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Montserrat" panose="020B0604020202020204" charset="-18"/>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Architects Daughter"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610" y="5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538937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892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272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457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659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743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23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8106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42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25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8473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4164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13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72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7855813" y="2936520"/>
            <a:ext cx="2576374" cy="971022"/>
          </a:xfrm>
          <a:custGeom>
            <a:avLst/>
            <a:gdLst/>
            <a:ahLst/>
            <a:cxnLst/>
            <a:rect l="l" t="t" r="r" b="b"/>
            <a:pathLst>
              <a:path w="2576374" h="971022" extrusionOk="0">
                <a:moveTo>
                  <a:pt x="0" y="0"/>
                </a:moveTo>
                <a:lnTo>
                  <a:pt x="2576374" y="0"/>
                </a:lnTo>
                <a:lnTo>
                  <a:pt x="2576374" y="971021"/>
                </a:lnTo>
                <a:lnTo>
                  <a:pt x="0" y="971021"/>
                </a:lnTo>
                <a:lnTo>
                  <a:pt x="0" y="0"/>
                </a:lnTo>
                <a:close/>
              </a:path>
            </a:pathLst>
          </a:custGeom>
          <a:blipFill rotWithShape="1">
            <a:blip r:embed="rId3">
              <a:alphaModFix/>
            </a:blip>
            <a:stretch>
              <a:fillRect/>
            </a:stretch>
          </a:blipFill>
          <a:ln>
            <a:noFill/>
          </a:ln>
        </p:spPr>
      </p:sp>
      <p:sp>
        <p:nvSpPr>
          <p:cNvPr id="85" name="Google Shape;85;p13"/>
          <p:cNvSpPr/>
          <p:nvPr/>
        </p:nvSpPr>
        <p:spPr>
          <a:xfrm>
            <a:off x="-380777" y="-120640"/>
            <a:ext cx="18756685" cy="10558450"/>
          </a:xfrm>
          <a:custGeom>
            <a:avLst/>
            <a:gdLst/>
            <a:ahLst/>
            <a:cxnLst/>
            <a:rect l="l" t="t" r="r" b="b"/>
            <a:pathLst>
              <a:path w="18756685" h="10558450" extrusionOk="0">
                <a:moveTo>
                  <a:pt x="0" y="0"/>
                </a:moveTo>
                <a:lnTo>
                  <a:pt x="18756685" y="0"/>
                </a:lnTo>
                <a:lnTo>
                  <a:pt x="18756685" y="10558451"/>
                </a:lnTo>
                <a:lnTo>
                  <a:pt x="0" y="10558451"/>
                </a:lnTo>
                <a:lnTo>
                  <a:pt x="0" y="0"/>
                </a:lnTo>
                <a:close/>
              </a:path>
            </a:pathLst>
          </a:custGeom>
          <a:blipFill rotWithShape="1">
            <a:blip r:embed="rId4">
              <a:alphaModFix/>
            </a:blip>
            <a:stretch>
              <a:fillRect t="-61" b="-62"/>
            </a:stretch>
          </a:blipFill>
          <a:ln>
            <a:noFill/>
          </a:ln>
        </p:spPr>
      </p:sp>
      <p:sp>
        <p:nvSpPr>
          <p:cNvPr id="86" name="Google Shape;86;p13"/>
          <p:cNvSpPr txBox="1"/>
          <p:nvPr/>
        </p:nvSpPr>
        <p:spPr>
          <a:xfrm>
            <a:off x="1028700" y="2220779"/>
            <a:ext cx="15216300" cy="22227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14439" b="1" i="0" u="none" strike="noStrike" cap="none">
                <a:solidFill>
                  <a:srgbClr val="FFFFFF"/>
                </a:solidFill>
                <a:latin typeface="Architects Daughter"/>
                <a:ea typeface="Architects Daughter"/>
                <a:cs typeface="Architects Daughter"/>
                <a:sym typeface="Architects Daughter"/>
              </a:rPr>
              <a:t>PIĘKNO NATURY </a:t>
            </a:r>
            <a:endParaRPr>
              <a:latin typeface="Architects Daughter"/>
              <a:ea typeface="Architects Daughter"/>
              <a:cs typeface="Architects Daughter"/>
              <a:sym typeface="Architects Daughter"/>
            </a:endParaRPr>
          </a:p>
        </p:txBody>
      </p:sp>
      <p:sp>
        <p:nvSpPr>
          <p:cNvPr id="87" name="Google Shape;87;p13"/>
          <p:cNvSpPr txBox="1"/>
          <p:nvPr/>
        </p:nvSpPr>
        <p:spPr>
          <a:xfrm>
            <a:off x="-146435" y="4329683"/>
            <a:ext cx="18288000" cy="930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045" i="0" u="none" strike="noStrike" cap="none">
                <a:solidFill>
                  <a:srgbClr val="FFFFFF"/>
                </a:solidFill>
                <a:latin typeface="Architects Daughter"/>
                <a:ea typeface="Architects Daughter"/>
                <a:cs typeface="Architects Daughter"/>
                <a:sym typeface="Architects Daughter"/>
              </a:rPr>
              <a:t>W Brzóźniańskim Obszarze Ochrony Krajobrazu</a:t>
            </a:r>
            <a:endParaRPr>
              <a:latin typeface="Architects Daughter"/>
              <a:ea typeface="Architects Daughter"/>
              <a:cs typeface="Architects Daughter"/>
              <a:sym typeface="Architects Daughter"/>
            </a:endParaRPr>
          </a:p>
        </p:txBody>
      </p:sp>
      <p:sp>
        <p:nvSpPr>
          <p:cNvPr id="88" name="Google Shape;88;p13"/>
          <p:cNvSpPr txBox="1"/>
          <p:nvPr/>
        </p:nvSpPr>
        <p:spPr>
          <a:xfrm>
            <a:off x="-21998" y="8845708"/>
            <a:ext cx="18288000" cy="144129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pl-PL" sz="3345" i="0" u="none" strike="noStrike" cap="none" dirty="0" smtClean="0">
                <a:solidFill>
                  <a:srgbClr val="FFFFFF"/>
                </a:solidFill>
                <a:latin typeface="Architects Daughter"/>
                <a:ea typeface="Architects Daughter"/>
                <a:cs typeface="Architects Daughter"/>
                <a:sym typeface="Architects Daughter"/>
              </a:rPr>
              <a:t>Autor: </a:t>
            </a:r>
            <a:r>
              <a:rPr lang="en-US" sz="3345" i="0" u="none" strike="noStrike" cap="none" dirty="0" smtClean="0">
                <a:solidFill>
                  <a:srgbClr val="FFFFFF"/>
                </a:solidFill>
                <a:latin typeface="Architects Daughter"/>
                <a:ea typeface="Architects Daughter"/>
                <a:cs typeface="Architects Daughter"/>
                <a:sym typeface="Architects Daughter"/>
              </a:rPr>
              <a:t>Laura </a:t>
            </a:r>
            <a:r>
              <a:rPr lang="en-US" sz="3345" i="0" u="none" strike="noStrike" cap="none" dirty="0" err="1" smtClean="0">
                <a:solidFill>
                  <a:srgbClr val="FFFFFF"/>
                </a:solidFill>
                <a:latin typeface="Architects Daughter"/>
                <a:ea typeface="Architects Daughter"/>
                <a:cs typeface="Architects Daughter"/>
                <a:sym typeface="Architects Daughter"/>
              </a:rPr>
              <a:t>Domańszczyńska</a:t>
            </a:r>
            <a:endParaRPr lang="pl-PL" sz="3345" i="0" u="none" strike="noStrike" cap="none" dirty="0" smtClean="0">
              <a:solidFill>
                <a:srgbClr val="FFFFFF"/>
              </a:solidFill>
              <a:latin typeface="Architects Daughter"/>
              <a:ea typeface="Architects Daughter"/>
              <a:cs typeface="Architects Daughter"/>
              <a:sym typeface="Architects Daughter"/>
            </a:endParaRPr>
          </a:p>
          <a:p>
            <a:pPr marL="0" marR="0" lvl="0" indent="0" algn="ctr" rtl="0">
              <a:lnSpc>
                <a:spcPct val="140000"/>
              </a:lnSpc>
              <a:spcBef>
                <a:spcPts val="0"/>
              </a:spcBef>
              <a:spcAft>
                <a:spcPts val="0"/>
              </a:spcAft>
              <a:buNone/>
            </a:pPr>
            <a:r>
              <a:rPr lang="pl-PL" sz="3345" dirty="0" smtClean="0">
                <a:solidFill>
                  <a:srgbClr val="FFFFFF"/>
                </a:solidFill>
                <a:latin typeface="Architects Daughter"/>
                <a:ea typeface="Architects Daughter"/>
                <a:cs typeface="Architects Daughter"/>
                <a:sym typeface="Architects Daughter"/>
              </a:rPr>
              <a:t>Koordynator: Barbara Lipińska – nauczyciel przyrody</a:t>
            </a:r>
            <a:endParaRPr dirty="0">
              <a:latin typeface="Architects Daughter"/>
              <a:ea typeface="Architects Daughter"/>
              <a:cs typeface="Architects Daughter"/>
              <a:sym typeface="Architects Daughter"/>
            </a:endParaRPr>
          </a:p>
        </p:txBody>
      </p:sp>
      <p:pic>
        <p:nvPicPr>
          <p:cNvPr id="2" name="Obraz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3064"/>
            <a:ext cx="2535726" cy="254182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241"/>
        <p:cNvGrpSpPr/>
        <p:nvPr/>
      </p:nvGrpSpPr>
      <p:grpSpPr>
        <a:xfrm>
          <a:off x="0" y="0"/>
          <a:ext cx="0" cy="0"/>
          <a:chOff x="0" y="0"/>
          <a:chExt cx="0" cy="0"/>
        </a:xfrm>
      </p:grpSpPr>
      <p:grpSp>
        <p:nvGrpSpPr>
          <p:cNvPr id="242" name="Google Shape;242;p22"/>
          <p:cNvGrpSpPr/>
          <p:nvPr/>
        </p:nvGrpSpPr>
        <p:grpSpPr>
          <a:xfrm>
            <a:off x="15443882" y="3445688"/>
            <a:ext cx="2302995" cy="3250962"/>
            <a:chOff x="0" y="-38100"/>
            <a:chExt cx="606550" cy="856220"/>
          </a:xfrm>
        </p:grpSpPr>
        <p:sp>
          <p:nvSpPr>
            <p:cNvPr id="243" name="Google Shape;243;p22"/>
            <p:cNvSpPr/>
            <p:nvPr/>
          </p:nvSpPr>
          <p:spPr>
            <a:xfrm>
              <a:off x="0" y="0"/>
              <a:ext cx="606550" cy="818120"/>
            </a:xfrm>
            <a:custGeom>
              <a:avLst/>
              <a:gdLst/>
              <a:ahLst/>
              <a:cxnLst/>
              <a:rect l="l" t="t" r="r" b="b"/>
              <a:pathLst>
                <a:path w="606550" h="818120" extrusionOk="0">
                  <a:moveTo>
                    <a:pt x="0" y="0"/>
                  </a:moveTo>
                  <a:lnTo>
                    <a:pt x="606550" y="0"/>
                  </a:lnTo>
                  <a:lnTo>
                    <a:pt x="606550" y="818120"/>
                  </a:lnTo>
                  <a:lnTo>
                    <a:pt x="0" y="818120"/>
                  </a:lnTo>
                  <a:close/>
                </a:path>
              </a:pathLst>
            </a:custGeom>
            <a:solidFill>
              <a:srgbClr val="498B21">
                <a:alpha val="37254"/>
              </a:srgbClr>
            </a:solidFill>
            <a:ln>
              <a:noFill/>
            </a:ln>
          </p:spPr>
        </p:sp>
        <p:sp>
          <p:nvSpPr>
            <p:cNvPr id="244" name="Google Shape;244;p22"/>
            <p:cNvSpPr txBox="1"/>
            <p:nvPr/>
          </p:nvSpPr>
          <p:spPr>
            <a:xfrm>
              <a:off x="0" y="-38100"/>
              <a:ext cx="606550" cy="85622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5" name="Google Shape;245;p22"/>
          <p:cNvGrpSpPr/>
          <p:nvPr/>
        </p:nvGrpSpPr>
        <p:grpSpPr>
          <a:xfrm>
            <a:off x="12206907" y="-595836"/>
            <a:ext cx="3741575" cy="11649542"/>
            <a:chOff x="0" y="-38100"/>
            <a:chExt cx="985429" cy="3068172"/>
          </a:xfrm>
        </p:grpSpPr>
        <p:sp>
          <p:nvSpPr>
            <p:cNvPr id="246" name="Google Shape;246;p22"/>
            <p:cNvSpPr/>
            <p:nvPr/>
          </p:nvSpPr>
          <p:spPr>
            <a:xfrm>
              <a:off x="0" y="0"/>
              <a:ext cx="985429" cy="3030072"/>
            </a:xfrm>
            <a:custGeom>
              <a:avLst/>
              <a:gdLst/>
              <a:ahLst/>
              <a:cxnLst/>
              <a:rect l="l" t="t" r="r" b="b"/>
              <a:pathLst>
                <a:path w="985429" h="3030072" extrusionOk="0">
                  <a:moveTo>
                    <a:pt x="0" y="0"/>
                  </a:moveTo>
                  <a:lnTo>
                    <a:pt x="985429" y="0"/>
                  </a:lnTo>
                  <a:lnTo>
                    <a:pt x="985429" y="3030072"/>
                  </a:lnTo>
                  <a:lnTo>
                    <a:pt x="0" y="3030072"/>
                  </a:lnTo>
                  <a:close/>
                </a:path>
              </a:pathLst>
            </a:custGeom>
            <a:solidFill>
              <a:srgbClr val="498B21">
                <a:alpha val="37254"/>
              </a:srgbClr>
            </a:solidFill>
            <a:ln>
              <a:noFill/>
            </a:ln>
          </p:spPr>
        </p:sp>
        <p:sp>
          <p:nvSpPr>
            <p:cNvPr id="247" name="Google Shape;247;p22"/>
            <p:cNvSpPr txBox="1"/>
            <p:nvPr/>
          </p:nvSpPr>
          <p:spPr>
            <a:xfrm>
              <a:off x="0" y="-38100"/>
              <a:ext cx="985429" cy="306817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8" name="Google Shape;248;p22"/>
          <p:cNvSpPr/>
          <p:nvPr/>
        </p:nvSpPr>
        <p:spPr>
          <a:xfrm>
            <a:off x="12822558" y="617249"/>
            <a:ext cx="4436742" cy="7246627"/>
          </a:xfrm>
          <a:custGeom>
            <a:avLst/>
            <a:gdLst/>
            <a:ahLst/>
            <a:cxnLst/>
            <a:rect l="l" t="t" r="r" b="b"/>
            <a:pathLst>
              <a:path w="687367" h="1122692" extrusionOk="0">
                <a:moveTo>
                  <a:pt x="0" y="0"/>
                </a:moveTo>
                <a:lnTo>
                  <a:pt x="687367" y="0"/>
                </a:lnTo>
                <a:lnTo>
                  <a:pt x="687367" y="1122692"/>
                </a:lnTo>
                <a:lnTo>
                  <a:pt x="0" y="1122692"/>
                </a:lnTo>
                <a:close/>
              </a:path>
            </a:pathLst>
          </a:custGeom>
          <a:blipFill rotWithShape="1">
            <a:blip r:embed="rId3">
              <a:alphaModFix/>
            </a:blip>
            <a:stretch>
              <a:fillRect t="-4487" b="-4486"/>
            </a:stretch>
          </a:blipFill>
          <a:ln>
            <a:noFill/>
          </a:ln>
        </p:spPr>
      </p:sp>
      <p:sp>
        <p:nvSpPr>
          <p:cNvPr id="249" name="Google Shape;249;p22"/>
          <p:cNvSpPr/>
          <p:nvPr/>
        </p:nvSpPr>
        <p:spPr>
          <a:xfrm>
            <a:off x="8118153" y="617249"/>
            <a:ext cx="4436742" cy="7246627"/>
          </a:xfrm>
          <a:custGeom>
            <a:avLst/>
            <a:gdLst/>
            <a:ahLst/>
            <a:cxnLst/>
            <a:rect l="l" t="t" r="r" b="b"/>
            <a:pathLst>
              <a:path w="687367" h="1122692" extrusionOk="0">
                <a:moveTo>
                  <a:pt x="0" y="0"/>
                </a:moveTo>
                <a:lnTo>
                  <a:pt x="687367" y="0"/>
                </a:lnTo>
                <a:lnTo>
                  <a:pt x="687367" y="1122692"/>
                </a:lnTo>
                <a:lnTo>
                  <a:pt x="0" y="1122692"/>
                </a:lnTo>
                <a:close/>
              </a:path>
            </a:pathLst>
          </a:custGeom>
          <a:blipFill rotWithShape="1">
            <a:blip r:embed="rId4">
              <a:alphaModFix/>
            </a:blip>
            <a:stretch>
              <a:fillRect l="-5001" t="-703" b="-13720"/>
            </a:stretch>
          </a:blipFill>
          <a:ln>
            <a:noFill/>
          </a:ln>
        </p:spPr>
      </p:sp>
      <p:grpSp>
        <p:nvGrpSpPr>
          <p:cNvPr id="250" name="Google Shape;250;p22"/>
          <p:cNvGrpSpPr/>
          <p:nvPr/>
        </p:nvGrpSpPr>
        <p:grpSpPr>
          <a:xfrm>
            <a:off x="127436" y="9295330"/>
            <a:ext cx="3741550" cy="1838680"/>
            <a:chOff x="0" y="-38100"/>
            <a:chExt cx="985429" cy="484261"/>
          </a:xfrm>
        </p:grpSpPr>
        <p:sp>
          <p:nvSpPr>
            <p:cNvPr id="251" name="Google Shape;251;p22"/>
            <p:cNvSpPr/>
            <p:nvPr/>
          </p:nvSpPr>
          <p:spPr>
            <a:xfrm>
              <a:off x="0" y="0"/>
              <a:ext cx="985429" cy="446161"/>
            </a:xfrm>
            <a:custGeom>
              <a:avLst/>
              <a:gdLst/>
              <a:ahLst/>
              <a:cxnLst/>
              <a:rect l="l" t="t" r="r" b="b"/>
              <a:pathLst>
                <a:path w="985429" h="446161" extrusionOk="0">
                  <a:moveTo>
                    <a:pt x="0" y="0"/>
                  </a:moveTo>
                  <a:lnTo>
                    <a:pt x="985429" y="0"/>
                  </a:lnTo>
                  <a:lnTo>
                    <a:pt x="985429" y="446161"/>
                  </a:lnTo>
                  <a:lnTo>
                    <a:pt x="0" y="446161"/>
                  </a:lnTo>
                  <a:close/>
                </a:path>
              </a:pathLst>
            </a:custGeom>
            <a:solidFill>
              <a:srgbClr val="498B21">
                <a:alpha val="37254"/>
              </a:srgbClr>
            </a:solidFill>
            <a:ln>
              <a:noFill/>
            </a:ln>
          </p:spPr>
        </p:sp>
        <p:sp>
          <p:nvSpPr>
            <p:cNvPr id="252" name="Google Shape;252;p22"/>
            <p:cNvSpPr txBox="1"/>
            <p:nvPr/>
          </p:nvSpPr>
          <p:spPr>
            <a:xfrm>
              <a:off x="0" y="-38100"/>
              <a:ext cx="985429" cy="48426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3" name="Google Shape;253;p22"/>
          <p:cNvSpPr/>
          <p:nvPr/>
        </p:nvSpPr>
        <p:spPr>
          <a:xfrm>
            <a:off x="10663248" y="6257982"/>
            <a:ext cx="4029018" cy="4029018"/>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l="-57636" t="-15901" r="-87834" b="-2217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2"/>
          <p:cNvSpPr txBox="1"/>
          <p:nvPr/>
        </p:nvSpPr>
        <p:spPr>
          <a:xfrm>
            <a:off x="337501" y="424524"/>
            <a:ext cx="6193200" cy="735300"/>
          </a:xfrm>
          <a:prstGeom prst="rect">
            <a:avLst/>
          </a:prstGeom>
          <a:noFill/>
          <a:ln>
            <a:noFill/>
          </a:ln>
        </p:spPr>
        <p:txBody>
          <a:bodyPr spcFirstLastPara="1" wrap="square" lIns="0" tIns="0" rIns="0" bIns="0" anchor="t" anchorCtr="0">
            <a:spAutoFit/>
          </a:bodyPr>
          <a:lstStyle/>
          <a:p>
            <a:pPr marL="0" marR="0" lvl="0" indent="0" algn="l" rtl="0">
              <a:lnSpc>
                <a:spcPct val="108011"/>
              </a:lnSpc>
              <a:spcBef>
                <a:spcPts val="0"/>
              </a:spcBef>
              <a:spcAft>
                <a:spcPts val="0"/>
              </a:spcAft>
              <a:buNone/>
            </a:pPr>
            <a:r>
              <a:rPr lang="en-US" sz="4777" i="0" u="none" strike="noStrike" cap="none">
                <a:solidFill>
                  <a:srgbClr val="FFFFFF"/>
                </a:solidFill>
                <a:latin typeface="Architects Daughter"/>
                <a:ea typeface="Architects Daughter"/>
                <a:cs typeface="Architects Daughter"/>
                <a:sym typeface="Architects Daughter"/>
              </a:rPr>
              <a:t>Flora naszych lasów</a:t>
            </a:r>
            <a:endParaRPr sz="100">
              <a:latin typeface="Architects Daughter"/>
              <a:ea typeface="Architects Daughter"/>
              <a:cs typeface="Architects Daughter"/>
              <a:sym typeface="Architects Daughter"/>
            </a:endParaRPr>
          </a:p>
        </p:txBody>
      </p:sp>
      <p:sp>
        <p:nvSpPr>
          <p:cNvPr id="255" name="Google Shape;255;p22"/>
          <p:cNvSpPr txBox="1"/>
          <p:nvPr/>
        </p:nvSpPr>
        <p:spPr>
          <a:xfrm>
            <a:off x="273747" y="1745430"/>
            <a:ext cx="7641900" cy="7482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1933" b="0" i="0" u="none" strike="noStrike" cap="none">
                <a:solidFill>
                  <a:srgbClr val="FFFFFF"/>
                </a:solidFill>
                <a:latin typeface="Arial"/>
                <a:ea typeface="Arial"/>
                <a:cs typeface="Arial"/>
                <a:sym typeface="Arial"/>
              </a:rPr>
              <a:t>Na zdjęciach widzicie trzy charakterystyczne leśne kwiaty, moje ulubione i najbardziej wyczekiwane po każdej zimie. Można je spotkać w Brzóźniańskch lasach:</a:t>
            </a:r>
            <a:endParaRPr/>
          </a:p>
          <a:p>
            <a:pPr marL="0" marR="0" lvl="0" indent="0" algn="l" rtl="0">
              <a:lnSpc>
                <a:spcPct val="115000"/>
              </a:lnSpc>
              <a:spcBef>
                <a:spcPts val="0"/>
              </a:spcBef>
              <a:spcAft>
                <a:spcPts val="0"/>
              </a:spcAft>
              <a:buNone/>
            </a:pPr>
            <a:endParaRPr sz="1933" b="0" i="0" u="none" strike="noStrike" cap="none">
              <a:solidFill>
                <a:srgbClr val="FFFFFF"/>
              </a:solidFill>
              <a:latin typeface="Arial"/>
              <a:ea typeface="Arial"/>
              <a:cs typeface="Arial"/>
              <a:sym typeface="Arial"/>
            </a:endParaRPr>
          </a:p>
          <a:p>
            <a:pPr marL="417347" marR="0" lvl="1" indent="-208674" algn="l" rtl="0">
              <a:lnSpc>
                <a:spcPct val="115000"/>
              </a:lnSpc>
              <a:spcBef>
                <a:spcPts val="0"/>
              </a:spcBef>
              <a:spcAft>
                <a:spcPts val="0"/>
              </a:spcAft>
              <a:buClr>
                <a:srgbClr val="FFFFFF"/>
              </a:buClr>
              <a:buSzPts val="1933"/>
              <a:buFont typeface="Arial"/>
              <a:buChar char="•"/>
            </a:pPr>
            <a:r>
              <a:rPr lang="en-US" sz="1933" b="0" i="0" u="none" strike="noStrike" cap="none">
                <a:solidFill>
                  <a:srgbClr val="FFFFFF"/>
                </a:solidFill>
                <a:latin typeface="Arial"/>
                <a:ea typeface="Arial"/>
                <a:cs typeface="Arial"/>
                <a:sym typeface="Arial"/>
              </a:rPr>
              <a:t> Po lewej – Konwalia majowa  - jeden z najbardziej rozpoznawalnych i uroczych kwiatów leśnych. Konwalia rośnie najczęściej w cienistych lasach liściastych i mieszanych, tworząc malownicze, pachnące dywany. Jej białe dzwoneczki wydzielają intensywny, słodki zapach. Choć wygląda delikatnie, konwalia jest trująca – wszystkie jej części zawierają glikozydy nasercowe. </a:t>
            </a:r>
            <a:endParaRPr/>
          </a:p>
          <a:p>
            <a:pPr marL="417347" marR="0" lvl="1" indent="-208674" algn="l" rtl="0">
              <a:lnSpc>
                <a:spcPct val="115000"/>
              </a:lnSpc>
              <a:spcBef>
                <a:spcPts val="0"/>
              </a:spcBef>
              <a:spcAft>
                <a:spcPts val="0"/>
              </a:spcAft>
              <a:buClr>
                <a:srgbClr val="FFFFFF"/>
              </a:buClr>
              <a:buSzPts val="1933"/>
              <a:buFont typeface="Arial"/>
              <a:buChar char="•"/>
            </a:pPr>
            <a:r>
              <a:rPr lang="en-US" sz="1933" b="0" i="0" u="none" strike="noStrike" cap="none">
                <a:solidFill>
                  <a:srgbClr val="FFFFFF"/>
                </a:solidFill>
                <a:latin typeface="Arial"/>
                <a:ea typeface="Arial"/>
                <a:cs typeface="Arial"/>
                <a:sym typeface="Arial"/>
              </a:rPr>
              <a:t>Po prawej – Knieć błotna, potocznie kaczeniec -  jaskrawożółty kwiat spotykamy najczęściej w wilgotnych miejscach – nad brzegami stawów, rzek i mokradeł. To jeden z pierwszych zwiastunów wiosny. Swoim kolorem i zapachem przyciąga pierwsze trzmiele i pszczoły.</a:t>
            </a:r>
            <a:endParaRPr/>
          </a:p>
          <a:p>
            <a:pPr marL="417347" marR="0" lvl="1" indent="-208674" algn="l" rtl="0">
              <a:lnSpc>
                <a:spcPct val="115000"/>
              </a:lnSpc>
              <a:spcBef>
                <a:spcPts val="0"/>
              </a:spcBef>
              <a:spcAft>
                <a:spcPts val="0"/>
              </a:spcAft>
              <a:buClr>
                <a:srgbClr val="FFFFFF"/>
              </a:buClr>
              <a:buSzPts val="1933"/>
              <a:buFont typeface="Arial"/>
              <a:buChar char="•"/>
            </a:pPr>
            <a:r>
              <a:rPr lang="en-US" sz="1933" b="0" i="0" u="none" strike="noStrike" cap="none">
                <a:solidFill>
                  <a:srgbClr val="FFFFFF"/>
                </a:solidFill>
                <a:latin typeface="Arial"/>
                <a:ea typeface="Arial"/>
                <a:cs typeface="Arial"/>
                <a:sym typeface="Arial"/>
              </a:rPr>
              <a:t>Na dole - zawilec gajowy - biały kwiat o sześciu delikatnych płatkach tworzy prawdziwe kobierce na leśnym runie. Rośnie w półcieniu, pod jeszcze nagimi koronami drzew, wykorzystując krótką chwilę, zanim liście zacienią mu dostęp do słońca. Zawilec jest symbolem kruchości i piękna natury – drobny, ale niezliczony, zachwyca swoją prostotą i czystością. </a:t>
            </a:r>
            <a:endParaRPr/>
          </a:p>
          <a:p>
            <a:pPr marL="0" marR="0" lvl="0" indent="0" algn="ctr" rtl="0">
              <a:lnSpc>
                <a:spcPct val="115000"/>
              </a:lnSpc>
              <a:spcBef>
                <a:spcPts val="0"/>
              </a:spcBef>
              <a:spcAft>
                <a:spcPts val="0"/>
              </a:spcAft>
              <a:buNone/>
            </a:pPr>
            <a:endParaRPr sz="1933" b="0" i="0" u="none" strike="noStrike" cap="none">
              <a:solidFill>
                <a:srgbClr val="FFFFFF"/>
              </a:solidFill>
              <a:latin typeface="Arial"/>
              <a:ea typeface="Arial"/>
              <a:cs typeface="Arial"/>
              <a:sym typeface="Arial"/>
            </a:endParaRPr>
          </a:p>
        </p:txBody>
      </p:sp>
      <p:cxnSp>
        <p:nvCxnSpPr>
          <p:cNvPr id="256" name="Google Shape;256;p22"/>
          <p:cNvCxnSpPr/>
          <p:nvPr/>
        </p:nvCxnSpPr>
        <p:spPr>
          <a:xfrm>
            <a:off x="273747" y="1452617"/>
            <a:ext cx="467006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260"/>
        <p:cNvGrpSpPr/>
        <p:nvPr/>
      </p:nvGrpSpPr>
      <p:grpSpPr>
        <a:xfrm>
          <a:off x="0" y="0"/>
          <a:ext cx="0" cy="0"/>
          <a:chOff x="0" y="0"/>
          <a:chExt cx="0" cy="0"/>
        </a:xfrm>
      </p:grpSpPr>
      <p:grpSp>
        <p:nvGrpSpPr>
          <p:cNvPr id="261" name="Google Shape;261;p23"/>
          <p:cNvGrpSpPr/>
          <p:nvPr/>
        </p:nvGrpSpPr>
        <p:grpSpPr>
          <a:xfrm>
            <a:off x="0" y="-144661"/>
            <a:ext cx="18260095" cy="5288161"/>
            <a:chOff x="0" y="-38100"/>
            <a:chExt cx="4809243" cy="1392767"/>
          </a:xfrm>
        </p:grpSpPr>
        <p:sp>
          <p:nvSpPr>
            <p:cNvPr id="262" name="Google Shape;262;p23"/>
            <p:cNvSpPr/>
            <p:nvPr/>
          </p:nvSpPr>
          <p:spPr>
            <a:xfrm>
              <a:off x="0" y="0"/>
              <a:ext cx="4809243" cy="1354667"/>
            </a:xfrm>
            <a:custGeom>
              <a:avLst/>
              <a:gdLst/>
              <a:ahLst/>
              <a:cxnLst/>
              <a:rect l="l" t="t" r="r" b="b"/>
              <a:pathLst>
                <a:path w="4809243" h="1354667" extrusionOk="0">
                  <a:moveTo>
                    <a:pt x="0" y="0"/>
                  </a:moveTo>
                  <a:lnTo>
                    <a:pt x="4809243" y="0"/>
                  </a:lnTo>
                  <a:lnTo>
                    <a:pt x="4809243" y="1354667"/>
                  </a:lnTo>
                  <a:lnTo>
                    <a:pt x="0" y="1354667"/>
                  </a:lnTo>
                  <a:close/>
                </a:path>
              </a:pathLst>
            </a:custGeom>
            <a:solidFill>
              <a:srgbClr val="498B21">
                <a:alpha val="37254"/>
              </a:srgbClr>
            </a:solidFill>
            <a:ln>
              <a:noFill/>
            </a:ln>
          </p:spPr>
        </p:sp>
        <p:sp>
          <p:nvSpPr>
            <p:cNvPr id="263" name="Google Shape;263;p23"/>
            <p:cNvSpPr txBox="1"/>
            <p:nvPr/>
          </p:nvSpPr>
          <p:spPr>
            <a:xfrm>
              <a:off x="0" y="-38100"/>
              <a:ext cx="4809243" cy="139276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4" name="Google Shape;264;p23"/>
          <p:cNvSpPr/>
          <p:nvPr/>
        </p:nvSpPr>
        <p:spPr>
          <a:xfrm>
            <a:off x="99572" y="2571750"/>
            <a:ext cx="4561834" cy="39503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3">
              <a:alphaModFix/>
            </a:blip>
            <a:stretch>
              <a:fillRect l="-19615" t="-30881" r="-86107"/>
            </a:stretch>
          </a:blipFill>
          <a:ln>
            <a:noFill/>
          </a:ln>
        </p:spPr>
      </p:sp>
      <p:sp>
        <p:nvSpPr>
          <p:cNvPr id="265" name="Google Shape;265;p23"/>
          <p:cNvSpPr/>
          <p:nvPr/>
        </p:nvSpPr>
        <p:spPr>
          <a:xfrm>
            <a:off x="7012786" y="2571750"/>
            <a:ext cx="4561834" cy="39503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4">
              <a:alphaModFix/>
            </a:blip>
            <a:stretch>
              <a:fillRect l="-97431" t="-51520" r="-74123" b="-25233"/>
            </a:stretch>
          </a:blipFill>
          <a:ln>
            <a:noFill/>
          </a:ln>
        </p:spPr>
      </p:sp>
      <p:sp>
        <p:nvSpPr>
          <p:cNvPr id="266" name="Google Shape;266;p23"/>
          <p:cNvSpPr/>
          <p:nvPr/>
        </p:nvSpPr>
        <p:spPr>
          <a:xfrm>
            <a:off x="3488943" y="5901457"/>
            <a:ext cx="4561834" cy="39503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a:alphaModFix/>
            </a:blip>
            <a:stretch>
              <a:fillRect l="-27065" r="-27065"/>
            </a:stretch>
          </a:blipFill>
          <a:ln>
            <a:noFill/>
          </a:ln>
        </p:spPr>
      </p:sp>
      <p:sp>
        <p:nvSpPr>
          <p:cNvPr id="267" name="Google Shape;267;p23"/>
          <p:cNvSpPr/>
          <p:nvPr/>
        </p:nvSpPr>
        <p:spPr>
          <a:xfrm>
            <a:off x="10422208" y="5901457"/>
            <a:ext cx="4561834" cy="39503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6">
              <a:alphaModFix/>
            </a:blip>
            <a:stretch>
              <a:fillRect t="-5169" b="-5169"/>
            </a:stretch>
          </a:blipFill>
          <a:ln>
            <a:noFill/>
          </a:ln>
        </p:spPr>
      </p:sp>
      <p:sp>
        <p:nvSpPr>
          <p:cNvPr id="268" name="Google Shape;268;p23"/>
          <p:cNvSpPr txBox="1"/>
          <p:nvPr/>
        </p:nvSpPr>
        <p:spPr>
          <a:xfrm>
            <a:off x="-606001" y="76225"/>
            <a:ext cx="17096400" cy="754800"/>
          </a:xfrm>
          <a:prstGeom prst="rect">
            <a:avLst/>
          </a:prstGeom>
          <a:noFill/>
          <a:ln>
            <a:noFill/>
          </a:ln>
        </p:spPr>
        <p:txBody>
          <a:bodyPr spcFirstLastPara="1" wrap="square" lIns="0" tIns="0" rIns="0" bIns="0" anchor="t" anchorCtr="0">
            <a:spAutoFit/>
          </a:bodyPr>
          <a:lstStyle/>
          <a:p>
            <a:pPr marL="0" marR="0" lvl="0" indent="0" algn="ctr" rtl="0">
              <a:lnSpc>
                <a:spcPct val="107994"/>
              </a:lnSpc>
              <a:spcBef>
                <a:spcPts val="0"/>
              </a:spcBef>
              <a:spcAft>
                <a:spcPts val="0"/>
              </a:spcAft>
              <a:buNone/>
            </a:pPr>
            <a:r>
              <a:rPr lang="en-US" sz="4904" i="0" u="none" strike="noStrike" cap="none">
                <a:solidFill>
                  <a:srgbClr val="FFFFFF"/>
                </a:solidFill>
                <a:latin typeface="Architects Daughter"/>
                <a:ea typeface="Architects Daughter"/>
                <a:cs typeface="Architects Daughter"/>
                <a:sym typeface="Architects Daughter"/>
              </a:rPr>
              <a:t>Fauna naszych lasów</a:t>
            </a:r>
            <a:endParaRPr sz="600">
              <a:latin typeface="Architects Daughter"/>
              <a:ea typeface="Architects Daughter"/>
              <a:cs typeface="Architects Daughter"/>
              <a:sym typeface="Architects Daughter"/>
            </a:endParaRPr>
          </a:p>
        </p:txBody>
      </p:sp>
      <p:sp>
        <p:nvSpPr>
          <p:cNvPr id="269" name="Google Shape;269;p23"/>
          <p:cNvSpPr/>
          <p:nvPr/>
        </p:nvSpPr>
        <p:spPr>
          <a:xfrm>
            <a:off x="13596678" y="2571750"/>
            <a:ext cx="4561834" cy="3950342"/>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7">
              <a:alphaModFix/>
            </a:blip>
            <a:stretch>
              <a:fillRect t="-52770" b="-52770"/>
            </a:stretch>
          </a:blipFill>
          <a:ln>
            <a:noFill/>
          </a:ln>
        </p:spPr>
      </p:sp>
      <p:sp>
        <p:nvSpPr>
          <p:cNvPr id="270" name="Google Shape;270;p23"/>
          <p:cNvSpPr txBox="1"/>
          <p:nvPr/>
        </p:nvSpPr>
        <p:spPr>
          <a:xfrm>
            <a:off x="243374" y="1000125"/>
            <a:ext cx="17710500" cy="1369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1999" b="0" i="0" u="none" strike="noStrike" cap="none">
                <a:solidFill>
                  <a:srgbClr val="FFFFFF"/>
                </a:solidFill>
                <a:latin typeface="Montserrat"/>
                <a:ea typeface="Montserrat"/>
                <a:cs typeface="Montserrat"/>
                <a:sym typeface="Montserrat"/>
              </a:rPr>
              <a:t>W Brzóźniańskim Obszarze Chronionego Krajobrazu, można spotkać wiele gatunków dzikich zwierząt, które tworzą bogaty i zróżnicowany ekosystem. Spacerując, warto zachować ciszę i uwagę – wiele z tych zwierząt prowadzi skryty tryb życia i łatwo je przeoczyć. Ale jeśli tylko na chwilę zwolnisz i wsłuchasz się w las, on sam zacznie się przed tobą odsłaniać. Oto niektóre z nich, jakie udało mi się odnaleźć w swojej kolekcji leśnych fotografii.</a:t>
            </a:r>
            <a:endParaRPr/>
          </a:p>
        </p:txBody>
      </p:sp>
      <p:cxnSp>
        <p:nvCxnSpPr>
          <p:cNvPr id="271" name="Google Shape;271;p23"/>
          <p:cNvCxnSpPr/>
          <p:nvPr/>
        </p:nvCxnSpPr>
        <p:spPr>
          <a:xfrm>
            <a:off x="4834805" y="915571"/>
            <a:ext cx="4670100"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275"/>
        <p:cNvGrpSpPr/>
        <p:nvPr/>
      </p:nvGrpSpPr>
      <p:grpSpPr>
        <a:xfrm>
          <a:off x="0" y="0"/>
          <a:ext cx="0" cy="0"/>
          <a:chOff x="0" y="0"/>
          <a:chExt cx="0" cy="0"/>
        </a:xfrm>
      </p:grpSpPr>
      <p:grpSp>
        <p:nvGrpSpPr>
          <p:cNvPr id="276" name="Google Shape;276;p24"/>
          <p:cNvGrpSpPr/>
          <p:nvPr/>
        </p:nvGrpSpPr>
        <p:grpSpPr>
          <a:xfrm>
            <a:off x="27905" y="4895969"/>
            <a:ext cx="18260095" cy="5391031"/>
            <a:chOff x="0" y="-38100"/>
            <a:chExt cx="4809243" cy="1419860"/>
          </a:xfrm>
        </p:grpSpPr>
        <p:sp>
          <p:nvSpPr>
            <p:cNvPr id="277" name="Google Shape;277;p24"/>
            <p:cNvSpPr/>
            <p:nvPr/>
          </p:nvSpPr>
          <p:spPr>
            <a:xfrm>
              <a:off x="0" y="0"/>
              <a:ext cx="4809243" cy="1381760"/>
            </a:xfrm>
            <a:custGeom>
              <a:avLst/>
              <a:gdLst/>
              <a:ahLst/>
              <a:cxnLst/>
              <a:rect l="l" t="t" r="r" b="b"/>
              <a:pathLst>
                <a:path w="4809243" h="1381760" extrusionOk="0">
                  <a:moveTo>
                    <a:pt x="0" y="0"/>
                  </a:moveTo>
                  <a:lnTo>
                    <a:pt x="4809243" y="0"/>
                  </a:lnTo>
                  <a:lnTo>
                    <a:pt x="4809243" y="1381760"/>
                  </a:lnTo>
                  <a:lnTo>
                    <a:pt x="0" y="1381760"/>
                  </a:lnTo>
                  <a:close/>
                </a:path>
              </a:pathLst>
            </a:custGeom>
            <a:solidFill>
              <a:srgbClr val="498B21">
                <a:alpha val="37254"/>
              </a:srgbClr>
            </a:solidFill>
            <a:ln>
              <a:noFill/>
            </a:ln>
          </p:spPr>
        </p:sp>
        <p:sp>
          <p:nvSpPr>
            <p:cNvPr id="278" name="Google Shape;278;p24"/>
            <p:cNvSpPr txBox="1"/>
            <p:nvPr/>
          </p:nvSpPr>
          <p:spPr>
            <a:xfrm>
              <a:off x="0" y="-38100"/>
              <a:ext cx="4809243" cy="141986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9" name="Google Shape;279;p24"/>
          <p:cNvSpPr/>
          <p:nvPr/>
        </p:nvSpPr>
        <p:spPr>
          <a:xfrm>
            <a:off x="15060140" y="2124762"/>
            <a:ext cx="3227860" cy="322786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l="-135678" t="-90086" r="-134007" b="-1761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10853216" y="5258262"/>
            <a:ext cx="5937955" cy="4153897"/>
          </a:xfrm>
          <a:custGeom>
            <a:avLst/>
            <a:gdLst/>
            <a:ahLst/>
            <a:cxnLst/>
            <a:rect l="l" t="t" r="r" b="b"/>
            <a:pathLst>
              <a:path w="2872046" h="2009140" extrusionOk="0">
                <a:moveTo>
                  <a:pt x="2870511" y="1778000"/>
                </a:moveTo>
                <a:cubicBezTo>
                  <a:pt x="2868977" y="1276350"/>
                  <a:pt x="2850563" y="598170"/>
                  <a:pt x="2850563" y="97790"/>
                </a:cubicBezTo>
                <a:cubicBezTo>
                  <a:pt x="2850563" y="90170"/>
                  <a:pt x="2852097" y="82550"/>
                  <a:pt x="2852097" y="76200"/>
                </a:cubicBezTo>
                <a:cubicBezTo>
                  <a:pt x="2850563" y="74930"/>
                  <a:pt x="2849028" y="74930"/>
                  <a:pt x="2847494" y="73660"/>
                </a:cubicBezTo>
                <a:cubicBezTo>
                  <a:pt x="2847494" y="73660"/>
                  <a:pt x="2845959" y="74930"/>
                  <a:pt x="2845959" y="76200"/>
                </a:cubicBezTo>
                <a:cubicBezTo>
                  <a:pt x="2842890" y="82550"/>
                  <a:pt x="2836752" y="82550"/>
                  <a:pt x="2830614" y="82550"/>
                </a:cubicBezTo>
                <a:cubicBezTo>
                  <a:pt x="2822942" y="81280"/>
                  <a:pt x="2815269" y="74930"/>
                  <a:pt x="2806063" y="77470"/>
                </a:cubicBezTo>
                <a:cubicBezTo>
                  <a:pt x="2802994" y="78740"/>
                  <a:pt x="2796856" y="76200"/>
                  <a:pt x="2795321" y="73660"/>
                </a:cubicBezTo>
                <a:cubicBezTo>
                  <a:pt x="2790718" y="68580"/>
                  <a:pt x="2784579" y="68580"/>
                  <a:pt x="2778442" y="71120"/>
                </a:cubicBezTo>
                <a:cubicBezTo>
                  <a:pt x="2775373" y="72390"/>
                  <a:pt x="2772304" y="71120"/>
                  <a:pt x="2769235" y="71120"/>
                </a:cubicBezTo>
                <a:cubicBezTo>
                  <a:pt x="2764631" y="71120"/>
                  <a:pt x="2758493" y="69850"/>
                  <a:pt x="2753890" y="68580"/>
                </a:cubicBezTo>
                <a:cubicBezTo>
                  <a:pt x="2752355" y="68580"/>
                  <a:pt x="2749286" y="67310"/>
                  <a:pt x="2747752" y="67310"/>
                </a:cubicBezTo>
                <a:cubicBezTo>
                  <a:pt x="2743148" y="66040"/>
                  <a:pt x="2738545" y="62230"/>
                  <a:pt x="2733941" y="67310"/>
                </a:cubicBezTo>
                <a:cubicBezTo>
                  <a:pt x="2733941" y="67310"/>
                  <a:pt x="2730872" y="67310"/>
                  <a:pt x="2729338" y="66040"/>
                </a:cubicBezTo>
                <a:cubicBezTo>
                  <a:pt x="2727803" y="63500"/>
                  <a:pt x="2726269" y="59690"/>
                  <a:pt x="2724734" y="57150"/>
                </a:cubicBezTo>
                <a:cubicBezTo>
                  <a:pt x="2721666" y="53340"/>
                  <a:pt x="2721666" y="46990"/>
                  <a:pt x="2717062" y="44450"/>
                </a:cubicBezTo>
                <a:cubicBezTo>
                  <a:pt x="2713993" y="43180"/>
                  <a:pt x="2712458" y="41910"/>
                  <a:pt x="2710924" y="39370"/>
                </a:cubicBezTo>
                <a:cubicBezTo>
                  <a:pt x="2710924" y="38100"/>
                  <a:pt x="2707855" y="36830"/>
                  <a:pt x="2707855" y="35560"/>
                </a:cubicBezTo>
                <a:lnTo>
                  <a:pt x="2703252" y="31750"/>
                </a:lnTo>
                <a:cubicBezTo>
                  <a:pt x="2701717" y="29210"/>
                  <a:pt x="2700182" y="25400"/>
                  <a:pt x="2697113" y="24130"/>
                </a:cubicBezTo>
                <a:cubicBezTo>
                  <a:pt x="2690976" y="20320"/>
                  <a:pt x="2689441" y="15240"/>
                  <a:pt x="2692510" y="8890"/>
                </a:cubicBezTo>
                <a:cubicBezTo>
                  <a:pt x="2687907" y="7620"/>
                  <a:pt x="2684837" y="5080"/>
                  <a:pt x="2680234" y="5080"/>
                </a:cubicBezTo>
                <a:cubicBezTo>
                  <a:pt x="2661820" y="6350"/>
                  <a:pt x="2641872" y="8890"/>
                  <a:pt x="2623458" y="10160"/>
                </a:cubicBezTo>
                <a:cubicBezTo>
                  <a:pt x="2620389" y="10160"/>
                  <a:pt x="2615785" y="11430"/>
                  <a:pt x="2614251" y="12700"/>
                </a:cubicBezTo>
                <a:cubicBezTo>
                  <a:pt x="2601975" y="19050"/>
                  <a:pt x="2589699" y="13970"/>
                  <a:pt x="2577423" y="12700"/>
                </a:cubicBezTo>
                <a:cubicBezTo>
                  <a:pt x="2568216" y="12700"/>
                  <a:pt x="2559009" y="8890"/>
                  <a:pt x="2549802" y="7620"/>
                </a:cubicBezTo>
                <a:cubicBezTo>
                  <a:pt x="2539060" y="6350"/>
                  <a:pt x="2529854" y="7620"/>
                  <a:pt x="2519112" y="6350"/>
                </a:cubicBezTo>
                <a:cubicBezTo>
                  <a:pt x="2517578" y="6350"/>
                  <a:pt x="2516043" y="5080"/>
                  <a:pt x="2514509" y="3810"/>
                </a:cubicBezTo>
                <a:cubicBezTo>
                  <a:pt x="2511440" y="0"/>
                  <a:pt x="2505302" y="1270"/>
                  <a:pt x="2502233" y="2540"/>
                </a:cubicBezTo>
                <a:cubicBezTo>
                  <a:pt x="2497629" y="5080"/>
                  <a:pt x="2496095" y="8890"/>
                  <a:pt x="2493025" y="12700"/>
                </a:cubicBezTo>
                <a:cubicBezTo>
                  <a:pt x="2485353" y="13970"/>
                  <a:pt x="2474612" y="15240"/>
                  <a:pt x="2466939" y="19050"/>
                </a:cubicBezTo>
                <a:cubicBezTo>
                  <a:pt x="2460801" y="21590"/>
                  <a:pt x="2457732" y="22860"/>
                  <a:pt x="2453129" y="20320"/>
                </a:cubicBezTo>
                <a:lnTo>
                  <a:pt x="2451594" y="21590"/>
                </a:lnTo>
                <a:cubicBezTo>
                  <a:pt x="2454663" y="24130"/>
                  <a:pt x="2456198" y="27940"/>
                  <a:pt x="2459267" y="30480"/>
                </a:cubicBezTo>
                <a:cubicBezTo>
                  <a:pt x="2454663" y="31750"/>
                  <a:pt x="2448525" y="34290"/>
                  <a:pt x="2445456" y="33020"/>
                </a:cubicBezTo>
                <a:cubicBezTo>
                  <a:pt x="2437784" y="31750"/>
                  <a:pt x="2434715" y="34290"/>
                  <a:pt x="2428577" y="36830"/>
                </a:cubicBezTo>
                <a:cubicBezTo>
                  <a:pt x="2422439" y="40640"/>
                  <a:pt x="2414766" y="43180"/>
                  <a:pt x="2408628" y="45720"/>
                </a:cubicBezTo>
                <a:cubicBezTo>
                  <a:pt x="2407094" y="45720"/>
                  <a:pt x="2405559" y="45720"/>
                  <a:pt x="2404025" y="44450"/>
                </a:cubicBezTo>
                <a:cubicBezTo>
                  <a:pt x="2402490" y="44450"/>
                  <a:pt x="2400956" y="43180"/>
                  <a:pt x="2400956" y="43180"/>
                </a:cubicBezTo>
                <a:cubicBezTo>
                  <a:pt x="2393283" y="45720"/>
                  <a:pt x="2385611" y="48260"/>
                  <a:pt x="2377938" y="45720"/>
                </a:cubicBezTo>
                <a:cubicBezTo>
                  <a:pt x="2376404" y="45720"/>
                  <a:pt x="2376404" y="46990"/>
                  <a:pt x="2374869" y="46990"/>
                </a:cubicBezTo>
                <a:cubicBezTo>
                  <a:pt x="2365663" y="49530"/>
                  <a:pt x="2359524" y="58420"/>
                  <a:pt x="2347248" y="58420"/>
                </a:cubicBezTo>
                <a:cubicBezTo>
                  <a:pt x="2338042" y="58420"/>
                  <a:pt x="2328835" y="64770"/>
                  <a:pt x="2319628" y="64770"/>
                </a:cubicBezTo>
                <a:cubicBezTo>
                  <a:pt x="2308886" y="66040"/>
                  <a:pt x="2299679" y="68580"/>
                  <a:pt x="2290472" y="72390"/>
                </a:cubicBezTo>
                <a:cubicBezTo>
                  <a:pt x="2287403" y="73660"/>
                  <a:pt x="2284334" y="73660"/>
                  <a:pt x="2282800" y="73660"/>
                </a:cubicBezTo>
                <a:cubicBezTo>
                  <a:pt x="2275127" y="71120"/>
                  <a:pt x="2270524" y="74930"/>
                  <a:pt x="2267455" y="78740"/>
                </a:cubicBezTo>
                <a:cubicBezTo>
                  <a:pt x="2259782" y="87630"/>
                  <a:pt x="2247506" y="90170"/>
                  <a:pt x="2236765" y="92710"/>
                </a:cubicBezTo>
                <a:cubicBezTo>
                  <a:pt x="2222954" y="95250"/>
                  <a:pt x="2209144" y="96520"/>
                  <a:pt x="2195333" y="97790"/>
                </a:cubicBezTo>
                <a:cubicBezTo>
                  <a:pt x="2193799" y="97790"/>
                  <a:pt x="2192264" y="101600"/>
                  <a:pt x="2189196" y="102870"/>
                </a:cubicBezTo>
                <a:cubicBezTo>
                  <a:pt x="2187661" y="102870"/>
                  <a:pt x="2186126" y="101600"/>
                  <a:pt x="2186126" y="101600"/>
                </a:cubicBezTo>
                <a:cubicBezTo>
                  <a:pt x="2178454" y="109220"/>
                  <a:pt x="2173851" y="120650"/>
                  <a:pt x="2158506" y="119380"/>
                </a:cubicBezTo>
                <a:lnTo>
                  <a:pt x="2156971" y="119380"/>
                </a:lnTo>
                <a:cubicBezTo>
                  <a:pt x="2144695" y="125730"/>
                  <a:pt x="2132419" y="123190"/>
                  <a:pt x="2121678" y="120650"/>
                </a:cubicBezTo>
                <a:cubicBezTo>
                  <a:pt x="2118609" y="120650"/>
                  <a:pt x="2114005" y="118110"/>
                  <a:pt x="2112471" y="115570"/>
                </a:cubicBezTo>
                <a:cubicBezTo>
                  <a:pt x="2107867" y="107950"/>
                  <a:pt x="2095591" y="105410"/>
                  <a:pt x="2086384" y="107950"/>
                </a:cubicBezTo>
                <a:cubicBezTo>
                  <a:pt x="2078712" y="110490"/>
                  <a:pt x="2071039" y="111760"/>
                  <a:pt x="2063367" y="114300"/>
                </a:cubicBezTo>
                <a:cubicBezTo>
                  <a:pt x="2051091" y="116840"/>
                  <a:pt x="2040349" y="118110"/>
                  <a:pt x="2028074" y="113030"/>
                </a:cubicBezTo>
                <a:cubicBezTo>
                  <a:pt x="2015798" y="107950"/>
                  <a:pt x="2006591" y="111760"/>
                  <a:pt x="2000453" y="123190"/>
                </a:cubicBezTo>
                <a:cubicBezTo>
                  <a:pt x="1995849" y="130810"/>
                  <a:pt x="1983573" y="132080"/>
                  <a:pt x="1975901" y="125730"/>
                </a:cubicBezTo>
                <a:cubicBezTo>
                  <a:pt x="1971297" y="121920"/>
                  <a:pt x="1968228" y="123190"/>
                  <a:pt x="1963625" y="125730"/>
                </a:cubicBezTo>
                <a:lnTo>
                  <a:pt x="1954418" y="133350"/>
                </a:lnTo>
                <a:cubicBezTo>
                  <a:pt x="1952883" y="134620"/>
                  <a:pt x="1949814" y="134620"/>
                  <a:pt x="1948280" y="134620"/>
                </a:cubicBezTo>
                <a:lnTo>
                  <a:pt x="1939073" y="134620"/>
                </a:lnTo>
                <a:cubicBezTo>
                  <a:pt x="1932935" y="134620"/>
                  <a:pt x="1926797" y="133350"/>
                  <a:pt x="1920659" y="132080"/>
                </a:cubicBezTo>
                <a:cubicBezTo>
                  <a:pt x="1912986" y="130810"/>
                  <a:pt x="1906848" y="127000"/>
                  <a:pt x="1899176" y="125730"/>
                </a:cubicBezTo>
                <a:cubicBezTo>
                  <a:pt x="1886900" y="124460"/>
                  <a:pt x="1883831" y="115570"/>
                  <a:pt x="1879228" y="109220"/>
                </a:cubicBezTo>
                <a:cubicBezTo>
                  <a:pt x="1876158" y="105410"/>
                  <a:pt x="1870021" y="100330"/>
                  <a:pt x="1863883" y="101600"/>
                </a:cubicBezTo>
                <a:cubicBezTo>
                  <a:pt x="1857745" y="104140"/>
                  <a:pt x="1851607" y="101600"/>
                  <a:pt x="1847003" y="100330"/>
                </a:cubicBezTo>
                <a:cubicBezTo>
                  <a:pt x="1845469" y="100330"/>
                  <a:pt x="1842400" y="99060"/>
                  <a:pt x="1840865" y="99060"/>
                </a:cubicBezTo>
                <a:cubicBezTo>
                  <a:pt x="1830124" y="96520"/>
                  <a:pt x="1822451" y="101600"/>
                  <a:pt x="1814779" y="107950"/>
                </a:cubicBezTo>
                <a:lnTo>
                  <a:pt x="1808641" y="113030"/>
                </a:lnTo>
                <a:cubicBezTo>
                  <a:pt x="1807106" y="114300"/>
                  <a:pt x="1807106" y="116840"/>
                  <a:pt x="1805572" y="118110"/>
                </a:cubicBezTo>
                <a:cubicBezTo>
                  <a:pt x="1796365" y="124460"/>
                  <a:pt x="1787158" y="121920"/>
                  <a:pt x="1776416" y="118110"/>
                </a:cubicBezTo>
                <a:cubicBezTo>
                  <a:pt x="1767209" y="114300"/>
                  <a:pt x="1756468" y="118110"/>
                  <a:pt x="1753399" y="125730"/>
                </a:cubicBezTo>
                <a:cubicBezTo>
                  <a:pt x="1751864" y="130810"/>
                  <a:pt x="1750330" y="134620"/>
                  <a:pt x="1742657" y="137160"/>
                </a:cubicBezTo>
                <a:cubicBezTo>
                  <a:pt x="1734985" y="140970"/>
                  <a:pt x="1725778" y="143510"/>
                  <a:pt x="1724244" y="152400"/>
                </a:cubicBezTo>
                <a:cubicBezTo>
                  <a:pt x="1724244" y="153670"/>
                  <a:pt x="1722709" y="154940"/>
                  <a:pt x="1721174" y="154940"/>
                </a:cubicBezTo>
                <a:cubicBezTo>
                  <a:pt x="1716571" y="156210"/>
                  <a:pt x="1713502" y="157480"/>
                  <a:pt x="1708899" y="158750"/>
                </a:cubicBezTo>
                <a:lnTo>
                  <a:pt x="1695088" y="158750"/>
                </a:lnTo>
                <a:cubicBezTo>
                  <a:pt x="1685881" y="157480"/>
                  <a:pt x="1676674" y="154940"/>
                  <a:pt x="1667467" y="153670"/>
                </a:cubicBezTo>
                <a:cubicBezTo>
                  <a:pt x="1656726" y="152400"/>
                  <a:pt x="1647519" y="157480"/>
                  <a:pt x="1636777" y="158750"/>
                </a:cubicBezTo>
                <a:lnTo>
                  <a:pt x="1635243" y="160020"/>
                </a:lnTo>
                <a:cubicBezTo>
                  <a:pt x="1632174" y="163830"/>
                  <a:pt x="1627570" y="162560"/>
                  <a:pt x="1624501" y="160020"/>
                </a:cubicBezTo>
                <a:cubicBezTo>
                  <a:pt x="1618363" y="154940"/>
                  <a:pt x="1607622" y="153670"/>
                  <a:pt x="1599949" y="156210"/>
                </a:cubicBezTo>
                <a:cubicBezTo>
                  <a:pt x="1590742" y="160020"/>
                  <a:pt x="1581535" y="162560"/>
                  <a:pt x="1572328" y="165100"/>
                </a:cubicBezTo>
                <a:cubicBezTo>
                  <a:pt x="1569259" y="165100"/>
                  <a:pt x="1566190" y="163830"/>
                  <a:pt x="1564656" y="163830"/>
                </a:cubicBezTo>
                <a:cubicBezTo>
                  <a:pt x="1561587" y="163830"/>
                  <a:pt x="1556984" y="162560"/>
                  <a:pt x="1555449" y="163830"/>
                </a:cubicBezTo>
                <a:cubicBezTo>
                  <a:pt x="1543173" y="171450"/>
                  <a:pt x="1530897" y="168910"/>
                  <a:pt x="1520156" y="163830"/>
                </a:cubicBezTo>
                <a:cubicBezTo>
                  <a:pt x="1514018" y="161290"/>
                  <a:pt x="1504811" y="158750"/>
                  <a:pt x="1501742" y="151130"/>
                </a:cubicBezTo>
                <a:cubicBezTo>
                  <a:pt x="1500207" y="146050"/>
                  <a:pt x="1494069" y="140970"/>
                  <a:pt x="1489466" y="137160"/>
                </a:cubicBezTo>
                <a:cubicBezTo>
                  <a:pt x="1481793" y="130810"/>
                  <a:pt x="1474121" y="121920"/>
                  <a:pt x="1460310" y="121920"/>
                </a:cubicBezTo>
                <a:cubicBezTo>
                  <a:pt x="1457241" y="121920"/>
                  <a:pt x="1454172" y="116840"/>
                  <a:pt x="1452638" y="118110"/>
                </a:cubicBezTo>
                <a:cubicBezTo>
                  <a:pt x="1446500" y="119380"/>
                  <a:pt x="1446500" y="116840"/>
                  <a:pt x="1443431" y="114300"/>
                </a:cubicBezTo>
                <a:cubicBezTo>
                  <a:pt x="1440362" y="111760"/>
                  <a:pt x="1435758" y="109220"/>
                  <a:pt x="1432689" y="105410"/>
                </a:cubicBezTo>
                <a:cubicBezTo>
                  <a:pt x="1428086" y="100330"/>
                  <a:pt x="1423482" y="93980"/>
                  <a:pt x="1418879" y="88900"/>
                </a:cubicBezTo>
                <a:cubicBezTo>
                  <a:pt x="1414275" y="83820"/>
                  <a:pt x="1411207" y="77470"/>
                  <a:pt x="1406603" y="72390"/>
                </a:cubicBezTo>
                <a:cubicBezTo>
                  <a:pt x="1405069" y="71120"/>
                  <a:pt x="1400465" y="69850"/>
                  <a:pt x="1398931" y="71120"/>
                </a:cubicBezTo>
                <a:lnTo>
                  <a:pt x="1380517" y="78740"/>
                </a:lnTo>
                <a:cubicBezTo>
                  <a:pt x="1377448" y="80010"/>
                  <a:pt x="1375913" y="82550"/>
                  <a:pt x="1374379" y="85090"/>
                </a:cubicBezTo>
                <a:lnTo>
                  <a:pt x="1372844" y="83820"/>
                </a:lnTo>
                <a:cubicBezTo>
                  <a:pt x="1374379" y="80010"/>
                  <a:pt x="1375913" y="76200"/>
                  <a:pt x="1377448" y="74930"/>
                </a:cubicBezTo>
                <a:lnTo>
                  <a:pt x="1359034" y="71120"/>
                </a:lnTo>
                <a:cubicBezTo>
                  <a:pt x="1354430" y="69850"/>
                  <a:pt x="1346758" y="69850"/>
                  <a:pt x="1343689" y="69850"/>
                </a:cubicBezTo>
                <a:lnTo>
                  <a:pt x="1319137" y="69850"/>
                </a:lnTo>
                <a:cubicBezTo>
                  <a:pt x="1309930" y="69850"/>
                  <a:pt x="1302257" y="68580"/>
                  <a:pt x="1293050" y="69850"/>
                </a:cubicBezTo>
                <a:cubicBezTo>
                  <a:pt x="1286912" y="71120"/>
                  <a:pt x="1282309" y="68580"/>
                  <a:pt x="1277705" y="66040"/>
                </a:cubicBezTo>
                <a:cubicBezTo>
                  <a:pt x="1265429" y="58420"/>
                  <a:pt x="1253153" y="49530"/>
                  <a:pt x="1236274" y="53340"/>
                </a:cubicBezTo>
                <a:cubicBezTo>
                  <a:pt x="1234740" y="53340"/>
                  <a:pt x="1231670" y="52070"/>
                  <a:pt x="1230136" y="50800"/>
                </a:cubicBezTo>
                <a:cubicBezTo>
                  <a:pt x="1225533" y="49530"/>
                  <a:pt x="1222464" y="46990"/>
                  <a:pt x="1216326" y="44450"/>
                </a:cubicBezTo>
                <a:cubicBezTo>
                  <a:pt x="1216326" y="48260"/>
                  <a:pt x="1216326" y="49530"/>
                  <a:pt x="1217860" y="52070"/>
                </a:cubicBezTo>
                <a:cubicBezTo>
                  <a:pt x="1214791" y="54610"/>
                  <a:pt x="1213257" y="53340"/>
                  <a:pt x="1211722" y="52070"/>
                </a:cubicBezTo>
                <a:cubicBezTo>
                  <a:pt x="1210188" y="53340"/>
                  <a:pt x="1208653" y="55880"/>
                  <a:pt x="1207119" y="55880"/>
                </a:cubicBezTo>
                <a:cubicBezTo>
                  <a:pt x="1199446" y="58420"/>
                  <a:pt x="1191774" y="59690"/>
                  <a:pt x="1184101" y="62230"/>
                </a:cubicBezTo>
                <a:cubicBezTo>
                  <a:pt x="1181032" y="63500"/>
                  <a:pt x="1177963" y="64770"/>
                  <a:pt x="1176429" y="66040"/>
                </a:cubicBezTo>
                <a:cubicBezTo>
                  <a:pt x="1170291" y="69850"/>
                  <a:pt x="1165687" y="76200"/>
                  <a:pt x="1154946" y="74930"/>
                </a:cubicBezTo>
                <a:cubicBezTo>
                  <a:pt x="1153411" y="74930"/>
                  <a:pt x="1150342" y="77470"/>
                  <a:pt x="1147273" y="77470"/>
                </a:cubicBezTo>
                <a:cubicBezTo>
                  <a:pt x="1144204" y="78740"/>
                  <a:pt x="1139601" y="78740"/>
                  <a:pt x="1136532" y="80010"/>
                </a:cubicBezTo>
                <a:lnTo>
                  <a:pt x="1133463" y="80010"/>
                </a:lnTo>
                <a:cubicBezTo>
                  <a:pt x="1124256" y="82550"/>
                  <a:pt x="1116583" y="85090"/>
                  <a:pt x="1107376" y="86360"/>
                </a:cubicBezTo>
                <a:lnTo>
                  <a:pt x="1101238" y="86360"/>
                </a:lnTo>
                <a:cubicBezTo>
                  <a:pt x="1093566" y="86360"/>
                  <a:pt x="1087428" y="85090"/>
                  <a:pt x="1079756" y="85090"/>
                </a:cubicBezTo>
                <a:cubicBezTo>
                  <a:pt x="1072083" y="85090"/>
                  <a:pt x="1064411" y="87630"/>
                  <a:pt x="1056738" y="87630"/>
                </a:cubicBezTo>
                <a:cubicBezTo>
                  <a:pt x="1047531" y="87630"/>
                  <a:pt x="1036790" y="87630"/>
                  <a:pt x="1029117" y="82550"/>
                </a:cubicBezTo>
                <a:cubicBezTo>
                  <a:pt x="1027583" y="81280"/>
                  <a:pt x="1022979" y="81280"/>
                  <a:pt x="1019910" y="82550"/>
                </a:cubicBezTo>
                <a:cubicBezTo>
                  <a:pt x="1009169" y="83820"/>
                  <a:pt x="998427" y="85090"/>
                  <a:pt x="989220" y="87630"/>
                </a:cubicBezTo>
                <a:cubicBezTo>
                  <a:pt x="980013" y="90170"/>
                  <a:pt x="975410" y="87630"/>
                  <a:pt x="972341" y="81280"/>
                </a:cubicBezTo>
                <a:cubicBezTo>
                  <a:pt x="970806" y="78740"/>
                  <a:pt x="967737" y="76200"/>
                  <a:pt x="964668" y="73660"/>
                </a:cubicBezTo>
                <a:cubicBezTo>
                  <a:pt x="960065" y="71120"/>
                  <a:pt x="955461" y="67310"/>
                  <a:pt x="950858" y="67310"/>
                </a:cubicBezTo>
                <a:cubicBezTo>
                  <a:pt x="940116" y="67310"/>
                  <a:pt x="933978" y="62230"/>
                  <a:pt x="926306" y="58420"/>
                </a:cubicBezTo>
                <a:cubicBezTo>
                  <a:pt x="914030" y="52070"/>
                  <a:pt x="903289" y="44450"/>
                  <a:pt x="887944" y="45720"/>
                </a:cubicBezTo>
                <a:lnTo>
                  <a:pt x="887944" y="39370"/>
                </a:lnTo>
                <a:cubicBezTo>
                  <a:pt x="891013" y="39370"/>
                  <a:pt x="894082" y="39370"/>
                  <a:pt x="897151" y="38100"/>
                </a:cubicBezTo>
                <a:cubicBezTo>
                  <a:pt x="892547" y="35560"/>
                  <a:pt x="892547" y="31750"/>
                  <a:pt x="889478" y="29210"/>
                </a:cubicBezTo>
                <a:cubicBezTo>
                  <a:pt x="883340" y="25400"/>
                  <a:pt x="877202" y="24130"/>
                  <a:pt x="871064" y="21590"/>
                </a:cubicBezTo>
                <a:cubicBezTo>
                  <a:pt x="866461" y="20320"/>
                  <a:pt x="860323" y="20320"/>
                  <a:pt x="863392" y="26670"/>
                </a:cubicBezTo>
                <a:cubicBezTo>
                  <a:pt x="855719" y="27940"/>
                  <a:pt x="849581" y="27940"/>
                  <a:pt x="846512" y="30480"/>
                </a:cubicBezTo>
                <a:cubicBezTo>
                  <a:pt x="840374" y="34290"/>
                  <a:pt x="834236" y="31750"/>
                  <a:pt x="829633" y="29210"/>
                </a:cubicBezTo>
                <a:cubicBezTo>
                  <a:pt x="826564" y="27940"/>
                  <a:pt x="823495" y="26670"/>
                  <a:pt x="820426" y="27940"/>
                </a:cubicBezTo>
                <a:cubicBezTo>
                  <a:pt x="802012" y="35560"/>
                  <a:pt x="783598" y="31750"/>
                  <a:pt x="765184" y="31750"/>
                </a:cubicBezTo>
                <a:cubicBezTo>
                  <a:pt x="762115" y="31750"/>
                  <a:pt x="759046" y="30480"/>
                  <a:pt x="754443" y="30480"/>
                </a:cubicBezTo>
                <a:cubicBezTo>
                  <a:pt x="748305" y="29210"/>
                  <a:pt x="743701" y="26670"/>
                  <a:pt x="737563" y="25400"/>
                </a:cubicBezTo>
                <a:cubicBezTo>
                  <a:pt x="731425" y="24130"/>
                  <a:pt x="723753" y="22860"/>
                  <a:pt x="717615" y="21590"/>
                </a:cubicBezTo>
                <a:lnTo>
                  <a:pt x="713011" y="21590"/>
                </a:lnTo>
                <a:cubicBezTo>
                  <a:pt x="702270" y="21590"/>
                  <a:pt x="691528" y="22860"/>
                  <a:pt x="682321" y="22860"/>
                </a:cubicBezTo>
                <a:cubicBezTo>
                  <a:pt x="674649" y="22860"/>
                  <a:pt x="666976" y="20320"/>
                  <a:pt x="657769" y="19050"/>
                </a:cubicBezTo>
                <a:cubicBezTo>
                  <a:pt x="656235" y="8890"/>
                  <a:pt x="643959" y="11430"/>
                  <a:pt x="636286" y="6350"/>
                </a:cubicBezTo>
                <a:cubicBezTo>
                  <a:pt x="634752" y="5080"/>
                  <a:pt x="631683" y="6350"/>
                  <a:pt x="630148" y="6350"/>
                </a:cubicBezTo>
                <a:cubicBezTo>
                  <a:pt x="620941" y="5080"/>
                  <a:pt x="614804" y="8890"/>
                  <a:pt x="611735" y="15240"/>
                </a:cubicBezTo>
                <a:cubicBezTo>
                  <a:pt x="607131" y="21590"/>
                  <a:pt x="594855" y="24130"/>
                  <a:pt x="599459" y="34290"/>
                </a:cubicBezTo>
                <a:cubicBezTo>
                  <a:pt x="600993" y="35560"/>
                  <a:pt x="604062" y="36830"/>
                  <a:pt x="605597" y="39370"/>
                </a:cubicBezTo>
                <a:cubicBezTo>
                  <a:pt x="605597" y="43180"/>
                  <a:pt x="604062" y="45720"/>
                  <a:pt x="599459" y="44450"/>
                </a:cubicBezTo>
                <a:cubicBezTo>
                  <a:pt x="597924" y="44450"/>
                  <a:pt x="596390" y="46990"/>
                  <a:pt x="594855" y="48260"/>
                </a:cubicBezTo>
                <a:cubicBezTo>
                  <a:pt x="593321" y="49530"/>
                  <a:pt x="593321" y="52070"/>
                  <a:pt x="591786" y="52070"/>
                </a:cubicBezTo>
                <a:cubicBezTo>
                  <a:pt x="582579" y="54610"/>
                  <a:pt x="576441" y="60960"/>
                  <a:pt x="565700" y="59690"/>
                </a:cubicBezTo>
                <a:lnTo>
                  <a:pt x="562631" y="59690"/>
                </a:lnTo>
                <a:cubicBezTo>
                  <a:pt x="553424" y="66040"/>
                  <a:pt x="544217" y="64770"/>
                  <a:pt x="533475" y="63500"/>
                </a:cubicBezTo>
                <a:cubicBezTo>
                  <a:pt x="528872" y="62230"/>
                  <a:pt x="522734" y="63500"/>
                  <a:pt x="516596" y="63500"/>
                </a:cubicBezTo>
                <a:cubicBezTo>
                  <a:pt x="511992" y="63500"/>
                  <a:pt x="507389" y="63500"/>
                  <a:pt x="502785" y="60960"/>
                </a:cubicBezTo>
                <a:cubicBezTo>
                  <a:pt x="496647" y="58420"/>
                  <a:pt x="490509" y="54610"/>
                  <a:pt x="484371" y="52070"/>
                </a:cubicBezTo>
                <a:cubicBezTo>
                  <a:pt x="478233" y="49530"/>
                  <a:pt x="470561" y="49530"/>
                  <a:pt x="470561" y="40640"/>
                </a:cubicBezTo>
                <a:cubicBezTo>
                  <a:pt x="470561" y="39370"/>
                  <a:pt x="467492" y="38100"/>
                  <a:pt x="467492" y="36830"/>
                </a:cubicBezTo>
                <a:cubicBezTo>
                  <a:pt x="456750" y="44450"/>
                  <a:pt x="447544" y="50800"/>
                  <a:pt x="438337" y="57150"/>
                </a:cubicBezTo>
                <a:cubicBezTo>
                  <a:pt x="433733" y="60960"/>
                  <a:pt x="427595" y="66040"/>
                  <a:pt x="430664" y="72390"/>
                </a:cubicBezTo>
                <a:cubicBezTo>
                  <a:pt x="430664" y="73660"/>
                  <a:pt x="429130" y="74930"/>
                  <a:pt x="429130" y="76200"/>
                </a:cubicBezTo>
                <a:cubicBezTo>
                  <a:pt x="427595" y="78740"/>
                  <a:pt x="426061" y="81280"/>
                  <a:pt x="422992" y="82550"/>
                </a:cubicBezTo>
                <a:cubicBezTo>
                  <a:pt x="419923" y="86360"/>
                  <a:pt x="416854" y="90170"/>
                  <a:pt x="413785" y="95250"/>
                </a:cubicBezTo>
                <a:lnTo>
                  <a:pt x="404578" y="102870"/>
                </a:lnTo>
                <a:cubicBezTo>
                  <a:pt x="401509" y="106680"/>
                  <a:pt x="398440" y="110490"/>
                  <a:pt x="393836" y="113030"/>
                </a:cubicBezTo>
                <a:cubicBezTo>
                  <a:pt x="383095" y="120650"/>
                  <a:pt x="372353" y="128270"/>
                  <a:pt x="360077" y="135890"/>
                </a:cubicBezTo>
                <a:cubicBezTo>
                  <a:pt x="353939" y="140970"/>
                  <a:pt x="346267" y="144780"/>
                  <a:pt x="340129" y="149860"/>
                </a:cubicBezTo>
                <a:cubicBezTo>
                  <a:pt x="329387" y="157480"/>
                  <a:pt x="317111" y="163830"/>
                  <a:pt x="310973" y="175260"/>
                </a:cubicBezTo>
                <a:cubicBezTo>
                  <a:pt x="310973" y="176530"/>
                  <a:pt x="307904" y="177800"/>
                  <a:pt x="306370" y="179070"/>
                </a:cubicBezTo>
                <a:cubicBezTo>
                  <a:pt x="298697" y="184150"/>
                  <a:pt x="286422" y="184150"/>
                  <a:pt x="286422" y="194310"/>
                </a:cubicBezTo>
                <a:cubicBezTo>
                  <a:pt x="274146" y="194310"/>
                  <a:pt x="268008" y="201930"/>
                  <a:pt x="261870" y="208280"/>
                </a:cubicBezTo>
                <a:cubicBezTo>
                  <a:pt x="257266" y="213360"/>
                  <a:pt x="252663" y="219710"/>
                  <a:pt x="246525" y="223520"/>
                </a:cubicBezTo>
                <a:cubicBezTo>
                  <a:pt x="240387" y="226060"/>
                  <a:pt x="232714" y="224790"/>
                  <a:pt x="225042" y="224790"/>
                </a:cubicBezTo>
                <a:cubicBezTo>
                  <a:pt x="221973" y="224790"/>
                  <a:pt x="218904" y="224790"/>
                  <a:pt x="218904" y="226060"/>
                </a:cubicBezTo>
                <a:cubicBezTo>
                  <a:pt x="212766" y="231140"/>
                  <a:pt x="205093" y="234950"/>
                  <a:pt x="200490" y="241300"/>
                </a:cubicBezTo>
                <a:cubicBezTo>
                  <a:pt x="195886" y="247650"/>
                  <a:pt x="191283" y="251460"/>
                  <a:pt x="183610" y="252730"/>
                </a:cubicBezTo>
                <a:cubicBezTo>
                  <a:pt x="175938" y="254000"/>
                  <a:pt x="168265" y="260350"/>
                  <a:pt x="157524" y="256540"/>
                </a:cubicBezTo>
                <a:cubicBezTo>
                  <a:pt x="148317" y="254000"/>
                  <a:pt x="137575" y="256540"/>
                  <a:pt x="131437" y="251460"/>
                </a:cubicBezTo>
                <a:cubicBezTo>
                  <a:pt x="119162" y="252730"/>
                  <a:pt x="109955" y="255270"/>
                  <a:pt x="99213" y="256540"/>
                </a:cubicBezTo>
                <a:cubicBezTo>
                  <a:pt x="86937" y="259080"/>
                  <a:pt x="73127" y="257810"/>
                  <a:pt x="62385" y="265430"/>
                </a:cubicBezTo>
                <a:cubicBezTo>
                  <a:pt x="53178" y="271780"/>
                  <a:pt x="45506" y="278130"/>
                  <a:pt x="31695" y="276860"/>
                </a:cubicBezTo>
                <a:cubicBezTo>
                  <a:pt x="33230" y="284480"/>
                  <a:pt x="34764" y="290830"/>
                  <a:pt x="36299" y="298450"/>
                </a:cubicBezTo>
                <a:cubicBezTo>
                  <a:pt x="39368" y="318770"/>
                  <a:pt x="42437" y="339090"/>
                  <a:pt x="43971" y="359410"/>
                </a:cubicBezTo>
                <a:cubicBezTo>
                  <a:pt x="48575" y="384810"/>
                  <a:pt x="50109" y="408940"/>
                  <a:pt x="47040" y="433070"/>
                </a:cubicBezTo>
                <a:cubicBezTo>
                  <a:pt x="43971" y="467360"/>
                  <a:pt x="30161" y="1640840"/>
                  <a:pt x="16350" y="1672590"/>
                </a:cubicBezTo>
                <a:lnTo>
                  <a:pt x="2540" y="1699260"/>
                </a:lnTo>
                <a:cubicBezTo>
                  <a:pt x="0" y="1705610"/>
                  <a:pt x="4074" y="1709420"/>
                  <a:pt x="11747" y="1710690"/>
                </a:cubicBezTo>
                <a:cubicBezTo>
                  <a:pt x="20954" y="1711960"/>
                  <a:pt x="24023" y="1717040"/>
                  <a:pt x="27092" y="1723390"/>
                </a:cubicBezTo>
                <a:cubicBezTo>
                  <a:pt x="30161" y="1733550"/>
                  <a:pt x="25557" y="1743710"/>
                  <a:pt x="31695" y="1753870"/>
                </a:cubicBezTo>
                <a:cubicBezTo>
                  <a:pt x="34764" y="1758950"/>
                  <a:pt x="31695" y="1767840"/>
                  <a:pt x="30161" y="1775460"/>
                </a:cubicBezTo>
                <a:cubicBezTo>
                  <a:pt x="28626" y="1785620"/>
                  <a:pt x="31695" y="1795780"/>
                  <a:pt x="36299" y="1804670"/>
                </a:cubicBezTo>
                <a:cubicBezTo>
                  <a:pt x="47040" y="1819910"/>
                  <a:pt x="48575" y="1837690"/>
                  <a:pt x="48575" y="1854200"/>
                </a:cubicBezTo>
                <a:cubicBezTo>
                  <a:pt x="48575" y="1858010"/>
                  <a:pt x="50109" y="1861820"/>
                  <a:pt x="51644" y="1864360"/>
                </a:cubicBezTo>
                <a:cubicBezTo>
                  <a:pt x="54713" y="1866900"/>
                  <a:pt x="60851" y="1869440"/>
                  <a:pt x="66989" y="1870710"/>
                </a:cubicBezTo>
                <a:lnTo>
                  <a:pt x="103817" y="1885950"/>
                </a:lnTo>
                <a:cubicBezTo>
                  <a:pt x="120696" y="1893570"/>
                  <a:pt x="134506" y="1892300"/>
                  <a:pt x="149851" y="1883410"/>
                </a:cubicBezTo>
                <a:cubicBezTo>
                  <a:pt x="151386" y="1882140"/>
                  <a:pt x="155989" y="1880870"/>
                  <a:pt x="157524" y="1880870"/>
                </a:cubicBezTo>
                <a:cubicBezTo>
                  <a:pt x="168265" y="1882140"/>
                  <a:pt x="179007" y="1882140"/>
                  <a:pt x="188214" y="1889760"/>
                </a:cubicBezTo>
                <a:cubicBezTo>
                  <a:pt x="198955" y="1897380"/>
                  <a:pt x="214300" y="1902460"/>
                  <a:pt x="226576" y="1908810"/>
                </a:cubicBezTo>
                <a:cubicBezTo>
                  <a:pt x="234249" y="1912620"/>
                  <a:pt x="243456" y="1917700"/>
                  <a:pt x="248059" y="1922780"/>
                </a:cubicBezTo>
                <a:cubicBezTo>
                  <a:pt x="251128" y="1925320"/>
                  <a:pt x="254197" y="1927860"/>
                  <a:pt x="257266" y="1929130"/>
                </a:cubicBezTo>
                <a:cubicBezTo>
                  <a:pt x="274146" y="1934210"/>
                  <a:pt x="283353" y="1946910"/>
                  <a:pt x="294094" y="1957070"/>
                </a:cubicBezTo>
                <a:cubicBezTo>
                  <a:pt x="303301" y="1965960"/>
                  <a:pt x="315577" y="1971040"/>
                  <a:pt x="329387" y="1972310"/>
                </a:cubicBezTo>
                <a:cubicBezTo>
                  <a:pt x="344732" y="1974850"/>
                  <a:pt x="360077" y="1976120"/>
                  <a:pt x="375422" y="1978660"/>
                </a:cubicBezTo>
                <a:cubicBezTo>
                  <a:pt x="381560" y="1979930"/>
                  <a:pt x="389233" y="1981200"/>
                  <a:pt x="395371" y="1983740"/>
                </a:cubicBezTo>
                <a:cubicBezTo>
                  <a:pt x="403043" y="1986280"/>
                  <a:pt x="410716" y="1986280"/>
                  <a:pt x="416854" y="1990090"/>
                </a:cubicBezTo>
                <a:cubicBezTo>
                  <a:pt x="426061" y="1996440"/>
                  <a:pt x="435268" y="2000250"/>
                  <a:pt x="447544" y="1997710"/>
                </a:cubicBezTo>
                <a:cubicBezTo>
                  <a:pt x="452147" y="1996440"/>
                  <a:pt x="458285" y="1998980"/>
                  <a:pt x="462888" y="2000250"/>
                </a:cubicBezTo>
                <a:cubicBezTo>
                  <a:pt x="464423" y="2000250"/>
                  <a:pt x="465957" y="2001520"/>
                  <a:pt x="467492" y="2001520"/>
                </a:cubicBezTo>
                <a:cubicBezTo>
                  <a:pt x="484371" y="2002790"/>
                  <a:pt x="499716" y="2000250"/>
                  <a:pt x="515061" y="1997710"/>
                </a:cubicBezTo>
                <a:cubicBezTo>
                  <a:pt x="521199" y="1996440"/>
                  <a:pt x="527337" y="1995170"/>
                  <a:pt x="533475" y="1992630"/>
                </a:cubicBezTo>
                <a:cubicBezTo>
                  <a:pt x="550355" y="1986280"/>
                  <a:pt x="567234" y="1979930"/>
                  <a:pt x="582579" y="1972310"/>
                </a:cubicBezTo>
                <a:cubicBezTo>
                  <a:pt x="593321" y="1967230"/>
                  <a:pt x="604062" y="1962150"/>
                  <a:pt x="616338" y="1967230"/>
                </a:cubicBezTo>
                <a:lnTo>
                  <a:pt x="622476" y="1967230"/>
                </a:lnTo>
                <a:cubicBezTo>
                  <a:pt x="633217" y="1967230"/>
                  <a:pt x="643959" y="1965960"/>
                  <a:pt x="653166" y="1964690"/>
                </a:cubicBezTo>
                <a:cubicBezTo>
                  <a:pt x="654700" y="1964690"/>
                  <a:pt x="657769" y="1964690"/>
                  <a:pt x="657769" y="1963420"/>
                </a:cubicBezTo>
                <a:cubicBezTo>
                  <a:pt x="662373" y="1958340"/>
                  <a:pt x="670045" y="1958340"/>
                  <a:pt x="677718" y="1957070"/>
                </a:cubicBezTo>
                <a:cubicBezTo>
                  <a:pt x="689994" y="1955800"/>
                  <a:pt x="702270" y="1955800"/>
                  <a:pt x="711477" y="1949450"/>
                </a:cubicBezTo>
                <a:cubicBezTo>
                  <a:pt x="720684" y="1944370"/>
                  <a:pt x="729891" y="1943100"/>
                  <a:pt x="740632" y="1941830"/>
                </a:cubicBezTo>
                <a:cubicBezTo>
                  <a:pt x="742167" y="1941830"/>
                  <a:pt x="745236" y="1940560"/>
                  <a:pt x="746770" y="1940560"/>
                </a:cubicBezTo>
                <a:cubicBezTo>
                  <a:pt x="754443" y="1939290"/>
                  <a:pt x="762115" y="1935480"/>
                  <a:pt x="768253" y="1936750"/>
                </a:cubicBezTo>
                <a:cubicBezTo>
                  <a:pt x="782063" y="1939290"/>
                  <a:pt x="788201" y="1935480"/>
                  <a:pt x="797408" y="1925320"/>
                </a:cubicBezTo>
                <a:cubicBezTo>
                  <a:pt x="798943" y="1922780"/>
                  <a:pt x="803546" y="1921510"/>
                  <a:pt x="806615" y="1920240"/>
                </a:cubicBezTo>
                <a:cubicBezTo>
                  <a:pt x="814288" y="1918970"/>
                  <a:pt x="821960" y="1920240"/>
                  <a:pt x="829633" y="1918970"/>
                </a:cubicBezTo>
                <a:cubicBezTo>
                  <a:pt x="834236" y="1918970"/>
                  <a:pt x="838840" y="1915160"/>
                  <a:pt x="841909" y="1915160"/>
                </a:cubicBezTo>
                <a:cubicBezTo>
                  <a:pt x="854185" y="1916430"/>
                  <a:pt x="867995" y="1912620"/>
                  <a:pt x="878737" y="1918970"/>
                </a:cubicBezTo>
                <a:cubicBezTo>
                  <a:pt x="880271" y="1920240"/>
                  <a:pt x="883340" y="1920240"/>
                  <a:pt x="886409" y="1920240"/>
                </a:cubicBezTo>
                <a:cubicBezTo>
                  <a:pt x="906358" y="1921510"/>
                  <a:pt x="923237" y="1926590"/>
                  <a:pt x="937047" y="1936750"/>
                </a:cubicBezTo>
                <a:cubicBezTo>
                  <a:pt x="941651" y="1940560"/>
                  <a:pt x="947789" y="1943100"/>
                  <a:pt x="952392" y="1945640"/>
                </a:cubicBezTo>
                <a:cubicBezTo>
                  <a:pt x="956996" y="1948180"/>
                  <a:pt x="963134" y="1948180"/>
                  <a:pt x="967737" y="1949450"/>
                </a:cubicBezTo>
                <a:cubicBezTo>
                  <a:pt x="972341" y="1950720"/>
                  <a:pt x="975410" y="1951990"/>
                  <a:pt x="980013" y="1951990"/>
                </a:cubicBezTo>
                <a:cubicBezTo>
                  <a:pt x="987686" y="1951990"/>
                  <a:pt x="993824" y="1954530"/>
                  <a:pt x="998427" y="1959610"/>
                </a:cubicBezTo>
                <a:cubicBezTo>
                  <a:pt x="999962" y="1960880"/>
                  <a:pt x="1001496" y="1962150"/>
                  <a:pt x="1003031" y="1964690"/>
                </a:cubicBezTo>
                <a:cubicBezTo>
                  <a:pt x="1001496" y="1968500"/>
                  <a:pt x="1010703" y="1978660"/>
                  <a:pt x="1016841" y="1978660"/>
                </a:cubicBezTo>
                <a:cubicBezTo>
                  <a:pt x="1027583" y="1978660"/>
                  <a:pt x="1038324" y="1981200"/>
                  <a:pt x="1047531" y="1987550"/>
                </a:cubicBezTo>
                <a:cubicBezTo>
                  <a:pt x="1049066" y="1988820"/>
                  <a:pt x="1052135" y="1988820"/>
                  <a:pt x="1055204" y="1987550"/>
                </a:cubicBezTo>
                <a:cubicBezTo>
                  <a:pt x="1059807" y="1986280"/>
                  <a:pt x="1062876" y="1986280"/>
                  <a:pt x="1065945" y="1990090"/>
                </a:cubicBezTo>
                <a:cubicBezTo>
                  <a:pt x="1067480" y="1991360"/>
                  <a:pt x="1073618" y="1991360"/>
                  <a:pt x="1076687" y="1991360"/>
                </a:cubicBezTo>
                <a:cubicBezTo>
                  <a:pt x="1084359" y="1991360"/>
                  <a:pt x="1093566" y="1990090"/>
                  <a:pt x="1101238" y="1991360"/>
                </a:cubicBezTo>
                <a:cubicBezTo>
                  <a:pt x="1115049" y="1992630"/>
                  <a:pt x="1127325" y="1993900"/>
                  <a:pt x="1141135" y="1996440"/>
                </a:cubicBezTo>
                <a:cubicBezTo>
                  <a:pt x="1144204" y="1996440"/>
                  <a:pt x="1147273" y="1997710"/>
                  <a:pt x="1148808" y="1998980"/>
                </a:cubicBezTo>
                <a:cubicBezTo>
                  <a:pt x="1151877" y="2005330"/>
                  <a:pt x="1159549" y="2005330"/>
                  <a:pt x="1164153" y="2006600"/>
                </a:cubicBezTo>
                <a:cubicBezTo>
                  <a:pt x="1168756" y="2007870"/>
                  <a:pt x="1174894" y="2009140"/>
                  <a:pt x="1177963" y="2009140"/>
                </a:cubicBezTo>
                <a:cubicBezTo>
                  <a:pt x="1179498" y="2007870"/>
                  <a:pt x="1182567" y="2006600"/>
                  <a:pt x="1185636" y="2004060"/>
                </a:cubicBezTo>
                <a:cubicBezTo>
                  <a:pt x="1179498" y="2004060"/>
                  <a:pt x="1176429" y="2005330"/>
                  <a:pt x="1173360" y="2005330"/>
                </a:cubicBezTo>
                <a:cubicBezTo>
                  <a:pt x="1179498" y="1998980"/>
                  <a:pt x="1185636" y="1997710"/>
                  <a:pt x="1193308" y="2001520"/>
                </a:cubicBezTo>
                <a:cubicBezTo>
                  <a:pt x="1202515" y="2007870"/>
                  <a:pt x="1210188" y="2007870"/>
                  <a:pt x="1220929" y="2001520"/>
                </a:cubicBezTo>
                <a:lnTo>
                  <a:pt x="1230136" y="1997710"/>
                </a:lnTo>
                <a:lnTo>
                  <a:pt x="1230136" y="1991360"/>
                </a:lnTo>
                <a:cubicBezTo>
                  <a:pt x="1234740" y="1992630"/>
                  <a:pt x="1239343" y="1995170"/>
                  <a:pt x="1242412" y="1995170"/>
                </a:cubicBezTo>
                <a:cubicBezTo>
                  <a:pt x="1251619" y="1991360"/>
                  <a:pt x="1260826" y="1987550"/>
                  <a:pt x="1268498" y="1982470"/>
                </a:cubicBezTo>
                <a:cubicBezTo>
                  <a:pt x="1277705" y="1977390"/>
                  <a:pt x="1285378" y="1971040"/>
                  <a:pt x="1293050" y="1965960"/>
                </a:cubicBezTo>
                <a:cubicBezTo>
                  <a:pt x="1294585" y="1965960"/>
                  <a:pt x="1294585" y="1964690"/>
                  <a:pt x="1296119" y="1964690"/>
                </a:cubicBezTo>
                <a:cubicBezTo>
                  <a:pt x="1306861" y="1962150"/>
                  <a:pt x="1316068" y="1960880"/>
                  <a:pt x="1326809" y="1958340"/>
                </a:cubicBezTo>
                <a:cubicBezTo>
                  <a:pt x="1332947" y="1957070"/>
                  <a:pt x="1337551" y="1954530"/>
                  <a:pt x="1343689" y="1953260"/>
                </a:cubicBezTo>
                <a:cubicBezTo>
                  <a:pt x="1348292" y="1951990"/>
                  <a:pt x="1351361" y="1951990"/>
                  <a:pt x="1355965" y="1950720"/>
                </a:cubicBezTo>
                <a:lnTo>
                  <a:pt x="1371310" y="1950720"/>
                </a:lnTo>
                <a:cubicBezTo>
                  <a:pt x="1374379" y="1950720"/>
                  <a:pt x="1378982" y="1950720"/>
                  <a:pt x="1382051" y="1949450"/>
                </a:cubicBezTo>
                <a:cubicBezTo>
                  <a:pt x="1383586" y="1946910"/>
                  <a:pt x="1386655" y="1943100"/>
                  <a:pt x="1388189" y="1943100"/>
                </a:cubicBezTo>
                <a:cubicBezTo>
                  <a:pt x="1392792" y="1943100"/>
                  <a:pt x="1395862" y="1945640"/>
                  <a:pt x="1400465" y="1946910"/>
                </a:cubicBezTo>
                <a:cubicBezTo>
                  <a:pt x="1402000" y="1946910"/>
                  <a:pt x="1402000" y="1948180"/>
                  <a:pt x="1402000" y="1949450"/>
                </a:cubicBezTo>
                <a:cubicBezTo>
                  <a:pt x="1408137" y="1954530"/>
                  <a:pt x="1412741" y="1960880"/>
                  <a:pt x="1418879" y="1965960"/>
                </a:cubicBezTo>
                <a:cubicBezTo>
                  <a:pt x="1426551" y="1972310"/>
                  <a:pt x="1434224" y="1972310"/>
                  <a:pt x="1438827" y="1968500"/>
                </a:cubicBezTo>
                <a:cubicBezTo>
                  <a:pt x="1446500" y="1963420"/>
                  <a:pt x="1452638" y="1959610"/>
                  <a:pt x="1463379" y="1962150"/>
                </a:cubicBezTo>
                <a:cubicBezTo>
                  <a:pt x="1464914" y="1962150"/>
                  <a:pt x="1467983" y="1963420"/>
                  <a:pt x="1469517" y="1962150"/>
                </a:cubicBezTo>
                <a:cubicBezTo>
                  <a:pt x="1477190" y="1959610"/>
                  <a:pt x="1486397" y="1957070"/>
                  <a:pt x="1494069" y="1953260"/>
                </a:cubicBezTo>
                <a:cubicBezTo>
                  <a:pt x="1498673" y="1951990"/>
                  <a:pt x="1504811" y="1951990"/>
                  <a:pt x="1506345" y="1949450"/>
                </a:cubicBezTo>
                <a:cubicBezTo>
                  <a:pt x="1510949" y="1941830"/>
                  <a:pt x="1518621" y="1938020"/>
                  <a:pt x="1526294" y="1932940"/>
                </a:cubicBezTo>
                <a:cubicBezTo>
                  <a:pt x="1530897" y="1929130"/>
                  <a:pt x="1535501" y="1924050"/>
                  <a:pt x="1540104" y="1922780"/>
                </a:cubicBezTo>
                <a:cubicBezTo>
                  <a:pt x="1550845" y="1920240"/>
                  <a:pt x="1558518" y="1912620"/>
                  <a:pt x="1567725" y="1907540"/>
                </a:cubicBezTo>
                <a:cubicBezTo>
                  <a:pt x="1575397" y="1903730"/>
                  <a:pt x="1580001" y="1896110"/>
                  <a:pt x="1587673" y="1894840"/>
                </a:cubicBezTo>
                <a:cubicBezTo>
                  <a:pt x="1599949" y="1892300"/>
                  <a:pt x="1609156" y="1885950"/>
                  <a:pt x="1619898" y="1879600"/>
                </a:cubicBezTo>
                <a:cubicBezTo>
                  <a:pt x="1626036" y="1875790"/>
                  <a:pt x="1633708" y="1873250"/>
                  <a:pt x="1641381" y="1874520"/>
                </a:cubicBezTo>
                <a:cubicBezTo>
                  <a:pt x="1645984" y="1875790"/>
                  <a:pt x="1652122" y="1874520"/>
                  <a:pt x="1655191" y="1873250"/>
                </a:cubicBezTo>
                <a:cubicBezTo>
                  <a:pt x="1661329" y="1870710"/>
                  <a:pt x="1667467" y="1866900"/>
                  <a:pt x="1673605" y="1864360"/>
                </a:cubicBezTo>
                <a:cubicBezTo>
                  <a:pt x="1678209" y="1861820"/>
                  <a:pt x="1682812" y="1859280"/>
                  <a:pt x="1687416" y="1859280"/>
                </a:cubicBezTo>
                <a:cubicBezTo>
                  <a:pt x="1702761" y="1858010"/>
                  <a:pt x="1715036" y="1855470"/>
                  <a:pt x="1722709" y="1842770"/>
                </a:cubicBezTo>
                <a:cubicBezTo>
                  <a:pt x="1725778" y="1837690"/>
                  <a:pt x="1741123" y="1831340"/>
                  <a:pt x="1747261" y="1833880"/>
                </a:cubicBezTo>
                <a:cubicBezTo>
                  <a:pt x="1758002" y="1837690"/>
                  <a:pt x="1765675" y="1835150"/>
                  <a:pt x="1771813" y="1827530"/>
                </a:cubicBezTo>
                <a:cubicBezTo>
                  <a:pt x="1776416" y="1823720"/>
                  <a:pt x="1782554" y="1824990"/>
                  <a:pt x="1787158" y="1827530"/>
                </a:cubicBezTo>
                <a:cubicBezTo>
                  <a:pt x="1790227" y="1830070"/>
                  <a:pt x="1793296" y="1831340"/>
                  <a:pt x="1796365" y="1831340"/>
                </a:cubicBezTo>
                <a:cubicBezTo>
                  <a:pt x="1807106" y="1832610"/>
                  <a:pt x="1819382" y="1831340"/>
                  <a:pt x="1830124" y="1832610"/>
                </a:cubicBezTo>
                <a:cubicBezTo>
                  <a:pt x="1839331" y="1833880"/>
                  <a:pt x="1848538" y="1831340"/>
                  <a:pt x="1854676" y="1826260"/>
                </a:cubicBezTo>
                <a:cubicBezTo>
                  <a:pt x="1860814" y="1821180"/>
                  <a:pt x="1865417" y="1821180"/>
                  <a:pt x="1874624" y="1823720"/>
                </a:cubicBezTo>
                <a:cubicBezTo>
                  <a:pt x="1882296" y="1826260"/>
                  <a:pt x="1888435" y="1832610"/>
                  <a:pt x="1899176" y="1831340"/>
                </a:cubicBezTo>
                <a:cubicBezTo>
                  <a:pt x="1908383" y="1830070"/>
                  <a:pt x="1919124" y="1833880"/>
                  <a:pt x="1929866" y="1830070"/>
                </a:cubicBezTo>
                <a:lnTo>
                  <a:pt x="1936004" y="1830070"/>
                </a:lnTo>
                <a:cubicBezTo>
                  <a:pt x="1945211" y="1832610"/>
                  <a:pt x="1954418" y="1833880"/>
                  <a:pt x="1962090" y="1840230"/>
                </a:cubicBezTo>
                <a:cubicBezTo>
                  <a:pt x="1971297" y="1846580"/>
                  <a:pt x="1972832" y="1799590"/>
                  <a:pt x="1982039" y="1804670"/>
                </a:cubicBezTo>
                <a:cubicBezTo>
                  <a:pt x="1995849" y="1812290"/>
                  <a:pt x="1992780" y="1804670"/>
                  <a:pt x="2006591" y="1811020"/>
                </a:cubicBezTo>
                <a:cubicBezTo>
                  <a:pt x="2017332" y="1814830"/>
                  <a:pt x="2012729" y="1800860"/>
                  <a:pt x="2025005" y="1803400"/>
                </a:cubicBezTo>
                <a:cubicBezTo>
                  <a:pt x="2026539" y="1803400"/>
                  <a:pt x="2044953" y="1813560"/>
                  <a:pt x="2044953" y="1812290"/>
                </a:cubicBezTo>
                <a:cubicBezTo>
                  <a:pt x="2052625" y="1808480"/>
                  <a:pt x="2060298" y="1770380"/>
                  <a:pt x="2067970" y="1771650"/>
                </a:cubicBezTo>
                <a:cubicBezTo>
                  <a:pt x="2083315" y="1775460"/>
                  <a:pt x="2097126" y="1772920"/>
                  <a:pt x="2110936" y="1767840"/>
                </a:cubicBezTo>
                <a:cubicBezTo>
                  <a:pt x="2118609" y="1765300"/>
                  <a:pt x="2130885" y="1756410"/>
                  <a:pt x="2137023" y="1760220"/>
                </a:cubicBezTo>
                <a:cubicBezTo>
                  <a:pt x="2147764" y="1766570"/>
                  <a:pt x="2158506" y="1769110"/>
                  <a:pt x="2170781" y="1770380"/>
                </a:cubicBezTo>
                <a:cubicBezTo>
                  <a:pt x="2172316" y="1770380"/>
                  <a:pt x="2173851" y="1771650"/>
                  <a:pt x="2175385" y="1772920"/>
                </a:cubicBezTo>
                <a:cubicBezTo>
                  <a:pt x="2179988" y="1778000"/>
                  <a:pt x="2201471" y="1764030"/>
                  <a:pt x="2206075" y="1769110"/>
                </a:cubicBezTo>
                <a:cubicBezTo>
                  <a:pt x="2212213" y="1776730"/>
                  <a:pt x="2218351" y="1784350"/>
                  <a:pt x="2224489" y="1790700"/>
                </a:cubicBezTo>
                <a:cubicBezTo>
                  <a:pt x="2227558" y="1793240"/>
                  <a:pt x="2232161" y="1794510"/>
                  <a:pt x="2233696" y="1797050"/>
                </a:cubicBezTo>
                <a:cubicBezTo>
                  <a:pt x="2235230" y="1803400"/>
                  <a:pt x="2238299" y="1805940"/>
                  <a:pt x="2245972" y="1805940"/>
                </a:cubicBezTo>
                <a:cubicBezTo>
                  <a:pt x="2250575" y="1805940"/>
                  <a:pt x="2255179" y="1807210"/>
                  <a:pt x="2258248" y="1809750"/>
                </a:cubicBezTo>
                <a:cubicBezTo>
                  <a:pt x="2265920" y="1813560"/>
                  <a:pt x="2272058" y="1817370"/>
                  <a:pt x="2278196" y="1821180"/>
                </a:cubicBezTo>
                <a:cubicBezTo>
                  <a:pt x="2285869" y="1824990"/>
                  <a:pt x="2293541" y="1828800"/>
                  <a:pt x="2296610" y="1835150"/>
                </a:cubicBezTo>
                <a:cubicBezTo>
                  <a:pt x="2298145" y="1837690"/>
                  <a:pt x="2299679" y="1838960"/>
                  <a:pt x="2301214" y="1840230"/>
                </a:cubicBezTo>
                <a:cubicBezTo>
                  <a:pt x="2307352" y="1845310"/>
                  <a:pt x="2313490" y="1849120"/>
                  <a:pt x="2319628" y="1854200"/>
                </a:cubicBezTo>
                <a:cubicBezTo>
                  <a:pt x="2328835" y="1860550"/>
                  <a:pt x="2336507" y="1868170"/>
                  <a:pt x="2345714" y="1874520"/>
                </a:cubicBezTo>
                <a:cubicBezTo>
                  <a:pt x="2348783" y="1875790"/>
                  <a:pt x="2351852" y="1878330"/>
                  <a:pt x="2354921" y="1879600"/>
                </a:cubicBezTo>
                <a:cubicBezTo>
                  <a:pt x="2361059" y="1882140"/>
                  <a:pt x="2367197" y="1884680"/>
                  <a:pt x="2371800" y="1888490"/>
                </a:cubicBezTo>
                <a:cubicBezTo>
                  <a:pt x="2376404" y="1892300"/>
                  <a:pt x="2397887" y="1869440"/>
                  <a:pt x="2400956" y="1874520"/>
                </a:cubicBezTo>
                <a:cubicBezTo>
                  <a:pt x="2400956" y="1875790"/>
                  <a:pt x="2402490" y="1875790"/>
                  <a:pt x="2404025" y="1875790"/>
                </a:cubicBezTo>
                <a:cubicBezTo>
                  <a:pt x="2413232" y="1882140"/>
                  <a:pt x="2422439" y="1879600"/>
                  <a:pt x="2431646" y="1877060"/>
                </a:cubicBezTo>
                <a:cubicBezTo>
                  <a:pt x="2434715" y="1875790"/>
                  <a:pt x="2437784" y="1874520"/>
                  <a:pt x="2439318" y="1875790"/>
                </a:cubicBezTo>
                <a:cubicBezTo>
                  <a:pt x="2450060" y="1879600"/>
                  <a:pt x="2457732" y="1888490"/>
                  <a:pt x="2471543" y="1889760"/>
                </a:cubicBezTo>
                <a:cubicBezTo>
                  <a:pt x="2471543" y="1889760"/>
                  <a:pt x="2473077" y="1889760"/>
                  <a:pt x="2473077" y="1891030"/>
                </a:cubicBezTo>
                <a:cubicBezTo>
                  <a:pt x="2476146" y="1898650"/>
                  <a:pt x="2485353" y="1898650"/>
                  <a:pt x="2493025" y="1899920"/>
                </a:cubicBezTo>
                <a:cubicBezTo>
                  <a:pt x="2497629" y="1899920"/>
                  <a:pt x="2502233" y="1901190"/>
                  <a:pt x="2505302" y="1902460"/>
                </a:cubicBezTo>
                <a:cubicBezTo>
                  <a:pt x="2514509" y="1906270"/>
                  <a:pt x="2523715" y="1911350"/>
                  <a:pt x="2534457" y="1913890"/>
                </a:cubicBezTo>
                <a:cubicBezTo>
                  <a:pt x="2548267" y="1917700"/>
                  <a:pt x="2562078" y="1920240"/>
                  <a:pt x="2572819" y="1926590"/>
                </a:cubicBezTo>
                <a:cubicBezTo>
                  <a:pt x="2574354" y="1926590"/>
                  <a:pt x="2575888" y="1926590"/>
                  <a:pt x="2575888" y="1927860"/>
                </a:cubicBezTo>
                <a:cubicBezTo>
                  <a:pt x="2580492" y="1930400"/>
                  <a:pt x="2588164" y="1931670"/>
                  <a:pt x="2591233" y="1935480"/>
                </a:cubicBezTo>
                <a:cubicBezTo>
                  <a:pt x="2595837" y="1943100"/>
                  <a:pt x="2608113" y="1941830"/>
                  <a:pt x="2614251" y="1948180"/>
                </a:cubicBezTo>
                <a:lnTo>
                  <a:pt x="2615785" y="1948180"/>
                </a:lnTo>
                <a:cubicBezTo>
                  <a:pt x="2621923" y="1948180"/>
                  <a:pt x="2628061" y="1949450"/>
                  <a:pt x="2635734" y="1949450"/>
                </a:cubicBezTo>
                <a:cubicBezTo>
                  <a:pt x="2638803" y="1948180"/>
                  <a:pt x="2643406" y="1945640"/>
                  <a:pt x="2646475" y="1945640"/>
                </a:cubicBezTo>
                <a:cubicBezTo>
                  <a:pt x="2660286" y="1949450"/>
                  <a:pt x="2674096" y="1949450"/>
                  <a:pt x="2683303" y="1939290"/>
                </a:cubicBezTo>
                <a:cubicBezTo>
                  <a:pt x="2684837" y="1938020"/>
                  <a:pt x="2687907" y="1938020"/>
                  <a:pt x="2690976" y="1938020"/>
                </a:cubicBezTo>
                <a:lnTo>
                  <a:pt x="2703252" y="1938020"/>
                </a:lnTo>
                <a:cubicBezTo>
                  <a:pt x="2717062" y="1935480"/>
                  <a:pt x="2729338" y="1932940"/>
                  <a:pt x="2743148" y="1931670"/>
                </a:cubicBezTo>
                <a:cubicBezTo>
                  <a:pt x="2749286" y="1930400"/>
                  <a:pt x="2756959" y="1932940"/>
                  <a:pt x="2763097" y="1934210"/>
                </a:cubicBezTo>
                <a:cubicBezTo>
                  <a:pt x="2769235" y="1935480"/>
                  <a:pt x="2775373" y="1935480"/>
                  <a:pt x="2781511" y="1935480"/>
                </a:cubicBezTo>
                <a:cubicBezTo>
                  <a:pt x="2789183" y="1935480"/>
                  <a:pt x="2795321" y="1932940"/>
                  <a:pt x="2802994" y="1932940"/>
                </a:cubicBezTo>
                <a:cubicBezTo>
                  <a:pt x="2809132" y="1931670"/>
                  <a:pt x="2816804" y="1931670"/>
                  <a:pt x="2822942" y="1930400"/>
                </a:cubicBezTo>
                <a:cubicBezTo>
                  <a:pt x="2836752" y="1927860"/>
                  <a:pt x="2849028" y="1925320"/>
                  <a:pt x="2862839" y="1924050"/>
                </a:cubicBezTo>
                <a:cubicBezTo>
                  <a:pt x="2872046" y="1880870"/>
                  <a:pt x="2870511" y="1830070"/>
                  <a:pt x="2870511" y="1778000"/>
                </a:cubicBezTo>
                <a:close/>
              </a:path>
            </a:pathLst>
          </a:custGeom>
          <a:blipFill rotWithShape="1">
            <a:blip r:embed="rId4">
              <a:alphaModFix/>
            </a:blip>
            <a:stretch>
              <a:fillRect l="-26901" t="-30426" r="-43449" b="-648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a:off x="163740" y="4172588"/>
            <a:ext cx="10402888" cy="5793287"/>
          </a:xfrm>
          <a:custGeom>
            <a:avLst/>
            <a:gdLst/>
            <a:ahLst/>
            <a:cxnLst/>
            <a:rect l="l" t="t" r="r" b="b"/>
            <a:pathLst>
              <a:path w="3607772" h="2009140" extrusionOk="0">
                <a:moveTo>
                  <a:pt x="3605844" y="1778000"/>
                </a:moveTo>
                <a:cubicBezTo>
                  <a:pt x="3603916" y="1276350"/>
                  <a:pt x="3580781" y="598170"/>
                  <a:pt x="3580781" y="97790"/>
                </a:cubicBezTo>
                <a:cubicBezTo>
                  <a:pt x="3580781" y="90170"/>
                  <a:pt x="3582709" y="82550"/>
                  <a:pt x="3582709" y="76200"/>
                </a:cubicBezTo>
                <a:cubicBezTo>
                  <a:pt x="3580781" y="74930"/>
                  <a:pt x="3578853" y="74930"/>
                  <a:pt x="3576925" y="73660"/>
                </a:cubicBezTo>
                <a:cubicBezTo>
                  <a:pt x="3576925" y="73660"/>
                  <a:pt x="3574997" y="74930"/>
                  <a:pt x="3574997" y="76200"/>
                </a:cubicBezTo>
                <a:cubicBezTo>
                  <a:pt x="3571142" y="82550"/>
                  <a:pt x="3563430" y="82550"/>
                  <a:pt x="3555718" y="82550"/>
                </a:cubicBezTo>
                <a:cubicBezTo>
                  <a:pt x="3546078" y="81280"/>
                  <a:pt x="3536439" y="74930"/>
                  <a:pt x="3524871" y="77470"/>
                </a:cubicBezTo>
                <a:cubicBezTo>
                  <a:pt x="3521016" y="78740"/>
                  <a:pt x="3513304" y="76200"/>
                  <a:pt x="3511376" y="73660"/>
                </a:cubicBezTo>
                <a:cubicBezTo>
                  <a:pt x="3505592" y="68580"/>
                  <a:pt x="3497880" y="68580"/>
                  <a:pt x="3490169" y="71120"/>
                </a:cubicBezTo>
                <a:cubicBezTo>
                  <a:pt x="3486313" y="72390"/>
                  <a:pt x="3482457" y="71120"/>
                  <a:pt x="3478601" y="71120"/>
                </a:cubicBezTo>
                <a:cubicBezTo>
                  <a:pt x="3472817" y="71120"/>
                  <a:pt x="3465105" y="69850"/>
                  <a:pt x="3459321" y="68580"/>
                </a:cubicBezTo>
                <a:cubicBezTo>
                  <a:pt x="3457393" y="68580"/>
                  <a:pt x="3453538" y="67310"/>
                  <a:pt x="3451610" y="67310"/>
                </a:cubicBezTo>
                <a:cubicBezTo>
                  <a:pt x="3445826" y="66040"/>
                  <a:pt x="3440042" y="62230"/>
                  <a:pt x="3434258" y="67310"/>
                </a:cubicBezTo>
                <a:cubicBezTo>
                  <a:pt x="3434258" y="67310"/>
                  <a:pt x="3430402" y="67310"/>
                  <a:pt x="3428475" y="66040"/>
                </a:cubicBezTo>
                <a:cubicBezTo>
                  <a:pt x="3426547" y="63500"/>
                  <a:pt x="3424619" y="59690"/>
                  <a:pt x="3422691" y="57150"/>
                </a:cubicBezTo>
                <a:cubicBezTo>
                  <a:pt x="3418835" y="53340"/>
                  <a:pt x="3418835" y="46990"/>
                  <a:pt x="3413051" y="44450"/>
                </a:cubicBezTo>
                <a:cubicBezTo>
                  <a:pt x="3409195" y="43180"/>
                  <a:pt x="3407267" y="41910"/>
                  <a:pt x="3405340" y="39370"/>
                </a:cubicBezTo>
                <a:cubicBezTo>
                  <a:pt x="3405340" y="38100"/>
                  <a:pt x="3401483" y="36830"/>
                  <a:pt x="3401483" y="35560"/>
                </a:cubicBezTo>
                <a:lnTo>
                  <a:pt x="3395700" y="31750"/>
                </a:lnTo>
                <a:cubicBezTo>
                  <a:pt x="3393772" y="29210"/>
                  <a:pt x="3391844" y="25400"/>
                  <a:pt x="3387988" y="24130"/>
                </a:cubicBezTo>
                <a:cubicBezTo>
                  <a:pt x="3380276" y="20320"/>
                  <a:pt x="3378348" y="15240"/>
                  <a:pt x="3382204" y="8890"/>
                </a:cubicBezTo>
                <a:cubicBezTo>
                  <a:pt x="3376420" y="7620"/>
                  <a:pt x="3372565" y="5080"/>
                  <a:pt x="3366781" y="5080"/>
                </a:cubicBezTo>
                <a:cubicBezTo>
                  <a:pt x="3343645" y="6350"/>
                  <a:pt x="3318583" y="8890"/>
                  <a:pt x="3295447" y="10160"/>
                </a:cubicBezTo>
                <a:cubicBezTo>
                  <a:pt x="3291592" y="10160"/>
                  <a:pt x="3285807" y="11430"/>
                  <a:pt x="3283880" y="12700"/>
                </a:cubicBezTo>
                <a:cubicBezTo>
                  <a:pt x="3268456" y="19050"/>
                  <a:pt x="3253033" y="13970"/>
                  <a:pt x="3237609" y="12700"/>
                </a:cubicBezTo>
                <a:cubicBezTo>
                  <a:pt x="3226042" y="12700"/>
                  <a:pt x="3214474" y="8890"/>
                  <a:pt x="3202907" y="7620"/>
                </a:cubicBezTo>
                <a:cubicBezTo>
                  <a:pt x="3189411" y="6350"/>
                  <a:pt x="3177843" y="7620"/>
                  <a:pt x="3164348" y="6350"/>
                </a:cubicBezTo>
                <a:cubicBezTo>
                  <a:pt x="3162420" y="6350"/>
                  <a:pt x="3160492" y="5080"/>
                  <a:pt x="3158564" y="3810"/>
                </a:cubicBezTo>
                <a:cubicBezTo>
                  <a:pt x="3154708" y="0"/>
                  <a:pt x="3146997" y="1270"/>
                  <a:pt x="3143141" y="2540"/>
                </a:cubicBezTo>
                <a:cubicBezTo>
                  <a:pt x="3137357" y="5080"/>
                  <a:pt x="3135429" y="8890"/>
                  <a:pt x="3131573" y="12700"/>
                </a:cubicBezTo>
                <a:cubicBezTo>
                  <a:pt x="3121933" y="13970"/>
                  <a:pt x="3108438" y="15240"/>
                  <a:pt x="3098798" y="19050"/>
                </a:cubicBezTo>
                <a:cubicBezTo>
                  <a:pt x="3091087" y="21590"/>
                  <a:pt x="3087231" y="22860"/>
                  <a:pt x="3081447" y="20320"/>
                </a:cubicBezTo>
                <a:lnTo>
                  <a:pt x="3079519" y="21590"/>
                </a:lnTo>
                <a:cubicBezTo>
                  <a:pt x="3083375" y="24130"/>
                  <a:pt x="3085303" y="27940"/>
                  <a:pt x="3089159" y="30480"/>
                </a:cubicBezTo>
                <a:cubicBezTo>
                  <a:pt x="3083375" y="31750"/>
                  <a:pt x="3075663" y="34290"/>
                  <a:pt x="3071807" y="33020"/>
                </a:cubicBezTo>
                <a:cubicBezTo>
                  <a:pt x="3062168" y="31750"/>
                  <a:pt x="3058312" y="34290"/>
                  <a:pt x="3050600" y="36830"/>
                </a:cubicBezTo>
                <a:cubicBezTo>
                  <a:pt x="3042888" y="40640"/>
                  <a:pt x="3033249" y="43180"/>
                  <a:pt x="3025537" y="45720"/>
                </a:cubicBezTo>
                <a:cubicBezTo>
                  <a:pt x="3023609" y="45720"/>
                  <a:pt x="3021681" y="45720"/>
                  <a:pt x="3019753" y="44450"/>
                </a:cubicBezTo>
                <a:cubicBezTo>
                  <a:pt x="3017825" y="44450"/>
                  <a:pt x="3015897" y="43180"/>
                  <a:pt x="3015897" y="43180"/>
                </a:cubicBezTo>
                <a:cubicBezTo>
                  <a:pt x="3006257" y="45720"/>
                  <a:pt x="2996618" y="48260"/>
                  <a:pt x="2986978" y="45720"/>
                </a:cubicBezTo>
                <a:cubicBezTo>
                  <a:pt x="2985050" y="45720"/>
                  <a:pt x="2985050" y="46990"/>
                  <a:pt x="2983122" y="46990"/>
                </a:cubicBezTo>
                <a:cubicBezTo>
                  <a:pt x="2971555" y="49530"/>
                  <a:pt x="2963843" y="58420"/>
                  <a:pt x="2948419" y="58420"/>
                </a:cubicBezTo>
                <a:cubicBezTo>
                  <a:pt x="2936852" y="58420"/>
                  <a:pt x="2925284" y="64770"/>
                  <a:pt x="2913717" y="64770"/>
                </a:cubicBezTo>
                <a:cubicBezTo>
                  <a:pt x="2900221" y="66040"/>
                  <a:pt x="2888654" y="68580"/>
                  <a:pt x="2877086" y="72390"/>
                </a:cubicBezTo>
                <a:cubicBezTo>
                  <a:pt x="2873230" y="73660"/>
                  <a:pt x="2869375" y="73660"/>
                  <a:pt x="2867446" y="73660"/>
                </a:cubicBezTo>
                <a:cubicBezTo>
                  <a:pt x="2857807" y="71120"/>
                  <a:pt x="2852023" y="74930"/>
                  <a:pt x="2848167" y="78740"/>
                </a:cubicBezTo>
                <a:cubicBezTo>
                  <a:pt x="2838527" y="87630"/>
                  <a:pt x="2823104" y="90170"/>
                  <a:pt x="2809608" y="92710"/>
                </a:cubicBezTo>
                <a:cubicBezTo>
                  <a:pt x="2792257" y="95250"/>
                  <a:pt x="2774906" y="96520"/>
                  <a:pt x="2757554" y="97790"/>
                </a:cubicBezTo>
                <a:cubicBezTo>
                  <a:pt x="2755626" y="97790"/>
                  <a:pt x="2753699" y="101600"/>
                  <a:pt x="2749843" y="102870"/>
                </a:cubicBezTo>
                <a:cubicBezTo>
                  <a:pt x="2747915" y="102870"/>
                  <a:pt x="2745987" y="101600"/>
                  <a:pt x="2745987" y="101600"/>
                </a:cubicBezTo>
                <a:cubicBezTo>
                  <a:pt x="2736347" y="109220"/>
                  <a:pt x="2730563" y="120650"/>
                  <a:pt x="2711284" y="119380"/>
                </a:cubicBezTo>
                <a:lnTo>
                  <a:pt x="2709356" y="119380"/>
                </a:lnTo>
                <a:cubicBezTo>
                  <a:pt x="2693933" y="125730"/>
                  <a:pt x="2678509" y="123190"/>
                  <a:pt x="2665014" y="120650"/>
                </a:cubicBezTo>
                <a:cubicBezTo>
                  <a:pt x="2661158" y="120650"/>
                  <a:pt x="2655374" y="118110"/>
                  <a:pt x="2653446" y="115570"/>
                </a:cubicBezTo>
                <a:cubicBezTo>
                  <a:pt x="2647662" y="107950"/>
                  <a:pt x="2632239" y="105410"/>
                  <a:pt x="2620671" y="107950"/>
                </a:cubicBezTo>
                <a:cubicBezTo>
                  <a:pt x="2611031" y="110490"/>
                  <a:pt x="2601392" y="111760"/>
                  <a:pt x="2591752" y="114300"/>
                </a:cubicBezTo>
                <a:cubicBezTo>
                  <a:pt x="2576329" y="116840"/>
                  <a:pt x="2562833" y="118110"/>
                  <a:pt x="2547410" y="113030"/>
                </a:cubicBezTo>
                <a:cubicBezTo>
                  <a:pt x="2531986" y="107950"/>
                  <a:pt x="2520419" y="111760"/>
                  <a:pt x="2512707" y="123190"/>
                </a:cubicBezTo>
                <a:cubicBezTo>
                  <a:pt x="2506923" y="130810"/>
                  <a:pt x="2491500" y="132080"/>
                  <a:pt x="2481860" y="125730"/>
                </a:cubicBezTo>
                <a:cubicBezTo>
                  <a:pt x="2476076" y="121920"/>
                  <a:pt x="2472220" y="123190"/>
                  <a:pt x="2466437" y="125730"/>
                </a:cubicBezTo>
                <a:lnTo>
                  <a:pt x="2454869" y="133350"/>
                </a:lnTo>
                <a:cubicBezTo>
                  <a:pt x="2452941" y="134620"/>
                  <a:pt x="2449085" y="134620"/>
                  <a:pt x="2447157" y="134620"/>
                </a:cubicBezTo>
                <a:lnTo>
                  <a:pt x="2435590" y="134620"/>
                </a:lnTo>
                <a:cubicBezTo>
                  <a:pt x="2427878" y="134620"/>
                  <a:pt x="2420166" y="133350"/>
                  <a:pt x="2412455" y="132080"/>
                </a:cubicBezTo>
                <a:cubicBezTo>
                  <a:pt x="2402815" y="130810"/>
                  <a:pt x="2395103" y="127000"/>
                  <a:pt x="2385464" y="125730"/>
                </a:cubicBezTo>
                <a:cubicBezTo>
                  <a:pt x="2370040" y="124460"/>
                  <a:pt x="2366184" y="115570"/>
                  <a:pt x="2360401" y="109220"/>
                </a:cubicBezTo>
                <a:cubicBezTo>
                  <a:pt x="2356545" y="105410"/>
                  <a:pt x="2348833" y="100330"/>
                  <a:pt x="2341121" y="101600"/>
                </a:cubicBezTo>
                <a:cubicBezTo>
                  <a:pt x="2333409" y="104140"/>
                  <a:pt x="2325698" y="101600"/>
                  <a:pt x="2319914" y="100330"/>
                </a:cubicBezTo>
                <a:cubicBezTo>
                  <a:pt x="2317986" y="100330"/>
                  <a:pt x="2314130" y="99060"/>
                  <a:pt x="2312202" y="99060"/>
                </a:cubicBezTo>
                <a:cubicBezTo>
                  <a:pt x="2298707" y="96520"/>
                  <a:pt x="2289067" y="101600"/>
                  <a:pt x="2279427" y="107950"/>
                </a:cubicBezTo>
                <a:lnTo>
                  <a:pt x="2271716" y="113030"/>
                </a:lnTo>
                <a:cubicBezTo>
                  <a:pt x="2269788" y="114300"/>
                  <a:pt x="2269788" y="116840"/>
                  <a:pt x="2267860" y="118110"/>
                </a:cubicBezTo>
                <a:cubicBezTo>
                  <a:pt x="2256292" y="124460"/>
                  <a:pt x="2244724" y="121920"/>
                  <a:pt x="2231229" y="118110"/>
                </a:cubicBezTo>
                <a:cubicBezTo>
                  <a:pt x="2219661" y="114300"/>
                  <a:pt x="2206166" y="118110"/>
                  <a:pt x="2202310" y="125730"/>
                </a:cubicBezTo>
                <a:cubicBezTo>
                  <a:pt x="2200382" y="130810"/>
                  <a:pt x="2198454" y="134620"/>
                  <a:pt x="2188814" y="137160"/>
                </a:cubicBezTo>
                <a:cubicBezTo>
                  <a:pt x="2179175" y="140970"/>
                  <a:pt x="2167607" y="143510"/>
                  <a:pt x="2165679" y="152400"/>
                </a:cubicBezTo>
                <a:cubicBezTo>
                  <a:pt x="2165679" y="153670"/>
                  <a:pt x="2163751" y="154940"/>
                  <a:pt x="2161824" y="154940"/>
                </a:cubicBezTo>
                <a:cubicBezTo>
                  <a:pt x="2156040" y="156210"/>
                  <a:pt x="2152184" y="157480"/>
                  <a:pt x="2146400" y="158750"/>
                </a:cubicBezTo>
                <a:lnTo>
                  <a:pt x="2129049" y="158750"/>
                </a:lnTo>
                <a:cubicBezTo>
                  <a:pt x="2117481" y="157480"/>
                  <a:pt x="2105913" y="154940"/>
                  <a:pt x="2094346" y="153670"/>
                </a:cubicBezTo>
                <a:cubicBezTo>
                  <a:pt x="2080850" y="152400"/>
                  <a:pt x="2069283" y="157480"/>
                  <a:pt x="2055787" y="158750"/>
                </a:cubicBezTo>
                <a:lnTo>
                  <a:pt x="2053859" y="160020"/>
                </a:lnTo>
                <a:cubicBezTo>
                  <a:pt x="2050003" y="163830"/>
                  <a:pt x="2044220" y="162560"/>
                  <a:pt x="2040364" y="160020"/>
                </a:cubicBezTo>
                <a:cubicBezTo>
                  <a:pt x="2032652" y="154940"/>
                  <a:pt x="2019156" y="153670"/>
                  <a:pt x="2009517" y="156210"/>
                </a:cubicBezTo>
                <a:cubicBezTo>
                  <a:pt x="1997949" y="160020"/>
                  <a:pt x="1986382" y="162560"/>
                  <a:pt x="1974814" y="165100"/>
                </a:cubicBezTo>
                <a:cubicBezTo>
                  <a:pt x="1970958" y="165100"/>
                  <a:pt x="1967102" y="163830"/>
                  <a:pt x="1965174" y="163830"/>
                </a:cubicBezTo>
                <a:cubicBezTo>
                  <a:pt x="1961319" y="163830"/>
                  <a:pt x="1955535" y="162560"/>
                  <a:pt x="1953607" y="163830"/>
                </a:cubicBezTo>
                <a:cubicBezTo>
                  <a:pt x="1938183" y="171450"/>
                  <a:pt x="1922760" y="168910"/>
                  <a:pt x="1909264" y="163830"/>
                </a:cubicBezTo>
                <a:cubicBezTo>
                  <a:pt x="1901553" y="161290"/>
                  <a:pt x="1889985" y="158750"/>
                  <a:pt x="1886129" y="151130"/>
                </a:cubicBezTo>
                <a:cubicBezTo>
                  <a:pt x="1884201" y="146050"/>
                  <a:pt x="1876490" y="140970"/>
                  <a:pt x="1870706" y="137160"/>
                </a:cubicBezTo>
                <a:cubicBezTo>
                  <a:pt x="1861066" y="130810"/>
                  <a:pt x="1851426" y="121920"/>
                  <a:pt x="1834075" y="121920"/>
                </a:cubicBezTo>
                <a:cubicBezTo>
                  <a:pt x="1830219" y="121920"/>
                  <a:pt x="1826363" y="116840"/>
                  <a:pt x="1824435" y="118110"/>
                </a:cubicBezTo>
                <a:cubicBezTo>
                  <a:pt x="1816724" y="119380"/>
                  <a:pt x="1816724" y="116840"/>
                  <a:pt x="1812868" y="114300"/>
                </a:cubicBezTo>
                <a:cubicBezTo>
                  <a:pt x="1809012" y="111760"/>
                  <a:pt x="1803228" y="109220"/>
                  <a:pt x="1799372" y="105410"/>
                </a:cubicBezTo>
                <a:cubicBezTo>
                  <a:pt x="1793588" y="100330"/>
                  <a:pt x="1787805" y="93980"/>
                  <a:pt x="1782021" y="88900"/>
                </a:cubicBezTo>
                <a:cubicBezTo>
                  <a:pt x="1776237" y="83820"/>
                  <a:pt x="1772381" y="77470"/>
                  <a:pt x="1766597" y="72390"/>
                </a:cubicBezTo>
                <a:cubicBezTo>
                  <a:pt x="1764669" y="71120"/>
                  <a:pt x="1758886" y="69850"/>
                  <a:pt x="1756958" y="71120"/>
                </a:cubicBezTo>
                <a:lnTo>
                  <a:pt x="1733823" y="78740"/>
                </a:lnTo>
                <a:cubicBezTo>
                  <a:pt x="1729967" y="80010"/>
                  <a:pt x="1728039" y="82550"/>
                  <a:pt x="1726111" y="85090"/>
                </a:cubicBezTo>
                <a:lnTo>
                  <a:pt x="1724183" y="83820"/>
                </a:lnTo>
                <a:cubicBezTo>
                  <a:pt x="1726111" y="80010"/>
                  <a:pt x="1728039" y="76200"/>
                  <a:pt x="1729967" y="74930"/>
                </a:cubicBezTo>
                <a:lnTo>
                  <a:pt x="1706832" y="71120"/>
                </a:lnTo>
                <a:cubicBezTo>
                  <a:pt x="1701048" y="69850"/>
                  <a:pt x="1691408" y="69850"/>
                  <a:pt x="1687552" y="69850"/>
                </a:cubicBezTo>
                <a:lnTo>
                  <a:pt x="1656705" y="69850"/>
                </a:lnTo>
                <a:cubicBezTo>
                  <a:pt x="1645138" y="69850"/>
                  <a:pt x="1635498" y="68580"/>
                  <a:pt x="1623930" y="69850"/>
                </a:cubicBezTo>
                <a:cubicBezTo>
                  <a:pt x="1616219" y="71120"/>
                  <a:pt x="1610435" y="68580"/>
                  <a:pt x="1604651" y="66040"/>
                </a:cubicBezTo>
                <a:cubicBezTo>
                  <a:pt x="1589228" y="58420"/>
                  <a:pt x="1573804" y="49530"/>
                  <a:pt x="1552597" y="53340"/>
                </a:cubicBezTo>
                <a:cubicBezTo>
                  <a:pt x="1550669" y="53340"/>
                  <a:pt x="1546813" y="52070"/>
                  <a:pt x="1544885" y="50800"/>
                </a:cubicBezTo>
                <a:cubicBezTo>
                  <a:pt x="1539102" y="49530"/>
                  <a:pt x="1535246" y="46990"/>
                  <a:pt x="1527534" y="44450"/>
                </a:cubicBezTo>
                <a:cubicBezTo>
                  <a:pt x="1527534" y="48260"/>
                  <a:pt x="1527534" y="49530"/>
                  <a:pt x="1529462" y="52070"/>
                </a:cubicBezTo>
                <a:cubicBezTo>
                  <a:pt x="1525606" y="54610"/>
                  <a:pt x="1523678" y="53340"/>
                  <a:pt x="1521750" y="52070"/>
                </a:cubicBezTo>
                <a:cubicBezTo>
                  <a:pt x="1519822" y="53340"/>
                  <a:pt x="1517894" y="55880"/>
                  <a:pt x="1515966" y="55880"/>
                </a:cubicBezTo>
                <a:cubicBezTo>
                  <a:pt x="1506327" y="58420"/>
                  <a:pt x="1496687" y="59690"/>
                  <a:pt x="1487047" y="62230"/>
                </a:cubicBezTo>
                <a:cubicBezTo>
                  <a:pt x="1483191" y="63500"/>
                  <a:pt x="1479336" y="64770"/>
                  <a:pt x="1477408" y="66040"/>
                </a:cubicBezTo>
                <a:cubicBezTo>
                  <a:pt x="1469696" y="69850"/>
                  <a:pt x="1463912" y="76200"/>
                  <a:pt x="1450417" y="74930"/>
                </a:cubicBezTo>
                <a:cubicBezTo>
                  <a:pt x="1448489" y="74930"/>
                  <a:pt x="1444633" y="77470"/>
                  <a:pt x="1440777" y="77470"/>
                </a:cubicBezTo>
                <a:cubicBezTo>
                  <a:pt x="1436921" y="78740"/>
                  <a:pt x="1431137" y="78740"/>
                  <a:pt x="1427281" y="80010"/>
                </a:cubicBezTo>
                <a:lnTo>
                  <a:pt x="1423426" y="80010"/>
                </a:lnTo>
                <a:cubicBezTo>
                  <a:pt x="1411858" y="82550"/>
                  <a:pt x="1402218" y="85090"/>
                  <a:pt x="1390651" y="86360"/>
                </a:cubicBezTo>
                <a:lnTo>
                  <a:pt x="1382939" y="86360"/>
                </a:lnTo>
                <a:cubicBezTo>
                  <a:pt x="1373299" y="86360"/>
                  <a:pt x="1365588" y="85090"/>
                  <a:pt x="1355948" y="85090"/>
                </a:cubicBezTo>
                <a:cubicBezTo>
                  <a:pt x="1346308" y="85090"/>
                  <a:pt x="1336669" y="87630"/>
                  <a:pt x="1327029" y="87630"/>
                </a:cubicBezTo>
                <a:cubicBezTo>
                  <a:pt x="1315461" y="87630"/>
                  <a:pt x="1301966" y="87630"/>
                  <a:pt x="1292326" y="82550"/>
                </a:cubicBezTo>
                <a:cubicBezTo>
                  <a:pt x="1290398" y="81280"/>
                  <a:pt x="1284614" y="81280"/>
                  <a:pt x="1280759" y="82550"/>
                </a:cubicBezTo>
                <a:cubicBezTo>
                  <a:pt x="1267263" y="83820"/>
                  <a:pt x="1253768" y="85090"/>
                  <a:pt x="1242200" y="87630"/>
                </a:cubicBezTo>
                <a:cubicBezTo>
                  <a:pt x="1230632" y="90170"/>
                  <a:pt x="1224849" y="87630"/>
                  <a:pt x="1220993" y="81280"/>
                </a:cubicBezTo>
                <a:cubicBezTo>
                  <a:pt x="1219065" y="78740"/>
                  <a:pt x="1215209" y="76200"/>
                  <a:pt x="1211353" y="73660"/>
                </a:cubicBezTo>
                <a:cubicBezTo>
                  <a:pt x="1205569" y="71120"/>
                  <a:pt x="1199786" y="67310"/>
                  <a:pt x="1194002" y="67310"/>
                </a:cubicBezTo>
                <a:cubicBezTo>
                  <a:pt x="1180506" y="67310"/>
                  <a:pt x="1172794" y="62230"/>
                  <a:pt x="1163155" y="58420"/>
                </a:cubicBezTo>
                <a:cubicBezTo>
                  <a:pt x="1147731" y="52070"/>
                  <a:pt x="1134236" y="44450"/>
                  <a:pt x="1114956" y="45720"/>
                </a:cubicBezTo>
                <a:lnTo>
                  <a:pt x="1114956" y="39370"/>
                </a:lnTo>
                <a:cubicBezTo>
                  <a:pt x="1118812" y="39370"/>
                  <a:pt x="1122668" y="39370"/>
                  <a:pt x="1126524" y="38100"/>
                </a:cubicBezTo>
                <a:cubicBezTo>
                  <a:pt x="1120740" y="35560"/>
                  <a:pt x="1120740" y="31750"/>
                  <a:pt x="1116884" y="29210"/>
                </a:cubicBezTo>
                <a:cubicBezTo>
                  <a:pt x="1109173" y="25400"/>
                  <a:pt x="1101461" y="24130"/>
                  <a:pt x="1093749" y="21590"/>
                </a:cubicBezTo>
                <a:cubicBezTo>
                  <a:pt x="1087966" y="20320"/>
                  <a:pt x="1080254" y="20320"/>
                  <a:pt x="1084110" y="26670"/>
                </a:cubicBezTo>
                <a:cubicBezTo>
                  <a:pt x="1074470" y="27940"/>
                  <a:pt x="1066758" y="27940"/>
                  <a:pt x="1062902" y="30480"/>
                </a:cubicBezTo>
                <a:cubicBezTo>
                  <a:pt x="1055191" y="34290"/>
                  <a:pt x="1047479" y="31750"/>
                  <a:pt x="1041695" y="29210"/>
                </a:cubicBezTo>
                <a:cubicBezTo>
                  <a:pt x="1037839" y="27940"/>
                  <a:pt x="1033983" y="26670"/>
                  <a:pt x="1030127" y="27940"/>
                </a:cubicBezTo>
                <a:cubicBezTo>
                  <a:pt x="1006992" y="35560"/>
                  <a:pt x="983857" y="31750"/>
                  <a:pt x="960722" y="31750"/>
                </a:cubicBezTo>
                <a:cubicBezTo>
                  <a:pt x="956866" y="31750"/>
                  <a:pt x="953010" y="30480"/>
                  <a:pt x="947226" y="30480"/>
                </a:cubicBezTo>
                <a:cubicBezTo>
                  <a:pt x="939515" y="29210"/>
                  <a:pt x="933731" y="26670"/>
                  <a:pt x="926019" y="25400"/>
                </a:cubicBezTo>
                <a:cubicBezTo>
                  <a:pt x="918307" y="24130"/>
                  <a:pt x="908668" y="22860"/>
                  <a:pt x="900956" y="21590"/>
                </a:cubicBezTo>
                <a:lnTo>
                  <a:pt x="895172" y="21590"/>
                </a:lnTo>
                <a:cubicBezTo>
                  <a:pt x="881677" y="21590"/>
                  <a:pt x="868181" y="22860"/>
                  <a:pt x="856614" y="22860"/>
                </a:cubicBezTo>
                <a:cubicBezTo>
                  <a:pt x="846974" y="22860"/>
                  <a:pt x="837334" y="20320"/>
                  <a:pt x="825767" y="19050"/>
                </a:cubicBezTo>
                <a:cubicBezTo>
                  <a:pt x="823839" y="8890"/>
                  <a:pt x="808415" y="11430"/>
                  <a:pt x="798776" y="6350"/>
                </a:cubicBezTo>
                <a:cubicBezTo>
                  <a:pt x="796848" y="5080"/>
                  <a:pt x="792992" y="6350"/>
                  <a:pt x="791064" y="6350"/>
                </a:cubicBezTo>
                <a:cubicBezTo>
                  <a:pt x="779496" y="5080"/>
                  <a:pt x="771785" y="8890"/>
                  <a:pt x="767929" y="15240"/>
                </a:cubicBezTo>
                <a:cubicBezTo>
                  <a:pt x="762145" y="21590"/>
                  <a:pt x="746722" y="24130"/>
                  <a:pt x="752505" y="34290"/>
                </a:cubicBezTo>
                <a:cubicBezTo>
                  <a:pt x="754433" y="35560"/>
                  <a:pt x="758289" y="36830"/>
                  <a:pt x="760217" y="39370"/>
                </a:cubicBezTo>
                <a:cubicBezTo>
                  <a:pt x="760217" y="43180"/>
                  <a:pt x="758289" y="45720"/>
                  <a:pt x="752505" y="44450"/>
                </a:cubicBezTo>
                <a:cubicBezTo>
                  <a:pt x="750577" y="44450"/>
                  <a:pt x="748649" y="46990"/>
                  <a:pt x="746722" y="48260"/>
                </a:cubicBezTo>
                <a:cubicBezTo>
                  <a:pt x="744794" y="49530"/>
                  <a:pt x="744794" y="52070"/>
                  <a:pt x="742866" y="52070"/>
                </a:cubicBezTo>
                <a:cubicBezTo>
                  <a:pt x="731298" y="54610"/>
                  <a:pt x="723586" y="60960"/>
                  <a:pt x="710091" y="59690"/>
                </a:cubicBezTo>
                <a:lnTo>
                  <a:pt x="706235" y="59690"/>
                </a:lnTo>
                <a:cubicBezTo>
                  <a:pt x="694667" y="66040"/>
                  <a:pt x="683100" y="64770"/>
                  <a:pt x="669604" y="63500"/>
                </a:cubicBezTo>
                <a:cubicBezTo>
                  <a:pt x="663820" y="62230"/>
                  <a:pt x="656109" y="63500"/>
                  <a:pt x="648397" y="63500"/>
                </a:cubicBezTo>
                <a:cubicBezTo>
                  <a:pt x="642613" y="63500"/>
                  <a:pt x="636829" y="63500"/>
                  <a:pt x="631046" y="60960"/>
                </a:cubicBezTo>
                <a:cubicBezTo>
                  <a:pt x="623334" y="58420"/>
                  <a:pt x="615622" y="54610"/>
                  <a:pt x="607910" y="52070"/>
                </a:cubicBezTo>
                <a:cubicBezTo>
                  <a:pt x="600199" y="49530"/>
                  <a:pt x="590559" y="49530"/>
                  <a:pt x="590559" y="40640"/>
                </a:cubicBezTo>
                <a:cubicBezTo>
                  <a:pt x="590559" y="39370"/>
                  <a:pt x="586703" y="38100"/>
                  <a:pt x="586703" y="36830"/>
                </a:cubicBezTo>
                <a:cubicBezTo>
                  <a:pt x="573208" y="44450"/>
                  <a:pt x="561640" y="50800"/>
                  <a:pt x="550073" y="57150"/>
                </a:cubicBezTo>
                <a:cubicBezTo>
                  <a:pt x="544289" y="60960"/>
                  <a:pt x="536577" y="66040"/>
                  <a:pt x="540433" y="72390"/>
                </a:cubicBezTo>
                <a:cubicBezTo>
                  <a:pt x="540433" y="73660"/>
                  <a:pt x="538505" y="74930"/>
                  <a:pt x="538505" y="76200"/>
                </a:cubicBezTo>
                <a:cubicBezTo>
                  <a:pt x="536577" y="78740"/>
                  <a:pt x="534649" y="81280"/>
                  <a:pt x="530793" y="82550"/>
                </a:cubicBezTo>
                <a:cubicBezTo>
                  <a:pt x="526937" y="86360"/>
                  <a:pt x="523081" y="90170"/>
                  <a:pt x="519226" y="95250"/>
                </a:cubicBezTo>
                <a:lnTo>
                  <a:pt x="507658" y="102870"/>
                </a:lnTo>
                <a:cubicBezTo>
                  <a:pt x="503802" y="106680"/>
                  <a:pt x="499946" y="110490"/>
                  <a:pt x="494162" y="113030"/>
                </a:cubicBezTo>
                <a:cubicBezTo>
                  <a:pt x="480667" y="120650"/>
                  <a:pt x="467171" y="128270"/>
                  <a:pt x="451748" y="135890"/>
                </a:cubicBezTo>
                <a:cubicBezTo>
                  <a:pt x="444036" y="140970"/>
                  <a:pt x="434397" y="144780"/>
                  <a:pt x="426685" y="149860"/>
                </a:cubicBezTo>
                <a:cubicBezTo>
                  <a:pt x="413189" y="157480"/>
                  <a:pt x="397766" y="163830"/>
                  <a:pt x="390054" y="175260"/>
                </a:cubicBezTo>
                <a:cubicBezTo>
                  <a:pt x="390054" y="176530"/>
                  <a:pt x="386198" y="177800"/>
                  <a:pt x="384270" y="179070"/>
                </a:cubicBezTo>
                <a:cubicBezTo>
                  <a:pt x="374631" y="184150"/>
                  <a:pt x="359207" y="184150"/>
                  <a:pt x="359207" y="194310"/>
                </a:cubicBezTo>
                <a:cubicBezTo>
                  <a:pt x="343784" y="194310"/>
                  <a:pt x="336072" y="201930"/>
                  <a:pt x="328360" y="208280"/>
                </a:cubicBezTo>
                <a:cubicBezTo>
                  <a:pt x="322577" y="213360"/>
                  <a:pt x="316793" y="219710"/>
                  <a:pt x="309081" y="223520"/>
                </a:cubicBezTo>
                <a:cubicBezTo>
                  <a:pt x="301369" y="226060"/>
                  <a:pt x="291730" y="224790"/>
                  <a:pt x="282090" y="224790"/>
                </a:cubicBezTo>
                <a:cubicBezTo>
                  <a:pt x="278234" y="224790"/>
                  <a:pt x="274378" y="224790"/>
                  <a:pt x="274378" y="226060"/>
                </a:cubicBezTo>
                <a:cubicBezTo>
                  <a:pt x="266667" y="231140"/>
                  <a:pt x="257027" y="234950"/>
                  <a:pt x="251243" y="241300"/>
                </a:cubicBezTo>
                <a:cubicBezTo>
                  <a:pt x="245459" y="247650"/>
                  <a:pt x="239675" y="251460"/>
                  <a:pt x="230036" y="252730"/>
                </a:cubicBezTo>
                <a:cubicBezTo>
                  <a:pt x="220396" y="254000"/>
                  <a:pt x="210757" y="260350"/>
                  <a:pt x="197261" y="256540"/>
                </a:cubicBezTo>
                <a:cubicBezTo>
                  <a:pt x="185693" y="254000"/>
                  <a:pt x="172198" y="256540"/>
                  <a:pt x="164486" y="251460"/>
                </a:cubicBezTo>
                <a:cubicBezTo>
                  <a:pt x="149063" y="252730"/>
                  <a:pt x="137495" y="255270"/>
                  <a:pt x="124000" y="256540"/>
                </a:cubicBezTo>
                <a:cubicBezTo>
                  <a:pt x="108576" y="259080"/>
                  <a:pt x="91225" y="257810"/>
                  <a:pt x="77729" y="265430"/>
                </a:cubicBezTo>
                <a:cubicBezTo>
                  <a:pt x="66162" y="271780"/>
                  <a:pt x="56522" y="278130"/>
                  <a:pt x="39171" y="276860"/>
                </a:cubicBezTo>
                <a:cubicBezTo>
                  <a:pt x="41099" y="284480"/>
                  <a:pt x="43026" y="290830"/>
                  <a:pt x="44954" y="298450"/>
                </a:cubicBezTo>
                <a:cubicBezTo>
                  <a:pt x="48810" y="318770"/>
                  <a:pt x="52666" y="339090"/>
                  <a:pt x="54594" y="359410"/>
                </a:cubicBezTo>
                <a:cubicBezTo>
                  <a:pt x="60378" y="384810"/>
                  <a:pt x="62306" y="408940"/>
                  <a:pt x="58450" y="433070"/>
                </a:cubicBezTo>
                <a:cubicBezTo>
                  <a:pt x="54594" y="467360"/>
                  <a:pt x="37243" y="1640840"/>
                  <a:pt x="19891" y="1672590"/>
                </a:cubicBezTo>
                <a:lnTo>
                  <a:pt x="2540" y="1699260"/>
                </a:lnTo>
                <a:cubicBezTo>
                  <a:pt x="0" y="1705610"/>
                  <a:pt x="4468" y="1709420"/>
                  <a:pt x="14107" y="1710690"/>
                </a:cubicBezTo>
                <a:cubicBezTo>
                  <a:pt x="25675" y="1711960"/>
                  <a:pt x="29531" y="1717040"/>
                  <a:pt x="33387" y="1723390"/>
                </a:cubicBezTo>
                <a:cubicBezTo>
                  <a:pt x="37243" y="1733550"/>
                  <a:pt x="31459" y="1743710"/>
                  <a:pt x="39171" y="1753870"/>
                </a:cubicBezTo>
                <a:cubicBezTo>
                  <a:pt x="43026" y="1758950"/>
                  <a:pt x="39171" y="1767840"/>
                  <a:pt x="37243" y="1775460"/>
                </a:cubicBezTo>
                <a:cubicBezTo>
                  <a:pt x="35315" y="1785620"/>
                  <a:pt x="39171" y="1795780"/>
                  <a:pt x="44954" y="1804670"/>
                </a:cubicBezTo>
                <a:cubicBezTo>
                  <a:pt x="58450" y="1819910"/>
                  <a:pt x="60378" y="1837690"/>
                  <a:pt x="60378" y="1854200"/>
                </a:cubicBezTo>
                <a:cubicBezTo>
                  <a:pt x="60378" y="1858010"/>
                  <a:pt x="62306" y="1861820"/>
                  <a:pt x="64234" y="1864360"/>
                </a:cubicBezTo>
                <a:cubicBezTo>
                  <a:pt x="68090" y="1866900"/>
                  <a:pt x="75801" y="1869440"/>
                  <a:pt x="83513" y="1870710"/>
                </a:cubicBezTo>
                <a:lnTo>
                  <a:pt x="129783" y="1885950"/>
                </a:lnTo>
                <a:cubicBezTo>
                  <a:pt x="150991" y="1893570"/>
                  <a:pt x="168342" y="1892300"/>
                  <a:pt x="187621" y="1883410"/>
                </a:cubicBezTo>
                <a:cubicBezTo>
                  <a:pt x="189549" y="1882140"/>
                  <a:pt x="195333" y="1880870"/>
                  <a:pt x="197261" y="1880870"/>
                </a:cubicBezTo>
                <a:cubicBezTo>
                  <a:pt x="210757" y="1882140"/>
                  <a:pt x="224252" y="1882140"/>
                  <a:pt x="235820" y="1889760"/>
                </a:cubicBezTo>
                <a:cubicBezTo>
                  <a:pt x="249315" y="1897380"/>
                  <a:pt x="268594" y="1902460"/>
                  <a:pt x="284018" y="1908810"/>
                </a:cubicBezTo>
                <a:cubicBezTo>
                  <a:pt x="293658" y="1912620"/>
                  <a:pt x="305225" y="1917700"/>
                  <a:pt x="311009" y="1922780"/>
                </a:cubicBezTo>
                <a:cubicBezTo>
                  <a:pt x="314865" y="1925320"/>
                  <a:pt x="318721" y="1927860"/>
                  <a:pt x="322577" y="1929130"/>
                </a:cubicBezTo>
                <a:cubicBezTo>
                  <a:pt x="343784" y="1934210"/>
                  <a:pt x="355351" y="1946910"/>
                  <a:pt x="368847" y="1957070"/>
                </a:cubicBezTo>
                <a:cubicBezTo>
                  <a:pt x="380414" y="1965960"/>
                  <a:pt x="395838" y="1971040"/>
                  <a:pt x="413189" y="1972310"/>
                </a:cubicBezTo>
                <a:cubicBezTo>
                  <a:pt x="432469" y="1974850"/>
                  <a:pt x="451748" y="1976120"/>
                  <a:pt x="471027" y="1978660"/>
                </a:cubicBezTo>
                <a:cubicBezTo>
                  <a:pt x="478739" y="1979930"/>
                  <a:pt x="488379" y="1981200"/>
                  <a:pt x="496090" y="1983740"/>
                </a:cubicBezTo>
                <a:cubicBezTo>
                  <a:pt x="505730" y="1986280"/>
                  <a:pt x="515370" y="1986280"/>
                  <a:pt x="523081" y="1990090"/>
                </a:cubicBezTo>
                <a:cubicBezTo>
                  <a:pt x="534649" y="1996440"/>
                  <a:pt x="546217" y="2000250"/>
                  <a:pt x="561640" y="1997710"/>
                </a:cubicBezTo>
                <a:cubicBezTo>
                  <a:pt x="567424" y="1996440"/>
                  <a:pt x="575136" y="1998980"/>
                  <a:pt x="580919" y="2000250"/>
                </a:cubicBezTo>
                <a:cubicBezTo>
                  <a:pt x="582847" y="2000250"/>
                  <a:pt x="584775" y="2001520"/>
                  <a:pt x="586703" y="2001520"/>
                </a:cubicBezTo>
                <a:cubicBezTo>
                  <a:pt x="607910" y="2002790"/>
                  <a:pt x="627190" y="2000250"/>
                  <a:pt x="646469" y="1997710"/>
                </a:cubicBezTo>
                <a:cubicBezTo>
                  <a:pt x="654181" y="1996440"/>
                  <a:pt x="661893" y="1995170"/>
                  <a:pt x="669604" y="1992630"/>
                </a:cubicBezTo>
                <a:cubicBezTo>
                  <a:pt x="690812" y="1986280"/>
                  <a:pt x="712019" y="1979930"/>
                  <a:pt x="731298" y="1972310"/>
                </a:cubicBezTo>
                <a:cubicBezTo>
                  <a:pt x="744794" y="1967230"/>
                  <a:pt x="758289" y="1962150"/>
                  <a:pt x="773713" y="1967230"/>
                </a:cubicBezTo>
                <a:lnTo>
                  <a:pt x="781424" y="1967230"/>
                </a:lnTo>
                <a:cubicBezTo>
                  <a:pt x="794920" y="1967230"/>
                  <a:pt x="808415" y="1965960"/>
                  <a:pt x="819983" y="1964690"/>
                </a:cubicBezTo>
                <a:cubicBezTo>
                  <a:pt x="821911" y="1964690"/>
                  <a:pt x="825767" y="1964690"/>
                  <a:pt x="825767" y="1963420"/>
                </a:cubicBezTo>
                <a:cubicBezTo>
                  <a:pt x="831551" y="1958340"/>
                  <a:pt x="841190" y="1958340"/>
                  <a:pt x="850830" y="1957070"/>
                </a:cubicBezTo>
                <a:cubicBezTo>
                  <a:pt x="866253" y="1955800"/>
                  <a:pt x="881677" y="1955800"/>
                  <a:pt x="893244" y="1949450"/>
                </a:cubicBezTo>
                <a:cubicBezTo>
                  <a:pt x="904812" y="1944370"/>
                  <a:pt x="916380" y="1943100"/>
                  <a:pt x="929875" y="1941830"/>
                </a:cubicBezTo>
                <a:cubicBezTo>
                  <a:pt x="931803" y="1941830"/>
                  <a:pt x="935659" y="1940560"/>
                  <a:pt x="937587" y="1940560"/>
                </a:cubicBezTo>
                <a:cubicBezTo>
                  <a:pt x="947226" y="1939290"/>
                  <a:pt x="956866" y="1935480"/>
                  <a:pt x="964578" y="1936750"/>
                </a:cubicBezTo>
                <a:cubicBezTo>
                  <a:pt x="981929" y="1939290"/>
                  <a:pt x="989641" y="1935480"/>
                  <a:pt x="1001208" y="1925320"/>
                </a:cubicBezTo>
                <a:cubicBezTo>
                  <a:pt x="1003136" y="1922780"/>
                  <a:pt x="1008920" y="1921510"/>
                  <a:pt x="1012776" y="1920240"/>
                </a:cubicBezTo>
                <a:cubicBezTo>
                  <a:pt x="1022416" y="1918970"/>
                  <a:pt x="1032055" y="1920240"/>
                  <a:pt x="1041695" y="1918970"/>
                </a:cubicBezTo>
                <a:cubicBezTo>
                  <a:pt x="1047479" y="1918970"/>
                  <a:pt x="1053263" y="1915160"/>
                  <a:pt x="1057119" y="1915160"/>
                </a:cubicBezTo>
                <a:cubicBezTo>
                  <a:pt x="1072542" y="1916430"/>
                  <a:pt x="1089893" y="1912620"/>
                  <a:pt x="1103389" y="1918970"/>
                </a:cubicBezTo>
                <a:cubicBezTo>
                  <a:pt x="1105317" y="1920240"/>
                  <a:pt x="1109173" y="1920240"/>
                  <a:pt x="1113029" y="1920240"/>
                </a:cubicBezTo>
                <a:cubicBezTo>
                  <a:pt x="1138092" y="1921510"/>
                  <a:pt x="1159299" y="1926590"/>
                  <a:pt x="1176650" y="1936750"/>
                </a:cubicBezTo>
                <a:cubicBezTo>
                  <a:pt x="1182434" y="1940560"/>
                  <a:pt x="1190146" y="1943100"/>
                  <a:pt x="1195930" y="1945640"/>
                </a:cubicBezTo>
                <a:cubicBezTo>
                  <a:pt x="1201713" y="1948180"/>
                  <a:pt x="1209425" y="1948180"/>
                  <a:pt x="1215209" y="1949450"/>
                </a:cubicBezTo>
                <a:cubicBezTo>
                  <a:pt x="1220993" y="1950720"/>
                  <a:pt x="1224849" y="1951990"/>
                  <a:pt x="1230632" y="1951990"/>
                </a:cubicBezTo>
                <a:cubicBezTo>
                  <a:pt x="1240272" y="1951990"/>
                  <a:pt x="1247984" y="1954530"/>
                  <a:pt x="1253768" y="1959610"/>
                </a:cubicBezTo>
                <a:cubicBezTo>
                  <a:pt x="1255695" y="1960880"/>
                  <a:pt x="1257623" y="1962150"/>
                  <a:pt x="1259551" y="1964690"/>
                </a:cubicBezTo>
                <a:cubicBezTo>
                  <a:pt x="1257623" y="1968500"/>
                  <a:pt x="1269191" y="1978660"/>
                  <a:pt x="1276903" y="1978660"/>
                </a:cubicBezTo>
                <a:cubicBezTo>
                  <a:pt x="1290398" y="1978660"/>
                  <a:pt x="1303894" y="1981200"/>
                  <a:pt x="1315461" y="1987550"/>
                </a:cubicBezTo>
                <a:cubicBezTo>
                  <a:pt x="1317389" y="1988820"/>
                  <a:pt x="1321245" y="1988820"/>
                  <a:pt x="1325101" y="1987550"/>
                </a:cubicBezTo>
                <a:cubicBezTo>
                  <a:pt x="1330885" y="1986280"/>
                  <a:pt x="1334741" y="1986280"/>
                  <a:pt x="1338597" y="1990090"/>
                </a:cubicBezTo>
                <a:cubicBezTo>
                  <a:pt x="1340525" y="1991360"/>
                  <a:pt x="1348236" y="1991360"/>
                  <a:pt x="1352092" y="1991360"/>
                </a:cubicBezTo>
                <a:cubicBezTo>
                  <a:pt x="1361732" y="1991360"/>
                  <a:pt x="1373299" y="1990090"/>
                  <a:pt x="1382939" y="1991360"/>
                </a:cubicBezTo>
                <a:cubicBezTo>
                  <a:pt x="1400290" y="1992630"/>
                  <a:pt x="1415714" y="1993900"/>
                  <a:pt x="1433065" y="1996440"/>
                </a:cubicBezTo>
                <a:cubicBezTo>
                  <a:pt x="1436921" y="1996440"/>
                  <a:pt x="1440777" y="1997710"/>
                  <a:pt x="1442705" y="1998980"/>
                </a:cubicBezTo>
                <a:cubicBezTo>
                  <a:pt x="1446561" y="2005330"/>
                  <a:pt x="1456200" y="2005330"/>
                  <a:pt x="1461984" y="2006600"/>
                </a:cubicBezTo>
                <a:cubicBezTo>
                  <a:pt x="1467768" y="2007870"/>
                  <a:pt x="1475480" y="2009140"/>
                  <a:pt x="1479336" y="2009140"/>
                </a:cubicBezTo>
                <a:cubicBezTo>
                  <a:pt x="1481264" y="2007870"/>
                  <a:pt x="1485119" y="2006600"/>
                  <a:pt x="1488975" y="2004060"/>
                </a:cubicBezTo>
                <a:cubicBezTo>
                  <a:pt x="1481264" y="2004060"/>
                  <a:pt x="1477408" y="2005330"/>
                  <a:pt x="1473552" y="2005330"/>
                </a:cubicBezTo>
                <a:cubicBezTo>
                  <a:pt x="1481264" y="1998980"/>
                  <a:pt x="1488975" y="1997710"/>
                  <a:pt x="1498615" y="2001520"/>
                </a:cubicBezTo>
                <a:cubicBezTo>
                  <a:pt x="1510183" y="2007870"/>
                  <a:pt x="1519822" y="2007870"/>
                  <a:pt x="1533318" y="2001520"/>
                </a:cubicBezTo>
                <a:lnTo>
                  <a:pt x="1544885" y="1997710"/>
                </a:lnTo>
                <a:lnTo>
                  <a:pt x="1544885" y="1991360"/>
                </a:lnTo>
                <a:cubicBezTo>
                  <a:pt x="1550669" y="1992630"/>
                  <a:pt x="1556453" y="1995170"/>
                  <a:pt x="1560309" y="1995170"/>
                </a:cubicBezTo>
                <a:cubicBezTo>
                  <a:pt x="1571876" y="1991360"/>
                  <a:pt x="1583444" y="1987550"/>
                  <a:pt x="1593084" y="1982470"/>
                </a:cubicBezTo>
                <a:cubicBezTo>
                  <a:pt x="1604651" y="1977390"/>
                  <a:pt x="1614291" y="1971040"/>
                  <a:pt x="1623930" y="1965960"/>
                </a:cubicBezTo>
                <a:cubicBezTo>
                  <a:pt x="1625858" y="1965960"/>
                  <a:pt x="1625858" y="1964690"/>
                  <a:pt x="1627786" y="1964690"/>
                </a:cubicBezTo>
                <a:cubicBezTo>
                  <a:pt x="1641282" y="1962150"/>
                  <a:pt x="1652849" y="1960880"/>
                  <a:pt x="1666345" y="1958340"/>
                </a:cubicBezTo>
                <a:cubicBezTo>
                  <a:pt x="1674057" y="1957070"/>
                  <a:pt x="1679841" y="1954530"/>
                  <a:pt x="1687552" y="1953260"/>
                </a:cubicBezTo>
                <a:cubicBezTo>
                  <a:pt x="1693336" y="1951990"/>
                  <a:pt x="1697192" y="1951990"/>
                  <a:pt x="1702976" y="1950720"/>
                </a:cubicBezTo>
                <a:lnTo>
                  <a:pt x="1722255" y="1950720"/>
                </a:lnTo>
                <a:cubicBezTo>
                  <a:pt x="1726111" y="1950720"/>
                  <a:pt x="1731895" y="1950720"/>
                  <a:pt x="1735750" y="1949450"/>
                </a:cubicBezTo>
                <a:cubicBezTo>
                  <a:pt x="1737678" y="1946910"/>
                  <a:pt x="1741534" y="1943100"/>
                  <a:pt x="1743462" y="1943100"/>
                </a:cubicBezTo>
                <a:cubicBezTo>
                  <a:pt x="1749246" y="1943100"/>
                  <a:pt x="1753102" y="1945640"/>
                  <a:pt x="1758886" y="1946910"/>
                </a:cubicBezTo>
                <a:cubicBezTo>
                  <a:pt x="1760814" y="1946910"/>
                  <a:pt x="1760814" y="1948180"/>
                  <a:pt x="1760814" y="1949450"/>
                </a:cubicBezTo>
                <a:cubicBezTo>
                  <a:pt x="1768525" y="1954530"/>
                  <a:pt x="1774309" y="1960880"/>
                  <a:pt x="1782021" y="1965960"/>
                </a:cubicBezTo>
                <a:cubicBezTo>
                  <a:pt x="1791661" y="1972310"/>
                  <a:pt x="1801300" y="1972310"/>
                  <a:pt x="1807084" y="1968500"/>
                </a:cubicBezTo>
                <a:cubicBezTo>
                  <a:pt x="1816724" y="1963420"/>
                  <a:pt x="1824435" y="1959610"/>
                  <a:pt x="1837931" y="1962150"/>
                </a:cubicBezTo>
                <a:cubicBezTo>
                  <a:pt x="1839859" y="1962150"/>
                  <a:pt x="1843715" y="1963420"/>
                  <a:pt x="1845643" y="1962150"/>
                </a:cubicBezTo>
                <a:cubicBezTo>
                  <a:pt x="1855282" y="1959610"/>
                  <a:pt x="1866850" y="1957070"/>
                  <a:pt x="1876490" y="1953260"/>
                </a:cubicBezTo>
                <a:cubicBezTo>
                  <a:pt x="1882273" y="1951990"/>
                  <a:pt x="1889985" y="1951990"/>
                  <a:pt x="1891913" y="1949450"/>
                </a:cubicBezTo>
                <a:cubicBezTo>
                  <a:pt x="1897697" y="1941830"/>
                  <a:pt x="1907337" y="1938020"/>
                  <a:pt x="1916976" y="1932940"/>
                </a:cubicBezTo>
                <a:cubicBezTo>
                  <a:pt x="1922760" y="1929130"/>
                  <a:pt x="1928544" y="1924050"/>
                  <a:pt x="1934328" y="1922780"/>
                </a:cubicBezTo>
                <a:cubicBezTo>
                  <a:pt x="1947823" y="1920240"/>
                  <a:pt x="1957463" y="1912620"/>
                  <a:pt x="1969030" y="1907540"/>
                </a:cubicBezTo>
                <a:cubicBezTo>
                  <a:pt x="1978670" y="1903730"/>
                  <a:pt x="1984454" y="1896110"/>
                  <a:pt x="1994093" y="1894840"/>
                </a:cubicBezTo>
                <a:cubicBezTo>
                  <a:pt x="2009517" y="1892300"/>
                  <a:pt x="2021084" y="1885950"/>
                  <a:pt x="2034580" y="1879600"/>
                </a:cubicBezTo>
                <a:cubicBezTo>
                  <a:pt x="2042292" y="1875790"/>
                  <a:pt x="2051931" y="1873250"/>
                  <a:pt x="2061571" y="1874520"/>
                </a:cubicBezTo>
                <a:cubicBezTo>
                  <a:pt x="2067355" y="1875790"/>
                  <a:pt x="2075066" y="1874520"/>
                  <a:pt x="2078922" y="1873250"/>
                </a:cubicBezTo>
                <a:cubicBezTo>
                  <a:pt x="2086634" y="1870710"/>
                  <a:pt x="2094346" y="1866900"/>
                  <a:pt x="2102058" y="1864360"/>
                </a:cubicBezTo>
                <a:cubicBezTo>
                  <a:pt x="2107841" y="1861820"/>
                  <a:pt x="2113625" y="1859280"/>
                  <a:pt x="2119409" y="1859280"/>
                </a:cubicBezTo>
                <a:cubicBezTo>
                  <a:pt x="2138688" y="1858010"/>
                  <a:pt x="2154112" y="1855470"/>
                  <a:pt x="2163751" y="1842770"/>
                </a:cubicBezTo>
                <a:cubicBezTo>
                  <a:pt x="2167607" y="1837690"/>
                  <a:pt x="2186887" y="1831340"/>
                  <a:pt x="2194598" y="1833880"/>
                </a:cubicBezTo>
                <a:cubicBezTo>
                  <a:pt x="2208094" y="1837690"/>
                  <a:pt x="2217733" y="1835150"/>
                  <a:pt x="2225445" y="1827530"/>
                </a:cubicBezTo>
                <a:cubicBezTo>
                  <a:pt x="2231229" y="1823720"/>
                  <a:pt x="2238941" y="1824990"/>
                  <a:pt x="2244724" y="1827530"/>
                </a:cubicBezTo>
                <a:cubicBezTo>
                  <a:pt x="2248580" y="1830070"/>
                  <a:pt x="2252436" y="1831340"/>
                  <a:pt x="2256292" y="1831340"/>
                </a:cubicBezTo>
                <a:cubicBezTo>
                  <a:pt x="2269788" y="1832610"/>
                  <a:pt x="2285211" y="1831340"/>
                  <a:pt x="2298707" y="1832610"/>
                </a:cubicBezTo>
                <a:cubicBezTo>
                  <a:pt x="2310274" y="1833880"/>
                  <a:pt x="2321842" y="1831340"/>
                  <a:pt x="2329554" y="1826260"/>
                </a:cubicBezTo>
                <a:cubicBezTo>
                  <a:pt x="2337265" y="1821180"/>
                  <a:pt x="2343049" y="1821180"/>
                  <a:pt x="2354617" y="1823720"/>
                </a:cubicBezTo>
                <a:cubicBezTo>
                  <a:pt x="2364256" y="1826260"/>
                  <a:pt x="2371968" y="1832610"/>
                  <a:pt x="2385464" y="1831340"/>
                </a:cubicBezTo>
                <a:cubicBezTo>
                  <a:pt x="2397031" y="1830070"/>
                  <a:pt x="2410527" y="1833880"/>
                  <a:pt x="2424022" y="1830070"/>
                </a:cubicBezTo>
                <a:lnTo>
                  <a:pt x="2431734" y="1830070"/>
                </a:lnTo>
                <a:cubicBezTo>
                  <a:pt x="2443301" y="1832610"/>
                  <a:pt x="2454869" y="1833880"/>
                  <a:pt x="2464509" y="1840230"/>
                </a:cubicBezTo>
                <a:cubicBezTo>
                  <a:pt x="2476076" y="1846580"/>
                  <a:pt x="2478004" y="1799590"/>
                  <a:pt x="2489572" y="1804670"/>
                </a:cubicBezTo>
                <a:cubicBezTo>
                  <a:pt x="2506923" y="1812290"/>
                  <a:pt x="2503067" y="1804670"/>
                  <a:pt x="2520419" y="1811020"/>
                </a:cubicBezTo>
                <a:cubicBezTo>
                  <a:pt x="2533914" y="1814830"/>
                  <a:pt x="2528131" y="1800860"/>
                  <a:pt x="2543554" y="1803400"/>
                </a:cubicBezTo>
                <a:cubicBezTo>
                  <a:pt x="2545482" y="1803400"/>
                  <a:pt x="2568617" y="1813560"/>
                  <a:pt x="2568617" y="1812290"/>
                </a:cubicBezTo>
                <a:cubicBezTo>
                  <a:pt x="2578257" y="1808480"/>
                  <a:pt x="2587896" y="1770380"/>
                  <a:pt x="2597536" y="1771650"/>
                </a:cubicBezTo>
                <a:cubicBezTo>
                  <a:pt x="2616815" y="1775460"/>
                  <a:pt x="2634167" y="1772920"/>
                  <a:pt x="2651518" y="1767840"/>
                </a:cubicBezTo>
                <a:cubicBezTo>
                  <a:pt x="2661158" y="1765300"/>
                  <a:pt x="2676581" y="1756410"/>
                  <a:pt x="2684293" y="1760220"/>
                </a:cubicBezTo>
                <a:cubicBezTo>
                  <a:pt x="2697788" y="1766570"/>
                  <a:pt x="2711284" y="1769110"/>
                  <a:pt x="2726707" y="1770380"/>
                </a:cubicBezTo>
                <a:cubicBezTo>
                  <a:pt x="2728635" y="1770380"/>
                  <a:pt x="2730563" y="1771650"/>
                  <a:pt x="2732491" y="1772920"/>
                </a:cubicBezTo>
                <a:cubicBezTo>
                  <a:pt x="2738275" y="1778000"/>
                  <a:pt x="2765266" y="1764030"/>
                  <a:pt x="2771050" y="1769110"/>
                </a:cubicBezTo>
                <a:cubicBezTo>
                  <a:pt x="2778762" y="1776730"/>
                  <a:pt x="2786473" y="1784350"/>
                  <a:pt x="2794185" y="1790700"/>
                </a:cubicBezTo>
                <a:cubicBezTo>
                  <a:pt x="2798041" y="1793240"/>
                  <a:pt x="2803825" y="1794510"/>
                  <a:pt x="2805753" y="1797050"/>
                </a:cubicBezTo>
                <a:cubicBezTo>
                  <a:pt x="2807681" y="1803400"/>
                  <a:pt x="2811537" y="1805940"/>
                  <a:pt x="2821176" y="1805940"/>
                </a:cubicBezTo>
                <a:cubicBezTo>
                  <a:pt x="2826960" y="1805940"/>
                  <a:pt x="2832744" y="1807210"/>
                  <a:pt x="2836600" y="1809750"/>
                </a:cubicBezTo>
                <a:cubicBezTo>
                  <a:pt x="2846239" y="1813560"/>
                  <a:pt x="2853951" y="1817370"/>
                  <a:pt x="2861663" y="1821180"/>
                </a:cubicBezTo>
                <a:cubicBezTo>
                  <a:pt x="2871302" y="1824990"/>
                  <a:pt x="2880942" y="1828800"/>
                  <a:pt x="2884798" y="1835150"/>
                </a:cubicBezTo>
                <a:cubicBezTo>
                  <a:pt x="2886726" y="1837690"/>
                  <a:pt x="2888654" y="1838960"/>
                  <a:pt x="2890582" y="1840230"/>
                </a:cubicBezTo>
                <a:cubicBezTo>
                  <a:pt x="2898293" y="1845310"/>
                  <a:pt x="2906005" y="1849120"/>
                  <a:pt x="2913717" y="1854200"/>
                </a:cubicBezTo>
                <a:cubicBezTo>
                  <a:pt x="2925284" y="1860550"/>
                  <a:pt x="2934924" y="1868170"/>
                  <a:pt x="2946492" y="1874520"/>
                </a:cubicBezTo>
                <a:cubicBezTo>
                  <a:pt x="2950347" y="1875790"/>
                  <a:pt x="2954203" y="1878330"/>
                  <a:pt x="2958059" y="1879600"/>
                </a:cubicBezTo>
                <a:cubicBezTo>
                  <a:pt x="2965771" y="1882140"/>
                  <a:pt x="2973483" y="1884680"/>
                  <a:pt x="2979266" y="1888490"/>
                </a:cubicBezTo>
                <a:cubicBezTo>
                  <a:pt x="2985050" y="1892300"/>
                  <a:pt x="3012041" y="1869440"/>
                  <a:pt x="3015897" y="1874520"/>
                </a:cubicBezTo>
                <a:cubicBezTo>
                  <a:pt x="3015897" y="1875790"/>
                  <a:pt x="3017825" y="1875790"/>
                  <a:pt x="3019753" y="1875790"/>
                </a:cubicBezTo>
                <a:cubicBezTo>
                  <a:pt x="3031321" y="1882140"/>
                  <a:pt x="3042888" y="1879600"/>
                  <a:pt x="3054456" y="1877060"/>
                </a:cubicBezTo>
                <a:cubicBezTo>
                  <a:pt x="3058312" y="1875790"/>
                  <a:pt x="3062168" y="1874520"/>
                  <a:pt x="3064095" y="1875790"/>
                </a:cubicBezTo>
                <a:cubicBezTo>
                  <a:pt x="3077591" y="1879600"/>
                  <a:pt x="3087231" y="1888490"/>
                  <a:pt x="3104582" y="1889760"/>
                </a:cubicBezTo>
                <a:cubicBezTo>
                  <a:pt x="3104582" y="1889760"/>
                  <a:pt x="3106510" y="1889760"/>
                  <a:pt x="3106510" y="1891030"/>
                </a:cubicBezTo>
                <a:cubicBezTo>
                  <a:pt x="3110366" y="1898650"/>
                  <a:pt x="3121933" y="1898650"/>
                  <a:pt x="3131573" y="1899920"/>
                </a:cubicBezTo>
                <a:cubicBezTo>
                  <a:pt x="3137357" y="1899920"/>
                  <a:pt x="3143141" y="1901190"/>
                  <a:pt x="3146997" y="1902460"/>
                </a:cubicBezTo>
                <a:cubicBezTo>
                  <a:pt x="3158564" y="1906270"/>
                  <a:pt x="3170132" y="1911350"/>
                  <a:pt x="3183627" y="1913890"/>
                </a:cubicBezTo>
                <a:cubicBezTo>
                  <a:pt x="3200979" y="1917700"/>
                  <a:pt x="3218330" y="1920240"/>
                  <a:pt x="3231826" y="1926590"/>
                </a:cubicBezTo>
                <a:cubicBezTo>
                  <a:pt x="3233753" y="1926590"/>
                  <a:pt x="3235681" y="1926590"/>
                  <a:pt x="3235681" y="1927860"/>
                </a:cubicBezTo>
                <a:cubicBezTo>
                  <a:pt x="3241465" y="1930400"/>
                  <a:pt x="3251105" y="1931670"/>
                  <a:pt x="3254961" y="1935480"/>
                </a:cubicBezTo>
                <a:cubicBezTo>
                  <a:pt x="3260745" y="1943100"/>
                  <a:pt x="3276168" y="1941830"/>
                  <a:pt x="3283880" y="1948180"/>
                </a:cubicBezTo>
                <a:lnTo>
                  <a:pt x="3285807" y="1948180"/>
                </a:lnTo>
                <a:cubicBezTo>
                  <a:pt x="3293519" y="1948180"/>
                  <a:pt x="3301231" y="1949450"/>
                  <a:pt x="3310871" y="1949450"/>
                </a:cubicBezTo>
                <a:cubicBezTo>
                  <a:pt x="3314727" y="1948180"/>
                  <a:pt x="3320510" y="1945640"/>
                  <a:pt x="3324366" y="1945640"/>
                </a:cubicBezTo>
                <a:cubicBezTo>
                  <a:pt x="3341718" y="1949450"/>
                  <a:pt x="3359069" y="1949450"/>
                  <a:pt x="3370637" y="1939290"/>
                </a:cubicBezTo>
                <a:cubicBezTo>
                  <a:pt x="3372565" y="1938020"/>
                  <a:pt x="3376420" y="1938020"/>
                  <a:pt x="3380276" y="1938020"/>
                </a:cubicBezTo>
                <a:lnTo>
                  <a:pt x="3395700" y="1938020"/>
                </a:lnTo>
                <a:cubicBezTo>
                  <a:pt x="3413051" y="1935480"/>
                  <a:pt x="3428475" y="1932940"/>
                  <a:pt x="3445826" y="1931670"/>
                </a:cubicBezTo>
                <a:cubicBezTo>
                  <a:pt x="3453538" y="1930400"/>
                  <a:pt x="3463178" y="1932940"/>
                  <a:pt x="3470889" y="1934210"/>
                </a:cubicBezTo>
                <a:cubicBezTo>
                  <a:pt x="3478601" y="1935480"/>
                  <a:pt x="3486313" y="1935480"/>
                  <a:pt x="3494024" y="1935480"/>
                </a:cubicBezTo>
                <a:cubicBezTo>
                  <a:pt x="3503664" y="1935480"/>
                  <a:pt x="3511376" y="1932940"/>
                  <a:pt x="3521016" y="1932940"/>
                </a:cubicBezTo>
                <a:cubicBezTo>
                  <a:pt x="3528727" y="1931670"/>
                  <a:pt x="3538367" y="1931670"/>
                  <a:pt x="3546078" y="1930400"/>
                </a:cubicBezTo>
                <a:cubicBezTo>
                  <a:pt x="3563430" y="1927860"/>
                  <a:pt x="3578853" y="1925320"/>
                  <a:pt x="3596205" y="1924050"/>
                </a:cubicBezTo>
                <a:cubicBezTo>
                  <a:pt x="3607772" y="1880870"/>
                  <a:pt x="3605844" y="1830070"/>
                  <a:pt x="3605844" y="1778000"/>
                </a:cubicBezTo>
                <a:close/>
              </a:path>
            </a:pathLst>
          </a:custGeom>
          <a:blipFill rotWithShape="1">
            <a:blip r:embed="rId5">
              <a:alphaModFix/>
            </a:blip>
            <a:stretch>
              <a:fillRect l="-24" t="-445" r="-21" b="-445"/>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p:nvPr/>
        </p:nvSpPr>
        <p:spPr>
          <a:xfrm>
            <a:off x="166820" y="233551"/>
            <a:ext cx="3971939" cy="3356627"/>
          </a:xfrm>
          <a:custGeom>
            <a:avLst/>
            <a:gdLst/>
            <a:ahLst/>
            <a:cxnLst/>
            <a:rect l="l" t="t" r="r" b="b"/>
            <a:pathLst>
              <a:path w="2377440"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rotWithShape="1">
            <a:blip r:embed="rId6">
              <a:alphaModFix/>
            </a:blip>
            <a:stretch>
              <a:fillRect l="-25251" r="-2525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4"/>
          <p:cNvSpPr txBox="1"/>
          <p:nvPr/>
        </p:nvSpPr>
        <p:spPr>
          <a:xfrm>
            <a:off x="4376427" y="1870605"/>
            <a:ext cx="10511100" cy="1981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2299" b="0" i="0" u="none" strike="noStrike" cap="none">
                <a:solidFill>
                  <a:srgbClr val="FFFFFF"/>
                </a:solidFill>
                <a:latin typeface="Montserrat"/>
                <a:ea typeface="Montserrat"/>
                <a:cs typeface="Montserrat"/>
                <a:sym typeface="Montserrat"/>
              </a:rPr>
              <a:t>To połączenie flory i fauny w Brzóźniańskim Obszarze Chronionego Krajobrazu tworzy coś więcej niż tylko las, łąkę czy mokradło. Tworzy miejsce pełne ciszy, ruchu, kolorów i rytmu – miejsce, które oddycha i żyje. Patrząc na to uczymy się zachwytu i wdzięczności. Bo przyroda nie potrzebuje ozdobników – ona sama jest arcydziełem.</a:t>
            </a:r>
            <a:endParaRPr/>
          </a:p>
        </p:txBody>
      </p:sp>
      <p:grpSp>
        <p:nvGrpSpPr>
          <p:cNvPr id="284" name="Google Shape;284;p24"/>
          <p:cNvGrpSpPr/>
          <p:nvPr/>
        </p:nvGrpSpPr>
        <p:grpSpPr>
          <a:xfrm>
            <a:off x="13661527" y="-3312865"/>
            <a:ext cx="2797227" cy="4869931"/>
            <a:chOff x="0" y="-38100"/>
            <a:chExt cx="736718" cy="1282616"/>
          </a:xfrm>
        </p:grpSpPr>
        <p:sp>
          <p:nvSpPr>
            <p:cNvPr id="285" name="Google Shape;285;p24"/>
            <p:cNvSpPr/>
            <p:nvPr/>
          </p:nvSpPr>
          <p:spPr>
            <a:xfrm>
              <a:off x="0" y="0"/>
              <a:ext cx="736718" cy="1244516"/>
            </a:xfrm>
            <a:custGeom>
              <a:avLst/>
              <a:gdLst/>
              <a:ahLst/>
              <a:cxnLst/>
              <a:rect l="l" t="t" r="r" b="b"/>
              <a:pathLst>
                <a:path w="736718" h="1244516" extrusionOk="0">
                  <a:moveTo>
                    <a:pt x="0" y="0"/>
                  </a:moveTo>
                  <a:lnTo>
                    <a:pt x="736718" y="0"/>
                  </a:lnTo>
                  <a:lnTo>
                    <a:pt x="736718" y="1244516"/>
                  </a:lnTo>
                  <a:lnTo>
                    <a:pt x="0" y="1244516"/>
                  </a:lnTo>
                  <a:close/>
                </a:path>
              </a:pathLst>
            </a:custGeom>
            <a:solidFill>
              <a:srgbClr val="498B21">
                <a:alpha val="37254"/>
              </a:srgbClr>
            </a:solidFill>
            <a:ln>
              <a:noFill/>
            </a:ln>
          </p:spPr>
        </p:sp>
        <p:sp>
          <p:nvSpPr>
            <p:cNvPr id="286" name="Google Shape;286;p24"/>
            <p:cNvSpPr txBox="1"/>
            <p:nvPr/>
          </p:nvSpPr>
          <p:spPr>
            <a:xfrm>
              <a:off x="0" y="-38100"/>
              <a:ext cx="736718" cy="128261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7" name="Google Shape;287;p24"/>
          <p:cNvSpPr txBox="1"/>
          <p:nvPr/>
        </p:nvSpPr>
        <p:spPr>
          <a:xfrm>
            <a:off x="6019867" y="422330"/>
            <a:ext cx="6861600" cy="1058400"/>
          </a:xfrm>
          <a:prstGeom prst="rect">
            <a:avLst/>
          </a:prstGeom>
          <a:noFill/>
          <a:ln>
            <a:noFill/>
          </a:ln>
        </p:spPr>
        <p:txBody>
          <a:bodyPr spcFirstLastPara="1" wrap="square" lIns="0" tIns="0" rIns="0" bIns="0" anchor="t" anchorCtr="0">
            <a:spAutoFit/>
          </a:bodyPr>
          <a:lstStyle/>
          <a:p>
            <a:pPr marL="0" marR="0" lvl="0" indent="0" algn="l" rtl="0">
              <a:lnSpc>
                <a:spcPct val="108013"/>
              </a:lnSpc>
              <a:spcBef>
                <a:spcPts val="0"/>
              </a:spcBef>
              <a:spcAft>
                <a:spcPts val="0"/>
              </a:spcAft>
              <a:buNone/>
            </a:pPr>
            <a:r>
              <a:rPr lang="en-US" sz="6876" i="0" u="none" strike="noStrike" cap="none">
                <a:solidFill>
                  <a:srgbClr val="FFFFFF"/>
                </a:solidFill>
                <a:latin typeface="Architects Daughter"/>
                <a:ea typeface="Architects Daughter"/>
                <a:cs typeface="Architects Daughter"/>
                <a:sym typeface="Architects Daughter"/>
              </a:rPr>
              <a:t>Podsumowując...</a:t>
            </a:r>
            <a:endParaRPr>
              <a:latin typeface="Architects Daughter"/>
              <a:ea typeface="Architects Daughter"/>
              <a:cs typeface="Architects Daughter"/>
              <a:sym typeface="Architects Daughter"/>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291"/>
        <p:cNvGrpSpPr/>
        <p:nvPr/>
      </p:nvGrpSpPr>
      <p:grpSpPr>
        <a:xfrm>
          <a:off x="0" y="0"/>
          <a:ext cx="0" cy="0"/>
          <a:chOff x="0" y="0"/>
          <a:chExt cx="0" cy="0"/>
        </a:xfrm>
      </p:grpSpPr>
      <p:grpSp>
        <p:nvGrpSpPr>
          <p:cNvPr id="292" name="Google Shape;292;p25"/>
          <p:cNvGrpSpPr/>
          <p:nvPr/>
        </p:nvGrpSpPr>
        <p:grpSpPr>
          <a:xfrm>
            <a:off x="-475261" y="1120055"/>
            <a:ext cx="4253484" cy="1845294"/>
            <a:chOff x="0" y="-38100"/>
            <a:chExt cx="1120259" cy="486003"/>
          </a:xfrm>
        </p:grpSpPr>
        <p:sp>
          <p:nvSpPr>
            <p:cNvPr id="293" name="Google Shape;293;p25"/>
            <p:cNvSpPr/>
            <p:nvPr/>
          </p:nvSpPr>
          <p:spPr>
            <a:xfrm>
              <a:off x="0" y="0"/>
              <a:ext cx="1120259" cy="447903"/>
            </a:xfrm>
            <a:custGeom>
              <a:avLst/>
              <a:gdLst/>
              <a:ahLst/>
              <a:cxnLst/>
              <a:rect l="l" t="t" r="r" b="b"/>
              <a:pathLst>
                <a:path w="1120259" h="447903" extrusionOk="0">
                  <a:moveTo>
                    <a:pt x="0" y="0"/>
                  </a:moveTo>
                  <a:lnTo>
                    <a:pt x="1120259" y="0"/>
                  </a:lnTo>
                  <a:lnTo>
                    <a:pt x="1120259" y="447903"/>
                  </a:lnTo>
                  <a:lnTo>
                    <a:pt x="0" y="447903"/>
                  </a:lnTo>
                  <a:close/>
                </a:path>
              </a:pathLst>
            </a:custGeom>
            <a:solidFill>
              <a:srgbClr val="498B21">
                <a:alpha val="37254"/>
              </a:srgbClr>
            </a:solidFill>
            <a:ln>
              <a:noFill/>
            </a:ln>
          </p:spPr>
        </p:sp>
        <p:sp>
          <p:nvSpPr>
            <p:cNvPr id="294" name="Google Shape;294;p25"/>
            <p:cNvSpPr txBox="1"/>
            <p:nvPr/>
          </p:nvSpPr>
          <p:spPr>
            <a:xfrm>
              <a:off x="0" y="-38100"/>
              <a:ext cx="1120259" cy="48600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5" name="Google Shape;295;p25"/>
          <p:cNvGrpSpPr/>
          <p:nvPr/>
        </p:nvGrpSpPr>
        <p:grpSpPr>
          <a:xfrm>
            <a:off x="4582291" y="7088434"/>
            <a:ext cx="3703421" cy="2433210"/>
            <a:chOff x="0" y="-38100"/>
            <a:chExt cx="975387" cy="640845"/>
          </a:xfrm>
        </p:grpSpPr>
        <p:sp>
          <p:nvSpPr>
            <p:cNvPr id="296" name="Google Shape;296;p25"/>
            <p:cNvSpPr/>
            <p:nvPr/>
          </p:nvSpPr>
          <p:spPr>
            <a:xfrm>
              <a:off x="0" y="0"/>
              <a:ext cx="975387" cy="602745"/>
            </a:xfrm>
            <a:custGeom>
              <a:avLst/>
              <a:gdLst/>
              <a:ahLst/>
              <a:cxnLst/>
              <a:rect l="l" t="t" r="r" b="b"/>
              <a:pathLst>
                <a:path w="975387" h="602745" extrusionOk="0">
                  <a:moveTo>
                    <a:pt x="0" y="0"/>
                  </a:moveTo>
                  <a:lnTo>
                    <a:pt x="975387" y="0"/>
                  </a:lnTo>
                  <a:lnTo>
                    <a:pt x="975387" y="602745"/>
                  </a:lnTo>
                  <a:lnTo>
                    <a:pt x="0" y="602745"/>
                  </a:lnTo>
                  <a:close/>
                </a:path>
              </a:pathLst>
            </a:custGeom>
            <a:solidFill>
              <a:srgbClr val="498B21">
                <a:alpha val="37254"/>
              </a:srgbClr>
            </a:solidFill>
            <a:ln>
              <a:noFill/>
            </a:ln>
          </p:spPr>
        </p:sp>
        <p:sp>
          <p:nvSpPr>
            <p:cNvPr id="297" name="Google Shape;297;p25"/>
            <p:cNvSpPr txBox="1"/>
            <p:nvPr/>
          </p:nvSpPr>
          <p:spPr>
            <a:xfrm>
              <a:off x="0" y="-38100"/>
              <a:ext cx="975387" cy="64084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8" name="Google Shape;298;p25"/>
          <p:cNvSpPr/>
          <p:nvPr/>
        </p:nvSpPr>
        <p:spPr>
          <a:xfrm>
            <a:off x="529182" y="357370"/>
            <a:ext cx="6002530" cy="9572259"/>
          </a:xfrm>
          <a:custGeom>
            <a:avLst/>
            <a:gdLst/>
            <a:ahLst/>
            <a:cxnLst/>
            <a:rect l="l" t="t" r="r" b="b"/>
            <a:pathLst>
              <a:path w="586583" h="935426" extrusionOk="0">
                <a:moveTo>
                  <a:pt x="0" y="0"/>
                </a:moveTo>
                <a:lnTo>
                  <a:pt x="586583" y="0"/>
                </a:lnTo>
                <a:lnTo>
                  <a:pt x="586583" y="935426"/>
                </a:lnTo>
                <a:lnTo>
                  <a:pt x="0" y="935426"/>
                </a:lnTo>
                <a:close/>
              </a:path>
            </a:pathLst>
          </a:custGeom>
          <a:blipFill rotWithShape="1">
            <a:blip r:embed="rId3">
              <a:alphaModFix/>
            </a:blip>
            <a:stretch>
              <a:fillRect t="-5806" b="-5806"/>
            </a:stretch>
          </a:blipFill>
          <a:ln>
            <a:noFill/>
          </a:ln>
        </p:spPr>
      </p:sp>
      <p:cxnSp>
        <p:nvCxnSpPr>
          <p:cNvPr id="299" name="Google Shape;299;p25"/>
          <p:cNvCxnSpPr/>
          <p:nvPr/>
        </p:nvCxnSpPr>
        <p:spPr>
          <a:xfrm>
            <a:off x="7253784" y="2292492"/>
            <a:ext cx="4670062" cy="0"/>
          </a:xfrm>
          <a:prstGeom prst="straightConnector1">
            <a:avLst/>
          </a:prstGeom>
          <a:noFill/>
          <a:ln w="28575" cap="flat" cmpd="sng">
            <a:solidFill>
              <a:srgbClr val="FFFFFF"/>
            </a:solidFill>
            <a:prstDash val="solid"/>
            <a:round/>
            <a:headEnd type="none" w="sm" len="sm"/>
            <a:tailEnd type="none" w="sm" len="sm"/>
          </a:ln>
        </p:spPr>
      </p:cxnSp>
      <p:grpSp>
        <p:nvGrpSpPr>
          <p:cNvPr id="300" name="Google Shape;300;p25"/>
          <p:cNvGrpSpPr/>
          <p:nvPr/>
        </p:nvGrpSpPr>
        <p:grpSpPr>
          <a:xfrm>
            <a:off x="9144000" y="-4388029"/>
            <a:ext cx="3703421" cy="5481221"/>
            <a:chOff x="0" y="-38100"/>
            <a:chExt cx="975387" cy="1443614"/>
          </a:xfrm>
        </p:grpSpPr>
        <p:sp>
          <p:nvSpPr>
            <p:cNvPr id="301" name="Google Shape;301;p25"/>
            <p:cNvSpPr/>
            <p:nvPr/>
          </p:nvSpPr>
          <p:spPr>
            <a:xfrm>
              <a:off x="0" y="0"/>
              <a:ext cx="975387" cy="1405514"/>
            </a:xfrm>
            <a:custGeom>
              <a:avLst/>
              <a:gdLst/>
              <a:ahLst/>
              <a:cxnLst/>
              <a:rect l="l" t="t" r="r" b="b"/>
              <a:pathLst>
                <a:path w="975387" h="1405514" extrusionOk="0">
                  <a:moveTo>
                    <a:pt x="0" y="0"/>
                  </a:moveTo>
                  <a:lnTo>
                    <a:pt x="975387" y="0"/>
                  </a:lnTo>
                  <a:lnTo>
                    <a:pt x="975387" y="1405514"/>
                  </a:lnTo>
                  <a:lnTo>
                    <a:pt x="0" y="1405514"/>
                  </a:lnTo>
                  <a:close/>
                </a:path>
              </a:pathLst>
            </a:custGeom>
            <a:solidFill>
              <a:srgbClr val="498B21">
                <a:alpha val="37254"/>
              </a:srgbClr>
            </a:solidFill>
            <a:ln>
              <a:noFill/>
            </a:ln>
          </p:spPr>
        </p:sp>
        <p:sp>
          <p:nvSpPr>
            <p:cNvPr id="302" name="Google Shape;302;p25"/>
            <p:cNvSpPr txBox="1"/>
            <p:nvPr/>
          </p:nvSpPr>
          <p:spPr>
            <a:xfrm>
              <a:off x="0" y="-38100"/>
              <a:ext cx="975387" cy="14436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3" name="Google Shape;303;p25"/>
          <p:cNvGrpSpPr/>
          <p:nvPr/>
        </p:nvGrpSpPr>
        <p:grpSpPr>
          <a:xfrm>
            <a:off x="15407589" y="9113639"/>
            <a:ext cx="3703421" cy="5481221"/>
            <a:chOff x="0" y="-38100"/>
            <a:chExt cx="975387" cy="1443614"/>
          </a:xfrm>
        </p:grpSpPr>
        <p:sp>
          <p:nvSpPr>
            <p:cNvPr id="304" name="Google Shape;304;p25"/>
            <p:cNvSpPr/>
            <p:nvPr/>
          </p:nvSpPr>
          <p:spPr>
            <a:xfrm>
              <a:off x="0" y="0"/>
              <a:ext cx="975387" cy="1405514"/>
            </a:xfrm>
            <a:custGeom>
              <a:avLst/>
              <a:gdLst/>
              <a:ahLst/>
              <a:cxnLst/>
              <a:rect l="l" t="t" r="r" b="b"/>
              <a:pathLst>
                <a:path w="975387" h="1405514" extrusionOk="0">
                  <a:moveTo>
                    <a:pt x="0" y="0"/>
                  </a:moveTo>
                  <a:lnTo>
                    <a:pt x="975387" y="0"/>
                  </a:lnTo>
                  <a:lnTo>
                    <a:pt x="975387" y="1405514"/>
                  </a:lnTo>
                  <a:lnTo>
                    <a:pt x="0" y="1405514"/>
                  </a:lnTo>
                  <a:close/>
                </a:path>
              </a:pathLst>
            </a:custGeom>
            <a:solidFill>
              <a:srgbClr val="498B21">
                <a:alpha val="37254"/>
              </a:srgbClr>
            </a:solidFill>
            <a:ln>
              <a:noFill/>
            </a:ln>
          </p:spPr>
        </p:sp>
        <p:sp>
          <p:nvSpPr>
            <p:cNvPr id="305" name="Google Shape;305;p25"/>
            <p:cNvSpPr txBox="1"/>
            <p:nvPr/>
          </p:nvSpPr>
          <p:spPr>
            <a:xfrm>
              <a:off x="0" y="-38100"/>
              <a:ext cx="975387" cy="14436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6" name="Google Shape;306;p25"/>
          <p:cNvSpPr/>
          <p:nvPr/>
        </p:nvSpPr>
        <p:spPr>
          <a:xfrm>
            <a:off x="14912625" y="4383305"/>
            <a:ext cx="3028602" cy="5380196"/>
          </a:xfrm>
          <a:custGeom>
            <a:avLst/>
            <a:gdLst/>
            <a:ahLst/>
            <a:cxnLst/>
            <a:rect l="l" t="t" r="r" b="b"/>
            <a:pathLst>
              <a:path w="3028602" h="5380196" extrusionOk="0">
                <a:moveTo>
                  <a:pt x="0" y="0"/>
                </a:moveTo>
                <a:lnTo>
                  <a:pt x="3028602" y="0"/>
                </a:lnTo>
                <a:lnTo>
                  <a:pt x="3028602" y="5380197"/>
                </a:lnTo>
                <a:lnTo>
                  <a:pt x="0" y="5380197"/>
                </a:lnTo>
                <a:lnTo>
                  <a:pt x="0" y="0"/>
                </a:lnTo>
                <a:close/>
              </a:path>
            </a:pathLst>
          </a:custGeom>
          <a:blipFill rotWithShape="1">
            <a:blip r:embed="rId4">
              <a:alphaModFix/>
            </a:blip>
            <a:stretch>
              <a:fillRect/>
            </a:stretch>
          </a:blipFill>
          <a:ln>
            <a:noFill/>
          </a:ln>
        </p:spPr>
      </p:sp>
      <p:sp>
        <p:nvSpPr>
          <p:cNvPr id="307" name="Google Shape;307;p25"/>
          <p:cNvSpPr/>
          <p:nvPr/>
        </p:nvSpPr>
        <p:spPr>
          <a:xfrm>
            <a:off x="12248999" y="5520900"/>
            <a:ext cx="2553516" cy="4242604"/>
          </a:xfrm>
          <a:custGeom>
            <a:avLst/>
            <a:gdLst/>
            <a:ahLst/>
            <a:cxnLst/>
            <a:rect l="l" t="t" r="r" b="b"/>
            <a:pathLst>
              <a:path w="2369852" h="3822166" extrusionOk="0">
                <a:moveTo>
                  <a:pt x="0" y="0"/>
                </a:moveTo>
                <a:lnTo>
                  <a:pt x="2369852" y="0"/>
                </a:lnTo>
                <a:lnTo>
                  <a:pt x="2369852" y="3822167"/>
                </a:lnTo>
                <a:lnTo>
                  <a:pt x="0" y="3822167"/>
                </a:lnTo>
                <a:lnTo>
                  <a:pt x="0" y="0"/>
                </a:lnTo>
                <a:close/>
              </a:path>
            </a:pathLst>
          </a:custGeom>
          <a:blipFill rotWithShape="1">
            <a:blip r:embed="rId5">
              <a:alphaModFix/>
            </a:blip>
            <a:stretch>
              <a:fillRect l="-14552" t="-12956" b="-13215"/>
            </a:stretch>
          </a:blipFill>
          <a:ln>
            <a:noFill/>
          </a:ln>
        </p:spPr>
      </p:sp>
      <p:sp>
        <p:nvSpPr>
          <p:cNvPr id="308" name="Google Shape;308;p25"/>
          <p:cNvSpPr txBox="1"/>
          <p:nvPr/>
        </p:nvSpPr>
        <p:spPr>
          <a:xfrm>
            <a:off x="6028350" y="1412550"/>
            <a:ext cx="4909500" cy="801300"/>
          </a:xfrm>
          <a:prstGeom prst="rect">
            <a:avLst/>
          </a:prstGeom>
          <a:noFill/>
          <a:ln>
            <a:noFill/>
          </a:ln>
        </p:spPr>
        <p:txBody>
          <a:bodyPr spcFirstLastPara="1" wrap="square" lIns="0" tIns="0" rIns="0" bIns="0" anchor="t" anchorCtr="0">
            <a:spAutoFit/>
          </a:bodyPr>
          <a:lstStyle/>
          <a:p>
            <a:pPr marL="0" marR="0" lvl="0" indent="0" algn="ctr" rtl="0">
              <a:lnSpc>
                <a:spcPct val="104995"/>
              </a:lnSpc>
              <a:spcBef>
                <a:spcPts val="0"/>
              </a:spcBef>
              <a:spcAft>
                <a:spcPts val="0"/>
              </a:spcAft>
              <a:buNone/>
            </a:pPr>
            <a:r>
              <a:rPr lang="en-US" sz="5205" i="0" u="none" strike="noStrike" cap="none">
                <a:solidFill>
                  <a:srgbClr val="FFFFFF"/>
                </a:solidFill>
                <a:latin typeface="Architects Daughter"/>
                <a:ea typeface="Architects Daughter"/>
                <a:cs typeface="Architects Daughter"/>
                <a:sym typeface="Architects Daughter"/>
              </a:rPr>
              <a:t>Dziękuję.</a:t>
            </a:r>
            <a:endParaRPr>
              <a:latin typeface="Architects Daughter"/>
              <a:ea typeface="Architects Daughter"/>
              <a:cs typeface="Architects Daughter"/>
              <a:sym typeface="Architects Daughter"/>
            </a:endParaRPr>
          </a:p>
        </p:txBody>
      </p:sp>
      <p:sp>
        <p:nvSpPr>
          <p:cNvPr id="309" name="Google Shape;309;p25"/>
          <p:cNvSpPr txBox="1"/>
          <p:nvPr/>
        </p:nvSpPr>
        <p:spPr>
          <a:xfrm>
            <a:off x="7253784" y="2927248"/>
            <a:ext cx="9499200" cy="1227900"/>
          </a:xfrm>
          <a:prstGeom prst="rect">
            <a:avLst/>
          </a:prstGeom>
          <a:noFill/>
          <a:ln>
            <a:noFill/>
          </a:ln>
        </p:spPr>
        <p:txBody>
          <a:bodyPr spcFirstLastPara="1" wrap="square" lIns="0" tIns="0" rIns="0" bIns="0" anchor="t" anchorCtr="0">
            <a:spAutoFit/>
          </a:bodyPr>
          <a:lstStyle/>
          <a:p>
            <a:pPr marL="0" marR="0" lvl="0" indent="0" algn="just" rtl="0">
              <a:lnSpc>
                <a:spcPct val="140019"/>
              </a:lnSpc>
              <a:spcBef>
                <a:spcPts val="0"/>
              </a:spcBef>
              <a:spcAft>
                <a:spcPts val="0"/>
              </a:spcAft>
              <a:buNone/>
            </a:pPr>
            <a:r>
              <a:rPr lang="en-US" sz="2099" b="0" i="0" u="none" strike="noStrike" cap="none">
                <a:solidFill>
                  <a:srgbClr val="FFFFFF"/>
                </a:solidFill>
                <a:latin typeface="Montserrat"/>
                <a:ea typeface="Montserrat"/>
                <a:cs typeface="Montserrat"/>
                <a:sym typeface="Montserrat"/>
              </a:rPr>
              <a:t>Tworzenie tej prezentacji było dla mnie wielką przyjemnością. Dobrze jest od czasu do czasu przypomnieć sobie jak wiele naturalnego piękna mamy wokół </a:t>
            </a:r>
            <a:r>
              <a:rPr lang="en-US" sz="2099">
                <a:solidFill>
                  <a:srgbClr val="FFFFFF"/>
                </a:solidFill>
                <a:latin typeface="Montserrat"/>
                <a:ea typeface="Montserrat"/>
                <a:cs typeface="Montserrat"/>
                <a:sym typeface="Montserrat"/>
              </a:rPr>
              <a:t>siebie</a:t>
            </a:r>
            <a:r>
              <a:rPr lang="en-US" sz="2099" b="0" i="0" u="none" strike="noStrike" cap="none">
                <a:solidFill>
                  <a:srgbClr val="FFFFFF"/>
                </a:solidFill>
                <a:latin typeface="Montserrat"/>
                <a:ea typeface="Montserrat"/>
                <a:cs typeface="Montserrat"/>
                <a:sym typeface="Montserrat"/>
              </a:rPr>
              <a:t>, w najbliższej okolicy.</a:t>
            </a:r>
            <a:endParaRPr/>
          </a:p>
        </p:txBody>
      </p:sp>
      <p:sp>
        <p:nvSpPr>
          <p:cNvPr id="310" name="Google Shape;310;p25"/>
          <p:cNvSpPr txBox="1"/>
          <p:nvPr/>
        </p:nvSpPr>
        <p:spPr>
          <a:xfrm>
            <a:off x="7253782" y="4789909"/>
            <a:ext cx="9499200" cy="1227900"/>
          </a:xfrm>
          <a:prstGeom prst="rect">
            <a:avLst/>
          </a:prstGeom>
          <a:noFill/>
          <a:ln>
            <a:noFill/>
          </a:ln>
        </p:spPr>
        <p:txBody>
          <a:bodyPr spcFirstLastPara="1" wrap="square" lIns="0" tIns="0" rIns="0" bIns="0" anchor="t" anchorCtr="0">
            <a:spAutoFit/>
          </a:bodyPr>
          <a:lstStyle/>
          <a:p>
            <a:pPr marL="0" marR="0" lvl="0" indent="0" algn="just" rtl="0">
              <a:lnSpc>
                <a:spcPct val="140019"/>
              </a:lnSpc>
              <a:spcBef>
                <a:spcPts val="0"/>
              </a:spcBef>
              <a:spcAft>
                <a:spcPts val="0"/>
              </a:spcAft>
              <a:buNone/>
            </a:pPr>
            <a:r>
              <a:rPr lang="en-US" sz="2099" b="0" i="0" u="none" strike="noStrike" cap="none">
                <a:solidFill>
                  <a:srgbClr val="FFFFFF"/>
                </a:solidFill>
                <a:latin typeface="Montserrat"/>
                <a:ea typeface="Montserrat"/>
                <a:cs typeface="Montserrat"/>
                <a:sym typeface="Montserrat"/>
              </a:rPr>
              <a:t>Laura Domańszczyńska</a:t>
            </a:r>
            <a:endParaRPr/>
          </a:p>
          <a:p>
            <a:pPr marL="0" marR="0" lvl="0" indent="0" algn="just" rtl="0">
              <a:lnSpc>
                <a:spcPct val="140019"/>
              </a:lnSpc>
              <a:spcBef>
                <a:spcPts val="0"/>
              </a:spcBef>
              <a:spcAft>
                <a:spcPts val="0"/>
              </a:spcAft>
              <a:buNone/>
            </a:pPr>
            <a:r>
              <a:rPr lang="en-US" sz="2099" b="0" i="0" u="none" strike="noStrike" cap="none">
                <a:solidFill>
                  <a:srgbClr val="FFFFFF"/>
                </a:solidFill>
                <a:latin typeface="Montserrat"/>
                <a:ea typeface="Montserrat"/>
                <a:cs typeface="Montserrat"/>
                <a:sym typeface="Montserrat"/>
              </a:rPr>
              <a:t>Klasa IV b</a:t>
            </a:r>
            <a:endParaRPr/>
          </a:p>
          <a:p>
            <a:pPr marL="0" marR="0" lvl="0" indent="0" algn="just" rtl="0">
              <a:lnSpc>
                <a:spcPct val="140019"/>
              </a:lnSpc>
              <a:spcBef>
                <a:spcPts val="0"/>
              </a:spcBef>
              <a:spcAft>
                <a:spcPts val="0"/>
              </a:spcAft>
              <a:buNone/>
            </a:pPr>
            <a:r>
              <a:rPr lang="en-US" sz="2099" b="0" i="0" u="none" strike="noStrike" cap="none">
                <a:solidFill>
                  <a:srgbClr val="FFFFFF"/>
                </a:solidFill>
                <a:latin typeface="Montserrat"/>
                <a:ea typeface="Montserrat"/>
                <a:cs typeface="Montserrat"/>
                <a:sym typeface="Montserrat"/>
              </a:rPr>
              <a:t>Zespół Szkół w Brzózie Królewskiej</a:t>
            </a:r>
            <a:endParaRPr/>
          </a:p>
        </p:txBody>
      </p:sp>
      <p:sp>
        <p:nvSpPr>
          <p:cNvPr id="311" name="Google Shape;311;p25"/>
          <p:cNvSpPr txBox="1"/>
          <p:nvPr/>
        </p:nvSpPr>
        <p:spPr>
          <a:xfrm>
            <a:off x="10120107" y="9991659"/>
            <a:ext cx="9499200" cy="276900"/>
          </a:xfrm>
          <a:prstGeom prst="rect">
            <a:avLst/>
          </a:prstGeom>
          <a:noFill/>
          <a:ln>
            <a:noFill/>
          </a:ln>
        </p:spPr>
        <p:txBody>
          <a:bodyPr spcFirstLastPara="1" wrap="square" lIns="0" tIns="0" rIns="0" bIns="0" anchor="t" anchorCtr="0">
            <a:spAutoFit/>
          </a:bodyPr>
          <a:lstStyle/>
          <a:p>
            <a:pPr marL="0" marR="0" lvl="0" indent="0" algn="just" rtl="0">
              <a:lnSpc>
                <a:spcPct val="140019"/>
              </a:lnSpc>
              <a:spcBef>
                <a:spcPts val="0"/>
              </a:spcBef>
              <a:spcAft>
                <a:spcPts val="0"/>
              </a:spcAft>
              <a:buNone/>
            </a:pPr>
            <a:r>
              <a:rPr lang="en-US" sz="1799">
                <a:solidFill>
                  <a:srgbClr val="FFFFFF"/>
                </a:solidFill>
                <a:latin typeface="Montserrat"/>
                <a:ea typeface="Montserrat"/>
                <a:cs typeface="Montserrat"/>
                <a:sym typeface="Montserrat"/>
              </a:rPr>
              <a:t>Wszystkie użyte fotografie są moją własnością.</a:t>
            </a:r>
            <a:endParaRPr sz="1100"/>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92"/>
        <p:cNvGrpSpPr/>
        <p:nvPr/>
      </p:nvGrpSpPr>
      <p:grpSpPr>
        <a:xfrm>
          <a:off x="0" y="0"/>
          <a:ext cx="0" cy="0"/>
          <a:chOff x="0" y="0"/>
          <a:chExt cx="0" cy="0"/>
        </a:xfrm>
      </p:grpSpPr>
      <p:grpSp>
        <p:nvGrpSpPr>
          <p:cNvPr id="93" name="Google Shape;93;p14"/>
          <p:cNvGrpSpPr/>
          <p:nvPr/>
        </p:nvGrpSpPr>
        <p:grpSpPr>
          <a:xfrm>
            <a:off x="-475261" y="1120055"/>
            <a:ext cx="4253484" cy="1845294"/>
            <a:chOff x="0" y="-38100"/>
            <a:chExt cx="1120259" cy="486003"/>
          </a:xfrm>
        </p:grpSpPr>
        <p:sp>
          <p:nvSpPr>
            <p:cNvPr id="94" name="Google Shape;94;p14"/>
            <p:cNvSpPr/>
            <p:nvPr/>
          </p:nvSpPr>
          <p:spPr>
            <a:xfrm>
              <a:off x="0" y="0"/>
              <a:ext cx="1120259" cy="447903"/>
            </a:xfrm>
            <a:custGeom>
              <a:avLst/>
              <a:gdLst/>
              <a:ahLst/>
              <a:cxnLst/>
              <a:rect l="l" t="t" r="r" b="b"/>
              <a:pathLst>
                <a:path w="1120259" h="447903" extrusionOk="0">
                  <a:moveTo>
                    <a:pt x="0" y="0"/>
                  </a:moveTo>
                  <a:lnTo>
                    <a:pt x="1120259" y="0"/>
                  </a:lnTo>
                  <a:lnTo>
                    <a:pt x="1120259" y="447903"/>
                  </a:lnTo>
                  <a:lnTo>
                    <a:pt x="0" y="447903"/>
                  </a:lnTo>
                  <a:close/>
                </a:path>
              </a:pathLst>
            </a:custGeom>
            <a:solidFill>
              <a:srgbClr val="498B21">
                <a:alpha val="37254"/>
              </a:srgbClr>
            </a:solidFill>
            <a:ln>
              <a:noFill/>
            </a:ln>
          </p:spPr>
        </p:sp>
        <p:sp>
          <p:nvSpPr>
            <p:cNvPr id="95" name="Google Shape;95;p14"/>
            <p:cNvSpPr txBox="1"/>
            <p:nvPr/>
          </p:nvSpPr>
          <p:spPr>
            <a:xfrm>
              <a:off x="0" y="-38100"/>
              <a:ext cx="1120259" cy="48600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6" name="Google Shape;96;p14"/>
          <p:cNvGrpSpPr/>
          <p:nvPr/>
        </p:nvGrpSpPr>
        <p:grpSpPr>
          <a:xfrm>
            <a:off x="4582291" y="7088434"/>
            <a:ext cx="3703421" cy="2433210"/>
            <a:chOff x="0" y="-38100"/>
            <a:chExt cx="975387" cy="640845"/>
          </a:xfrm>
        </p:grpSpPr>
        <p:sp>
          <p:nvSpPr>
            <p:cNvPr id="97" name="Google Shape;97;p14"/>
            <p:cNvSpPr/>
            <p:nvPr/>
          </p:nvSpPr>
          <p:spPr>
            <a:xfrm>
              <a:off x="0" y="0"/>
              <a:ext cx="975387" cy="602745"/>
            </a:xfrm>
            <a:custGeom>
              <a:avLst/>
              <a:gdLst/>
              <a:ahLst/>
              <a:cxnLst/>
              <a:rect l="l" t="t" r="r" b="b"/>
              <a:pathLst>
                <a:path w="975387" h="602745" extrusionOk="0">
                  <a:moveTo>
                    <a:pt x="0" y="0"/>
                  </a:moveTo>
                  <a:lnTo>
                    <a:pt x="975387" y="0"/>
                  </a:lnTo>
                  <a:lnTo>
                    <a:pt x="975387" y="602745"/>
                  </a:lnTo>
                  <a:lnTo>
                    <a:pt x="0" y="602745"/>
                  </a:lnTo>
                  <a:close/>
                </a:path>
              </a:pathLst>
            </a:custGeom>
            <a:solidFill>
              <a:srgbClr val="498B21">
                <a:alpha val="37254"/>
              </a:srgbClr>
            </a:solidFill>
            <a:ln>
              <a:noFill/>
            </a:ln>
          </p:spPr>
        </p:sp>
        <p:sp>
          <p:nvSpPr>
            <p:cNvPr id="98" name="Google Shape;98;p14"/>
            <p:cNvSpPr txBox="1"/>
            <p:nvPr/>
          </p:nvSpPr>
          <p:spPr>
            <a:xfrm>
              <a:off x="0" y="-38100"/>
              <a:ext cx="975387" cy="64084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9" name="Google Shape;99;p14"/>
          <p:cNvSpPr/>
          <p:nvPr/>
        </p:nvSpPr>
        <p:spPr>
          <a:xfrm>
            <a:off x="529182" y="1028700"/>
            <a:ext cx="7340811" cy="8749942"/>
          </a:xfrm>
          <a:custGeom>
            <a:avLst/>
            <a:gdLst/>
            <a:ahLst/>
            <a:cxnLst/>
            <a:rect l="l" t="t" r="r" b="b"/>
            <a:pathLst>
              <a:path w="717363" h="855067" extrusionOk="0">
                <a:moveTo>
                  <a:pt x="0" y="0"/>
                </a:moveTo>
                <a:lnTo>
                  <a:pt x="717363" y="0"/>
                </a:lnTo>
                <a:lnTo>
                  <a:pt x="717363" y="855067"/>
                </a:lnTo>
                <a:lnTo>
                  <a:pt x="0" y="855067"/>
                </a:lnTo>
                <a:close/>
              </a:path>
            </a:pathLst>
          </a:custGeom>
          <a:blipFill rotWithShape="1">
            <a:blip r:embed="rId3">
              <a:alphaModFix/>
            </a:blip>
            <a:stretch>
              <a:fillRect b="-49325"/>
            </a:stretch>
          </a:blipFill>
          <a:ln>
            <a:noFill/>
          </a:ln>
        </p:spPr>
      </p:sp>
      <p:sp>
        <p:nvSpPr>
          <p:cNvPr id="100" name="Google Shape;100;p14"/>
          <p:cNvSpPr txBox="1"/>
          <p:nvPr/>
        </p:nvSpPr>
        <p:spPr>
          <a:xfrm>
            <a:off x="8285712" y="1340916"/>
            <a:ext cx="8725200" cy="1642500"/>
          </a:xfrm>
          <a:prstGeom prst="rect">
            <a:avLst/>
          </a:prstGeom>
          <a:noFill/>
          <a:ln>
            <a:noFill/>
          </a:ln>
        </p:spPr>
        <p:txBody>
          <a:bodyPr spcFirstLastPara="1" wrap="square" lIns="0" tIns="0" rIns="0" bIns="0" anchor="t" anchorCtr="0">
            <a:spAutoFit/>
          </a:bodyPr>
          <a:lstStyle/>
          <a:p>
            <a:pPr marL="0" marR="0" lvl="0" indent="0" algn="ctr" rtl="0">
              <a:lnSpc>
                <a:spcPct val="104995"/>
              </a:lnSpc>
              <a:spcBef>
                <a:spcPts val="0"/>
              </a:spcBef>
              <a:spcAft>
                <a:spcPts val="0"/>
              </a:spcAft>
              <a:buNone/>
            </a:pPr>
            <a:r>
              <a:rPr lang="en-US" sz="5205" i="0" u="none" strike="noStrike" cap="none">
                <a:solidFill>
                  <a:srgbClr val="FFFFFF"/>
                </a:solidFill>
                <a:latin typeface="Architects Daughter"/>
                <a:ea typeface="Architects Daughter"/>
                <a:cs typeface="Architects Daughter"/>
                <a:sym typeface="Architects Daughter"/>
              </a:rPr>
              <a:t>O Brzóźniańskim Obszarze Chronionego Krajobrazu</a:t>
            </a:r>
            <a:endParaRPr>
              <a:latin typeface="Architects Daughter"/>
              <a:ea typeface="Architects Daughter"/>
              <a:cs typeface="Architects Daughter"/>
              <a:sym typeface="Architects Daughter"/>
            </a:endParaRPr>
          </a:p>
        </p:txBody>
      </p:sp>
      <p:sp>
        <p:nvSpPr>
          <p:cNvPr id="101" name="Google Shape;101;p14"/>
          <p:cNvSpPr txBox="1"/>
          <p:nvPr/>
        </p:nvSpPr>
        <p:spPr>
          <a:xfrm>
            <a:off x="8285712" y="3617936"/>
            <a:ext cx="9499200" cy="5203800"/>
          </a:xfrm>
          <a:prstGeom prst="rect">
            <a:avLst/>
          </a:prstGeom>
          <a:noFill/>
          <a:ln>
            <a:noFill/>
          </a:ln>
        </p:spPr>
        <p:txBody>
          <a:bodyPr spcFirstLastPara="1" wrap="square" lIns="0" tIns="0" rIns="0" bIns="0" anchor="t" anchorCtr="0">
            <a:spAutoFit/>
          </a:bodyPr>
          <a:lstStyle/>
          <a:p>
            <a:pPr marL="0" marR="0" lvl="0" indent="0" algn="l" rtl="0">
              <a:lnSpc>
                <a:spcPct val="140021"/>
              </a:lnSpc>
              <a:spcBef>
                <a:spcPts val="0"/>
              </a:spcBef>
              <a:spcAft>
                <a:spcPts val="0"/>
              </a:spcAft>
              <a:buNone/>
            </a:pPr>
            <a:r>
              <a:rPr lang="en-US" sz="1899" b="0" i="0" u="none" strike="noStrike" cap="none">
                <a:solidFill>
                  <a:srgbClr val="FFFFFF"/>
                </a:solidFill>
                <a:latin typeface="Montserrat"/>
                <a:ea typeface="Montserrat"/>
                <a:cs typeface="Montserrat"/>
                <a:sym typeface="Montserrat"/>
              </a:rPr>
              <a:t>Jest to obszar chroniony leżący w północnej części województwa podkarpackiego na terenie gmin: Nowa Sarzyna, Leżajsk, Żołynia, Rakszawa i Sokołów Małopolski.</a:t>
            </a:r>
            <a:endParaRPr sz="1899" b="0" i="0" u="none" strike="noStrike" cap="none">
              <a:solidFill>
                <a:srgbClr val="FFFFFF"/>
              </a:solidFill>
              <a:latin typeface="Montserrat"/>
              <a:ea typeface="Montserrat"/>
              <a:cs typeface="Montserrat"/>
              <a:sym typeface="Montserrat"/>
            </a:endParaRPr>
          </a:p>
          <a:p>
            <a:pPr marL="0" marR="0" lvl="0" indent="0" algn="l" rtl="0">
              <a:lnSpc>
                <a:spcPct val="140021"/>
              </a:lnSpc>
              <a:spcBef>
                <a:spcPts val="0"/>
              </a:spcBef>
              <a:spcAft>
                <a:spcPts val="0"/>
              </a:spcAft>
              <a:buNone/>
            </a:pPr>
            <a:r>
              <a:rPr lang="en-US" sz="1899" b="0" i="0" u="none" strike="noStrike" cap="none">
                <a:solidFill>
                  <a:srgbClr val="FFFFFF"/>
                </a:solidFill>
                <a:latin typeface="Montserrat"/>
                <a:ea typeface="Montserrat"/>
                <a:cs typeface="Montserrat"/>
                <a:sym typeface="Montserrat"/>
              </a:rPr>
              <a:t>Charakter krajobrazu:  Płaskowyż Kolbuszowski, w tym odcinek Trzebośnicy i jej doliny. </a:t>
            </a:r>
            <a:endParaRPr sz="1899" b="0" i="0" u="none" strike="noStrike" cap="none">
              <a:solidFill>
                <a:srgbClr val="FFFFFF"/>
              </a:solidFill>
              <a:latin typeface="Montserrat"/>
              <a:ea typeface="Montserrat"/>
              <a:cs typeface="Montserrat"/>
              <a:sym typeface="Montserrat"/>
            </a:endParaRPr>
          </a:p>
          <a:p>
            <a:pPr marL="0" marR="0" lvl="0" indent="0" algn="l" rtl="0">
              <a:lnSpc>
                <a:spcPct val="140021"/>
              </a:lnSpc>
              <a:spcBef>
                <a:spcPts val="0"/>
              </a:spcBef>
              <a:spcAft>
                <a:spcPts val="0"/>
              </a:spcAft>
              <a:buNone/>
            </a:pPr>
            <a:r>
              <a:rPr lang="en-US" sz="1899" b="0" i="0" u="none" strike="noStrike" cap="none">
                <a:solidFill>
                  <a:srgbClr val="FFFFFF"/>
                </a:solidFill>
                <a:latin typeface="Montserrat"/>
                <a:ea typeface="Montserrat"/>
                <a:cs typeface="Montserrat"/>
                <a:sym typeface="Montserrat"/>
              </a:rPr>
              <a:t>Powierzchnia: 11 905 ha</a:t>
            </a:r>
            <a:endParaRPr sz="1899" b="0" i="0" u="none" strike="noStrike" cap="none">
              <a:solidFill>
                <a:srgbClr val="FFFFFF"/>
              </a:solidFill>
              <a:latin typeface="Montserrat"/>
              <a:ea typeface="Montserrat"/>
              <a:cs typeface="Montserrat"/>
              <a:sym typeface="Montserrat"/>
            </a:endParaRPr>
          </a:p>
          <a:p>
            <a:pPr marL="0" marR="0" lvl="0" indent="0" algn="l" rtl="0">
              <a:lnSpc>
                <a:spcPct val="140021"/>
              </a:lnSpc>
              <a:spcBef>
                <a:spcPts val="0"/>
              </a:spcBef>
              <a:spcAft>
                <a:spcPts val="0"/>
              </a:spcAft>
              <a:buNone/>
            </a:pPr>
            <a:r>
              <a:rPr lang="en-US" sz="1899" b="0" i="0" u="none" strike="noStrike" cap="none">
                <a:solidFill>
                  <a:srgbClr val="FFFFFF"/>
                </a:solidFill>
                <a:latin typeface="Montserrat"/>
                <a:ea typeface="Montserrat"/>
                <a:cs typeface="Montserrat"/>
                <a:sym typeface="Montserrat"/>
              </a:rPr>
              <a:t>Przedmiot ochrony: głównie lasy liściaste i mieszane, a także stanowiska lasów bukowo-jodłowych i buczyny karpackiej, łęgów i olsów. Poza tym znajdują się tu niewielkie śródleśne torfowiska wysokie, podmokłe łąki i szuwary. </a:t>
            </a:r>
            <a:endParaRPr sz="1899" b="0" i="0" u="none" strike="noStrike" cap="none">
              <a:solidFill>
                <a:srgbClr val="FFFFFF"/>
              </a:solidFill>
              <a:latin typeface="Montserrat"/>
              <a:ea typeface="Montserrat"/>
              <a:cs typeface="Montserrat"/>
              <a:sym typeface="Montserrat"/>
            </a:endParaRPr>
          </a:p>
          <a:p>
            <a:pPr marL="0" marR="0" lvl="0" indent="0" algn="l" rtl="0">
              <a:lnSpc>
                <a:spcPct val="140021"/>
              </a:lnSpc>
              <a:spcBef>
                <a:spcPts val="0"/>
              </a:spcBef>
              <a:spcAft>
                <a:spcPts val="0"/>
              </a:spcAft>
              <a:buNone/>
            </a:pPr>
            <a:r>
              <a:rPr lang="en-US" sz="1899" b="0" i="0" u="none" strike="noStrike" cap="none">
                <a:solidFill>
                  <a:srgbClr val="FFFFFF"/>
                </a:solidFill>
                <a:latin typeface="Montserrat"/>
                <a:ea typeface="Montserrat"/>
                <a:cs typeface="Montserrat"/>
                <a:sym typeface="Montserrat"/>
              </a:rPr>
              <a:t>Rezerwaty przyrody: Suchy Łuk i Wydrze. Jego teren częściowo nakłada się z obszarem Natura 2000 Lasy Leżajskie</a:t>
            </a:r>
            <a:endParaRPr sz="1899" b="0" i="0" u="none" strike="noStrike" cap="none">
              <a:solidFill>
                <a:srgbClr val="FFFFFF"/>
              </a:solidFill>
              <a:latin typeface="Montserrat"/>
              <a:ea typeface="Montserrat"/>
              <a:cs typeface="Montserrat"/>
              <a:sym typeface="Montserrat"/>
            </a:endParaRPr>
          </a:p>
          <a:p>
            <a:pPr marL="0" marR="0" lvl="0" indent="0" algn="l" rtl="0">
              <a:lnSpc>
                <a:spcPct val="140021"/>
              </a:lnSpc>
              <a:spcBef>
                <a:spcPts val="0"/>
              </a:spcBef>
              <a:spcAft>
                <a:spcPts val="0"/>
              </a:spcAft>
              <a:buNone/>
            </a:pPr>
            <a:r>
              <a:rPr lang="en-US" sz="1899" b="0" i="0" u="none" strike="noStrike" cap="none">
                <a:solidFill>
                  <a:srgbClr val="FFFFFF"/>
                </a:solidFill>
                <a:latin typeface="Montserrat"/>
                <a:ea typeface="Montserrat"/>
                <a:cs typeface="Montserrat"/>
                <a:sym typeface="Montserrat"/>
              </a:rPr>
              <a:t>Powód ochrony: wysokie wartości przyrodnicze i krajobrazowe, ochrona ekosystemów i zachowanie unikalności regionu. </a:t>
            </a:r>
            <a:endParaRPr/>
          </a:p>
        </p:txBody>
      </p:sp>
      <p:cxnSp>
        <p:nvCxnSpPr>
          <p:cNvPr id="102" name="Google Shape;102;p14"/>
          <p:cNvCxnSpPr/>
          <p:nvPr/>
        </p:nvCxnSpPr>
        <p:spPr>
          <a:xfrm>
            <a:off x="8285712" y="3363537"/>
            <a:ext cx="4670062" cy="0"/>
          </a:xfrm>
          <a:prstGeom prst="straightConnector1">
            <a:avLst/>
          </a:prstGeom>
          <a:noFill/>
          <a:ln w="28575" cap="flat" cmpd="sng">
            <a:solidFill>
              <a:srgbClr val="FFFFFF"/>
            </a:solidFill>
            <a:prstDash val="solid"/>
            <a:round/>
            <a:headEnd type="none" w="sm" len="sm"/>
            <a:tailEnd type="none" w="sm" len="sm"/>
          </a:ln>
        </p:spPr>
      </p:cxnSp>
      <p:grpSp>
        <p:nvGrpSpPr>
          <p:cNvPr id="103" name="Google Shape;103;p14"/>
          <p:cNvGrpSpPr/>
          <p:nvPr/>
        </p:nvGrpSpPr>
        <p:grpSpPr>
          <a:xfrm>
            <a:off x="9695087" y="-4616769"/>
            <a:ext cx="3703421" cy="5481221"/>
            <a:chOff x="0" y="-38100"/>
            <a:chExt cx="975387" cy="1443614"/>
          </a:xfrm>
        </p:grpSpPr>
        <p:sp>
          <p:nvSpPr>
            <p:cNvPr id="104" name="Google Shape;104;p14"/>
            <p:cNvSpPr/>
            <p:nvPr/>
          </p:nvSpPr>
          <p:spPr>
            <a:xfrm>
              <a:off x="0" y="0"/>
              <a:ext cx="975387" cy="1405514"/>
            </a:xfrm>
            <a:custGeom>
              <a:avLst/>
              <a:gdLst/>
              <a:ahLst/>
              <a:cxnLst/>
              <a:rect l="l" t="t" r="r" b="b"/>
              <a:pathLst>
                <a:path w="975387" h="1405514" extrusionOk="0">
                  <a:moveTo>
                    <a:pt x="0" y="0"/>
                  </a:moveTo>
                  <a:lnTo>
                    <a:pt x="975387" y="0"/>
                  </a:lnTo>
                  <a:lnTo>
                    <a:pt x="975387" y="1405514"/>
                  </a:lnTo>
                  <a:lnTo>
                    <a:pt x="0" y="1405514"/>
                  </a:lnTo>
                  <a:close/>
                </a:path>
              </a:pathLst>
            </a:custGeom>
            <a:solidFill>
              <a:srgbClr val="498B21">
                <a:alpha val="37254"/>
              </a:srgbClr>
            </a:solidFill>
            <a:ln>
              <a:noFill/>
            </a:ln>
          </p:spPr>
        </p:sp>
        <p:sp>
          <p:nvSpPr>
            <p:cNvPr id="105" name="Google Shape;105;p14"/>
            <p:cNvSpPr txBox="1"/>
            <p:nvPr/>
          </p:nvSpPr>
          <p:spPr>
            <a:xfrm>
              <a:off x="0" y="-38100"/>
              <a:ext cx="975387" cy="14436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109"/>
        <p:cNvGrpSpPr/>
        <p:nvPr/>
      </p:nvGrpSpPr>
      <p:grpSpPr>
        <a:xfrm>
          <a:off x="0" y="0"/>
          <a:ext cx="0" cy="0"/>
          <a:chOff x="0" y="0"/>
          <a:chExt cx="0" cy="0"/>
        </a:xfrm>
      </p:grpSpPr>
      <p:grpSp>
        <p:nvGrpSpPr>
          <p:cNvPr id="110" name="Google Shape;110;p15"/>
          <p:cNvGrpSpPr/>
          <p:nvPr/>
        </p:nvGrpSpPr>
        <p:grpSpPr>
          <a:xfrm>
            <a:off x="8592913" y="-2812941"/>
            <a:ext cx="3703421" cy="5481221"/>
            <a:chOff x="0" y="-38100"/>
            <a:chExt cx="975387" cy="1443614"/>
          </a:xfrm>
        </p:grpSpPr>
        <p:sp>
          <p:nvSpPr>
            <p:cNvPr id="111" name="Google Shape;111;p15"/>
            <p:cNvSpPr/>
            <p:nvPr/>
          </p:nvSpPr>
          <p:spPr>
            <a:xfrm>
              <a:off x="0" y="0"/>
              <a:ext cx="975387" cy="1405514"/>
            </a:xfrm>
            <a:custGeom>
              <a:avLst/>
              <a:gdLst/>
              <a:ahLst/>
              <a:cxnLst/>
              <a:rect l="l" t="t" r="r" b="b"/>
              <a:pathLst>
                <a:path w="975387" h="1405514" extrusionOk="0">
                  <a:moveTo>
                    <a:pt x="0" y="0"/>
                  </a:moveTo>
                  <a:lnTo>
                    <a:pt x="975387" y="0"/>
                  </a:lnTo>
                  <a:lnTo>
                    <a:pt x="975387" y="1405514"/>
                  </a:lnTo>
                  <a:lnTo>
                    <a:pt x="0" y="1405514"/>
                  </a:lnTo>
                  <a:close/>
                </a:path>
              </a:pathLst>
            </a:custGeom>
            <a:solidFill>
              <a:srgbClr val="498B21">
                <a:alpha val="37254"/>
              </a:srgbClr>
            </a:solidFill>
            <a:ln>
              <a:noFill/>
            </a:ln>
          </p:spPr>
        </p:sp>
        <p:sp>
          <p:nvSpPr>
            <p:cNvPr id="112" name="Google Shape;112;p15"/>
            <p:cNvSpPr txBox="1"/>
            <p:nvPr/>
          </p:nvSpPr>
          <p:spPr>
            <a:xfrm>
              <a:off x="0" y="-38100"/>
              <a:ext cx="975387" cy="14436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3" name="Google Shape;113;p15"/>
          <p:cNvSpPr/>
          <p:nvPr/>
        </p:nvSpPr>
        <p:spPr>
          <a:xfrm>
            <a:off x="9199293" y="893748"/>
            <a:ext cx="8504568" cy="3302722"/>
          </a:xfrm>
          <a:custGeom>
            <a:avLst/>
            <a:gdLst/>
            <a:ahLst/>
            <a:cxnLst/>
            <a:rect l="l" t="t" r="r" b="b"/>
            <a:pathLst>
              <a:path w="1469628" h="570725" extrusionOk="0">
                <a:moveTo>
                  <a:pt x="0" y="0"/>
                </a:moveTo>
                <a:lnTo>
                  <a:pt x="1469628" y="0"/>
                </a:lnTo>
                <a:lnTo>
                  <a:pt x="1469628" y="570725"/>
                </a:lnTo>
                <a:lnTo>
                  <a:pt x="0" y="570725"/>
                </a:lnTo>
                <a:close/>
              </a:path>
            </a:pathLst>
          </a:custGeom>
          <a:blipFill rotWithShape="1">
            <a:blip r:embed="rId3">
              <a:alphaModFix/>
            </a:blip>
            <a:stretch>
              <a:fillRect r="-35084" b="-96059"/>
            </a:stretch>
          </a:blipFill>
          <a:ln>
            <a:noFill/>
          </a:ln>
        </p:spPr>
      </p:sp>
      <p:sp>
        <p:nvSpPr>
          <p:cNvPr id="114" name="Google Shape;114;p15"/>
          <p:cNvSpPr/>
          <p:nvPr/>
        </p:nvSpPr>
        <p:spPr>
          <a:xfrm>
            <a:off x="9199293" y="4424198"/>
            <a:ext cx="4023871" cy="5624172"/>
          </a:xfrm>
          <a:custGeom>
            <a:avLst/>
            <a:gdLst/>
            <a:ahLst/>
            <a:cxnLst/>
            <a:rect l="l" t="t" r="r" b="b"/>
            <a:pathLst>
              <a:path w="742991" h="1038480" extrusionOk="0">
                <a:moveTo>
                  <a:pt x="0" y="0"/>
                </a:moveTo>
                <a:lnTo>
                  <a:pt x="742991" y="0"/>
                </a:lnTo>
                <a:lnTo>
                  <a:pt x="742991" y="1038480"/>
                </a:lnTo>
                <a:lnTo>
                  <a:pt x="0" y="1038480"/>
                </a:lnTo>
                <a:close/>
              </a:path>
            </a:pathLst>
          </a:custGeom>
          <a:blipFill rotWithShape="1">
            <a:blip r:embed="rId4">
              <a:alphaModFix/>
            </a:blip>
            <a:stretch>
              <a:fillRect t="-13670" b="-13671"/>
            </a:stretch>
          </a:blipFill>
          <a:ln>
            <a:noFill/>
          </a:ln>
        </p:spPr>
      </p:sp>
      <p:grpSp>
        <p:nvGrpSpPr>
          <p:cNvPr id="115" name="Google Shape;115;p15"/>
          <p:cNvGrpSpPr/>
          <p:nvPr/>
        </p:nvGrpSpPr>
        <p:grpSpPr>
          <a:xfrm>
            <a:off x="13929141" y="8729122"/>
            <a:ext cx="5138446" cy="1740482"/>
            <a:chOff x="0" y="-38100"/>
            <a:chExt cx="1353336" cy="458399"/>
          </a:xfrm>
        </p:grpSpPr>
        <p:sp>
          <p:nvSpPr>
            <p:cNvPr id="116" name="Google Shape;116;p15"/>
            <p:cNvSpPr/>
            <p:nvPr/>
          </p:nvSpPr>
          <p:spPr>
            <a:xfrm>
              <a:off x="0" y="0"/>
              <a:ext cx="1353336" cy="420299"/>
            </a:xfrm>
            <a:custGeom>
              <a:avLst/>
              <a:gdLst/>
              <a:ahLst/>
              <a:cxnLst/>
              <a:rect l="l" t="t" r="r" b="b"/>
              <a:pathLst>
                <a:path w="1353336" h="420299" extrusionOk="0">
                  <a:moveTo>
                    <a:pt x="0" y="0"/>
                  </a:moveTo>
                  <a:lnTo>
                    <a:pt x="1353336" y="0"/>
                  </a:lnTo>
                  <a:lnTo>
                    <a:pt x="1353336" y="420299"/>
                  </a:lnTo>
                  <a:lnTo>
                    <a:pt x="0" y="420299"/>
                  </a:lnTo>
                  <a:close/>
                </a:path>
              </a:pathLst>
            </a:custGeom>
            <a:solidFill>
              <a:srgbClr val="498B21">
                <a:alpha val="37254"/>
              </a:srgbClr>
            </a:solidFill>
            <a:ln>
              <a:noFill/>
            </a:ln>
          </p:spPr>
        </p:sp>
        <p:sp>
          <p:nvSpPr>
            <p:cNvPr id="117" name="Google Shape;117;p15"/>
            <p:cNvSpPr txBox="1"/>
            <p:nvPr/>
          </p:nvSpPr>
          <p:spPr>
            <a:xfrm>
              <a:off x="0" y="-38100"/>
              <a:ext cx="1353336" cy="45839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8" name="Google Shape;118;p15"/>
          <p:cNvSpPr/>
          <p:nvPr/>
        </p:nvSpPr>
        <p:spPr>
          <a:xfrm>
            <a:off x="13573350" y="4424198"/>
            <a:ext cx="4130511" cy="5624172"/>
          </a:xfrm>
          <a:custGeom>
            <a:avLst/>
            <a:gdLst/>
            <a:ahLst/>
            <a:cxnLst/>
            <a:rect l="l" t="t" r="r" b="b"/>
            <a:pathLst>
              <a:path w="668661" h="910460" extrusionOk="0">
                <a:moveTo>
                  <a:pt x="0" y="0"/>
                </a:moveTo>
                <a:lnTo>
                  <a:pt x="668661" y="0"/>
                </a:lnTo>
                <a:lnTo>
                  <a:pt x="668661" y="910460"/>
                </a:lnTo>
                <a:lnTo>
                  <a:pt x="0" y="910460"/>
                </a:lnTo>
                <a:close/>
              </a:path>
            </a:pathLst>
          </a:custGeom>
          <a:blipFill rotWithShape="1">
            <a:blip r:embed="rId5">
              <a:alphaModFix/>
            </a:blip>
            <a:stretch>
              <a:fillRect t="-15359" b="-15359"/>
            </a:stretch>
          </a:blipFill>
          <a:ln>
            <a:noFill/>
          </a:ln>
        </p:spPr>
      </p:sp>
      <p:grpSp>
        <p:nvGrpSpPr>
          <p:cNvPr id="119" name="Google Shape;119;p15"/>
          <p:cNvGrpSpPr/>
          <p:nvPr/>
        </p:nvGrpSpPr>
        <p:grpSpPr>
          <a:xfrm>
            <a:off x="0" y="8443630"/>
            <a:ext cx="4732121" cy="6151230"/>
            <a:chOff x="0" y="-38100"/>
            <a:chExt cx="1246320" cy="1620077"/>
          </a:xfrm>
        </p:grpSpPr>
        <p:sp>
          <p:nvSpPr>
            <p:cNvPr id="120" name="Google Shape;120;p15"/>
            <p:cNvSpPr/>
            <p:nvPr/>
          </p:nvSpPr>
          <p:spPr>
            <a:xfrm>
              <a:off x="0" y="0"/>
              <a:ext cx="1246320" cy="1581977"/>
            </a:xfrm>
            <a:custGeom>
              <a:avLst/>
              <a:gdLst/>
              <a:ahLst/>
              <a:cxnLst/>
              <a:rect l="l" t="t" r="r" b="b"/>
              <a:pathLst>
                <a:path w="1246320" h="1581977" extrusionOk="0">
                  <a:moveTo>
                    <a:pt x="0" y="0"/>
                  </a:moveTo>
                  <a:lnTo>
                    <a:pt x="1246320" y="0"/>
                  </a:lnTo>
                  <a:lnTo>
                    <a:pt x="1246320" y="1581977"/>
                  </a:lnTo>
                  <a:lnTo>
                    <a:pt x="0" y="1581977"/>
                  </a:lnTo>
                  <a:close/>
                </a:path>
              </a:pathLst>
            </a:custGeom>
            <a:solidFill>
              <a:srgbClr val="498B21">
                <a:alpha val="37254"/>
              </a:srgbClr>
            </a:solidFill>
            <a:ln>
              <a:noFill/>
            </a:ln>
          </p:spPr>
        </p:sp>
        <p:sp>
          <p:nvSpPr>
            <p:cNvPr id="121" name="Google Shape;121;p15"/>
            <p:cNvSpPr txBox="1"/>
            <p:nvPr/>
          </p:nvSpPr>
          <p:spPr>
            <a:xfrm>
              <a:off x="0" y="-38100"/>
              <a:ext cx="1246320" cy="162007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2" name="Google Shape;122;p15"/>
          <p:cNvSpPr/>
          <p:nvPr/>
        </p:nvSpPr>
        <p:spPr>
          <a:xfrm>
            <a:off x="1294175" y="6841682"/>
            <a:ext cx="7411606" cy="3206687"/>
          </a:xfrm>
          <a:custGeom>
            <a:avLst/>
            <a:gdLst/>
            <a:ahLst/>
            <a:cxnLst/>
            <a:rect l="l" t="t" r="r" b="b"/>
            <a:pathLst>
              <a:path w="7411606" h="3206687" extrusionOk="0">
                <a:moveTo>
                  <a:pt x="0" y="0"/>
                </a:moveTo>
                <a:lnTo>
                  <a:pt x="7411605" y="0"/>
                </a:lnTo>
                <a:lnTo>
                  <a:pt x="7411605" y="3206688"/>
                </a:lnTo>
                <a:lnTo>
                  <a:pt x="0" y="3206688"/>
                </a:lnTo>
                <a:lnTo>
                  <a:pt x="0" y="0"/>
                </a:lnTo>
                <a:close/>
              </a:path>
            </a:pathLst>
          </a:custGeom>
          <a:blipFill rotWithShape="1">
            <a:blip r:embed="rId6">
              <a:alphaModFix/>
            </a:blip>
            <a:stretch>
              <a:fillRect b="-30104"/>
            </a:stretch>
          </a:blipFill>
          <a:ln>
            <a:noFill/>
          </a:ln>
        </p:spPr>
      </p:sp>
      <p:sp>
        <p:nvSpPr>
          <p:cNvPr id="123" name="Google Shape;123;p15"/>
          <p:cNvSpPr txBox="1"/>
          <p:nvPr/>
        </p:nvSpPr>
        <p:spPr>
          <a:xfrm>
            <a:off x="-744926" y="1400778"/>
            <a:ext cx="10238100" cy="1228200"/>
          </a:xfrm>
          <a:prstGeom prst="rect">
            <a:avLst/>
          </a:prstGeom>
          <a:noFill/>
          <a:ln>
            <a:noFill/>
          </a:ln>
        </p:spPr>
        <p:txBody>
          <a:bodyPr spcFirstLastPara="1" wrap="square" lIns="0" tIns="0" rIns="0" bIns="0" anchor="t" anchorCtr="0">
            <a:spAutoFit/>
          </a:bodyPr>
          <a:lstStyle/>
          <a:p>
            <a:pPr marL="0" marR="0" lvl="0" indent="0" algn="ctr" rtl="0">
              <a:lnSpc>
                <a:spcPct val="108002"/>
              </a:lnSpc>
              <a:spcBef>
                <a:spcPts val="0"/>
              </a:spcBef>
              <a:spcAft>
                <a:spcPts val="0"/>
              </a:spcAft>
              <a:buNone/>
            </a:pPr>
            <a:r>
              <a:rPr lang="en-US" sz="3836" i="0" u="none" strike="noStrike" cap="none">
                <a:solidFill>
                  <a:srgbClr val="FFFFFF"/>
                </a:solidFill>
                <a:latin typeface="Architects Daughter"/>
                <a:ea typeface="Architects Daughter"/>
                <a:cs typeface="Architects Daughter"/>
                <a:sym typeface="Architects Daughter"/>
              </a:rPr>
              <a:t>Wyjątkowość lasów w Brzóźniańskim Obszarze Chronionego Krajobrazu</a:t>
            </a:r>
            <a:endParaRPr sz="700">
              <a:latin typeface="Architects Daughter"/>
              <a:ea typeface="Architects Daughter"/>
              <a:cs typeface="Architects Daughter"/>
              <a:sym typeface="Architects Daughter"/>
            </a:endParaRPr>
          </a:p>
        </p:txBody>
      </p:sp>
      <p:sp>
        <p:nvSpPr>
          <p:cNvPr id="124" name="Google Shape;124;p15"/>
          <p:cNvSpPr txBox="1"/>
          <p:nvPr/>
        </p:nvSpPr>
        <p:spPr>
          <a:xfrm>
            <a:off x="319250" y="3042136"/>
            <a:ext cx="7564200" cy="3711600"/>
          </a:xfrm>
          <a:prstGeom prst="rect">
            <a:avLst/>
          </a:prstGeom>
          <a:noFill/>
          <a:ln>
            <a:noFill/>
          </a:ln>
        </p:spPr>
        <p:txBody>
          <a:bodyPr spcFirstLastPara="1" wrap="square" lIns="0" tIns="0" rIns="0" bIns="0" anchor="t" anchorCtr="0">
            <a:spAutoFit/>
          </a:bodyPr>
          <a:lstStyle/>
          <a:p>
            <a:pPr marL="0" marR="0" lvl="0" indent="0" algn="just" rtl="0">
              <a:lnSpc>
                <a:spcPct val="140020"/>
              </a:lnSpc>
              <a:spcBef>
                <a:spcPts val="0"/>
              </a:spcBef>
              <a:spcAft>
                <a:spcPts val="0"/>
              </a:spcAft>
              <a:buNone/>
            </a:pPr>
            <a:endParaRPr sz="1800">
              <a:solidFill>
                <a:schemeClr val="dk1"/>
              </a:solidFill>
              <a:latin typeface="Calibri"/>
              <a:ea typeface="Calibri"/>
              <a:cs typeface="Calibri"/>
              <a:sym typeface="Calibri"/>
            </a:endParaRPr>
          </a:p>
          <a:p>
            <a:pPr marL="0" marR="0" lvl="0" indent="0" algn="just" rtl="0">
              <a:lnSpc>
                <a:spcPct val="140020"/>
              </a:lnSpc>
              <a:spcBef>
                <a:spcPts val="0"/>
              </a:spcBef>
              <a:spcAft>
                <a:spcPts val="0"/>
              </a:spcAft>
              <a:buNone/>
            </a:pPr>
            <a:r>
              <a:rPr lang="en-US" sz="1999" b="0" i="0" u="none" strike="noStrike" cap="none">
                <a:solidFill>
                  <a:srgbClr val="FFFFFF"/>
                </a:solidFill>
                <a:latin typeface="Montserrat"/>
                <a:ea typeface="Montserrat"/>
                <a:cs typeface="Montserrat"/>
                <a:sym typeface="Montserrat"/>
              </a:rPr>
              <a:t>Brzóźniański Obszar Chronionego Krajobrazu charakteryzuje się bogactwem i różnorodnością krajobrazów, w tym przede wszystkim lasów, które stanowią o jego wyjątkowym pięknie. Dominują tu lasy liściaste i mieszane. Wąwozy przykrywają niewielkie płaty buczyny karpackiej. Reliktowe stanowiska lasów bukowo-jodłowych świadczą o bogatej historii tych terenów.</a:t>
            </a:r>
            <a:endParaRPr/>
          </a:p>
          <a:p>
            <a:pPr marL="0" marR="0" lvl="0" indent="0" algn="just" rtl="0">
              <a:lnSpc>
                <a:spcPct val="140020"/>
              </a:lnSpc>
              <a:spcBef>
                <a:spcPts val="0"/>
              </a:spcBef>
              <a:spcAft>
                <a:spcPts val="0"/>
              </a:spcAft>
              <a:buNone/>
            </a:pPr>
            <a:endParaRPr sz="1999" b="0" i="0" u="none" strike="noStrike" cap="none">
              <a:solidFill>
                <a:srgbClr val="FFFFFF"/>
              </a:solidFill>
              <a:latin typeface="Montserrat"/>
              <a:ea typeface="Montserrat"/>
              <a:cs typeface="Montserrat"/>
              <a:sym typeface="Montserrat"/>
            </a:endParaRPr>
          </a:p>
        </p:txBody>
      </p:sp>
      <p:cxnSp>
        <p:nvCxnSpPr>
          <p:cNvPr id="125" name="Google Shape;125;p15"/>
          <p:cNvCxnSpPr/>
          <p:nvPr/>
        </p:nvCxnSpPr>
        <p:spPr>
          <a:xfrm>
            <a:off x="62060" y="3056424"/>
            <a:ext cx="467006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129"/>
        <p:cNvGrpSpPr/>
        <p:nvPr/>
      </p:nvGrpSpPr>
      <p:grpSpPr>
        <a:xfrm>
          <a:off x="0" y="0"/>
          <a:ext cx="0" cy="0"/>
          <a:chOff x="0" y="0"/>
          <a:chExt cx="0" cy="0"/>
        </a:xfrm>
      </p:grpSpPr>
      <p:grpSp>
        <p:nvGrpSpPr>
          <p:cNvPr id="130" name="Google Shape;130;p16"/>
          <p:cNvGrpSpPr/>
          <p:nvPr/>
        </p:nvGrpSpPr>
        <p:grpSpPr>
          <a:xfrm>
            <a:off x="16889386" y="8698489"/>
            <a:ext cx="2797227" cy="1588511"/>
            <a:chOff x="0" y="-38100"/>
            <a:chExt cx="736718" cy="418373"/>
          </a:xfrm>
        </p:grpSpPr>
        <p:sp>
          <p:nvSpPr>
            <p:cNvPr id="131" name="Google Shape;131;p16"/>
            <p:cNvSpPr/>
            <p:nvPr/>
          </p:nvSpPr>
          <p:spPr>
            <a:xfrm>
              <a:off x="0" y="0"/>
              <a:ext cx="736718" cy="380273"/>
            </a:xfrm>
            <a:custGeom>
              <a:avLst/>
              <a:gdLst/>
              <a:ahLst/>
              <a:cxnLst/>
              <a:rect l="l" t="t" r="r" b="b"/>
              <a:pathLst>
                <a:path w="736718" h="380273" extrusionOk="0">
                  <a:moveTo>
                    <a:pt x="0" y="0"/>
                  </a:moveTo>
                  <a:lnTo>
                    <a:pt x="736718" y="0"/>
                  </a:lnTo>
                  <a:lnTo>
                    <a:pt x="736718" y="380273"/>
                  </a:lnTo>
                  <a:lnTo>
                    <a:pt x="0" y="380273"/>
                  </a:lnTo>
                  <a:close/>
                </a:path>
              </a:pathLst>
            </a:custGeom>
            <a:solidFill>
              <a:srgbClr val="498B21">
                <a:alpha val="37254"/>
              </a:srgbClr>
            </a:solidFill>
            <a:ln>
              <a:noFill/>
            </a:ln>
          </p:spPr>
        </p:sp>
        <p:sp>
          <p:nvSpPr>
            <p:cNvPr id="132" name="Google Shape;132;p16"/>
            <p:cNvSpPr txBox="1"/>
            <p:nvPr/>
          </p:nvSpPr>
          <p:spPr>
            <a:xfrm>
              <a:off x="0" y="-38100"/>
              <a:ext cx="736718" cy="41837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3" name="Google Shape;133;p16"/>
          <p:cNvSpPr/>
          <p:nvPr/>
        </p:nvSpPr>
        <p:spPr>
          <a:xfrm>
            <a:off x="12400899" y="551506"/>
            <a:ext cx="5611336" cy="9288015"/>
          </a:xfrm>
          <a:custGeom>
            <a:avLst/>
            <a:gdLst/>
            <a:ahLst/>
            <a:cxnLst/>
            <a:rect l="l" t="t" r="r" b="b"/>
            <a:pathLst>
              <a:path w="565684" h="936333" extrusionOk="0">
                <a:moveTo>
                  <a:pt x="0" y="0"/>
                </a:moveTo>
                <a:lnTo>
                  <a:pt x="565684" y="0"/>
                </a:lnTo>
                <a:lnTo>
                  <a:pt x="565684" y="936333"/>
                </a:lnTo>
                <a:lnTo>
                  <a:pt x="0" y="936333"/>
                </a:lnTo>
                <a:close/>
              </a:path>
            </a:pathLst>
          </a:custGeom>
          <a:blipFill rotWithShape="1">
            <a:blip r:embed="rId3">
              <a:alphaModFix/>
            </a:blip>
            <a:stretch>
              <a:fillRect l="-15035" t="-19674" r="-285" b="-4336"/>
            </a:stretch>
          </a:blipFill>
          <a:ln>
            <a:noFill/>
          </a:ln>
        </p:spPr>
      </p:sp>
      <p:grpSp>
        <p:nvGrpSpPr>
          <p:cNvPr id="134" name="Google Shape;134;p16"/>
          <p:cNvGrpSpPr/>
          <p:nvPr/>
        </p:nvGrpSpPr>
        <p:grpSpPr>
          <a:xfrm>
            <a:off x="8424045" y="5456040"/>
            <a:ext cx="2797227" cy="5004210"/>
            <a:chOff x="0" y="-38100"/>
            <a:chExt cx="736718" cy="1317981"/>
          </a:xfrm>
        </p:grpSpPr>
        <p:sp>
          <p:nvSpPr>
            <p:cNvPr id="135" name="Google Shape;135;p16"/>
            <p:cNvSpPr/>
            <p:nvPr/>
          </p:nvSpPr>
          <p:spPr>
            <a:xfrm>
              <a:off x="0" y="0"/>
              <a:ext cx="736718" cy="1279881"/>
            </a:xfrm>
            <a:custGeom>
              <a:avLst/>
              <a:gdLst/>
              <a:ahLst/>
              <a:cxnLst/>
              <a:rect l="l" t="t" r="r" b="b"/>
              <a:pathLst>
                <a:path w="736718" h="1279881" extrusionOk="0">
                  <a:moveTo>
                    <a:pt x="0" y="0"/>
                  </a:moveTo>
                  <a:lnTo>
                    <a:pt x="736718" y="0"/>
                  </a:lnTo>
                  <a:lnTo>
                    <a:pt x="736718" y="1279881"/>
                  </a:lnTo>
                  <a:lnTo>
                    <a:pt x="0" y="1279881"/>
                  </a:lnTo>
                  <a:close/>
                </a:path>
              </a:pathLst>
            </a:custGeom>
            <a:solidFill>
              <a:srgbClr val="498B21">
                <a:alpha val="37254"/>
              </a:srgbClr>
            </a:solidFill>
            <a:ln>
              <a:noFill/>
            </a:ln>
          </p:spPr>
        </p:sp>
        <p:sp>
          <p:nvSpPr>
            <p:cNvPr id="136" name="Google Shape;136;p16"/>
            <p:cNvSpPr txBox="1"/>
            <p:nvPr/>
          </p:nvSpPr>
          <p:spPr>
            <a:xfrm>
              <a:off x="0" y="-38100"/>
              <a:ext cx="736718" cy="131798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7" name="Google Shape;137;p16"/>
          <p:cNvSpPr/>
          <p:nvPr/>
        </p:nvSpPr>
        <p:spPr>
          <a:xfrm>
            <a:off x="3653078" y="5892051"/>
            <a:ext cx="8404867" cy="3947470"/>
          </a:xfrm>
          <a:custGeom>
            <a:avLst/>
            <a:gdLst/>
            <a:ahLst/>
            <a:cxnLst/>
            <a:rect l="l" t="t" r="r" b="b"/>
            <a:pathLst>
              <a:path w="1841061" h="864682" extrusionOk="0">
                <a:moveTo>
                  <a:pt x="0" y="0"/>
                </a:moveTo>
                <a:lnTo>
                  <a:pt x="1841061" y="0"/>
                </a:lnTo>
                <a:lnTo>
                  <a:pt x="1841061" y="864682"/>
                </a:lnTo>
                <a:lnTo>
                  <a:pt x="0" y="864682"/>
                </a:lnTo>
                <a:close/>
              </a:path>
            </a:pathLst>
          </a:custGeom>
          <a:blipFill rotWithShape="1">
            <a:blip r:embed="rId4">
              <a:alphaModFix/>
            </a:blip>
            <a:stretch>
              <a:fillRect l="-8269" t="-29669"/>
            </a:stretch>
          </a:blipFill>
          <a:ln>
            <a:noFill/>
          </a:ln>
        </p:spPr>
      </p:sp>
      <p:grpSp>
        <p:nvGrpSpPr>
          <p:cNvPr id="138" name="Google Shape;138;p16"/>
          <p:cNvGrpSpPr/>
          <p:nvPr/>
        </p:nvGrpSpPr>
        <p:grpSpPr>
          <a:xfrm>
            <a:off x="8424045" y="-2022929"/>
            <a:ext cx="2797227" cy="5004210"/>
            <a:chOff x="0" y="-38100"/>
            <a:chExt cx="736718" cy="1317981"/>
          </a:xfrm>
        </p:grpSpPr>
        <p:sp>
          <p:nvSpPr>
            <p:cNvPr id="139" name="Google Shape;139;p16"/>
            <p:cNvSpPr/>
            <p:nvPr/>
          </p:nvSpPr>
          <p:spPr>
            <a:xfrm>
              <a:off x="0" y="0"/>
              <a:ext cx="736718" cy="1279881"/>
            </a:xfrm>
            <a:custGeom>
              <a:avLst/>
              <a:gdLst/>
              <a:ahLst/>
              <a:cxnLst/>
              <a:rect l="l" t="t" r="r" b="b"/>
              <a:pathLst>
                <a:path w="736718" h="1279881" extrusionOk="0">
                  <a:moveTo>
                    <a:pt x="0" y="0"/>
                  </a:moveTo>
                  <a:lnTo>
                    <a:pt x="736718" y="0"/>
                  </a:lnTo>
                  <a:lnTo>
                    <a:pt x="736718" y="1279881"/>
                  </a:lnTo>
                  <a:lnTo>
                    <a:pt x="0" y="1279881"/>
                  </a:lnTo>
                  <a:close/>
                </a:path>
              </a:pathLst>
            </a:custGeom>
            <a:solidFill>
              <a:srgbClr val="498B21">
                <a:alpha val="37254"/>
              </a:srgbClr>
            </a:solidFill>
            <a:ln>
              <a:noFill/>
            </a:ln>
          </p:spPr>
        </p:sp>
        <p:sp>
          <p:nvSpPr>
            <p:cNvPr id="140" name="Google Shape;140;p16"/>
            <p:cNvSpPr txBox="1"/>
            <p:nvPr/>
          </p:nvSpPr>
          <p:spPr>
            <a:xfrm>
              <a:off x="0" y="-38100"/>
              <a:ext cx="736718" cy="131798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1" name="Google Shape;141;p16"/>
          <p:cNvSpPr/>
          <p:nvPr/>
        </p:nvSpPr>
        <p:spPr>
          <a:xfrm>
            <a:off x="7587372" y="551506"/>
            <a:ext cx="4470573" cy="4809967"/>
          </a:xfrm>
          <a:custGeom>
            <a:avLst/>
            <a:gdLst/>
            <a:ahLst/>
            <a:cxnLst/>
            <a:rect l="l" t="t" r="r" b="b"/>
            <a:pathLst>
              <a:path w="979266" h="1053609" extrusionOk="0">
                <a:moveTo>
                  <a:pt x="0" y="0"/>
                </a:moveTo>
                <a:lnTo>
                  <a:pt x="979266" y="0"/>
                </a:lnTo>
                <a:lnTo>
                  <a:pt x="979266" y="1053609"/>
                </a:lnTo>
                <a:lnTo>
                  <a:pt x="0" y="1053609"/>
                </a:lnTo>
                <a:close/>
              </a:path>
            </a:pathLst>
          </a:custGeom>
          <a:blipFill rotWithShape="1">
            <a:blip r:embed="rId5">
              <a:alphaModFix/>
            </a:blip>
            <a:stretch>
              <a:fillRect l="-36062" r="-54816"/>
            </a:stretch>
          </a:blipFill>
          <a:ln>
            <a:noFill/>
          </a:ln>
        </p:spPr>
      </p:sp>
      <p:sp>
        <p:nvSpPr>
          <p:cNvPr id="142" name="Google Shape;142;p16"/>
          <p:cNvSpPr/>
          <p:nvPr/>
        </p:nvSpPr>
        <p:spPr>
          <a:xfrm>
            <a:off x="224180" y="5892051"/>
            <a:ext cx="3158328" cy="3947470"/>
          </a:xfrm>
          <a:custGeom>
            <a:avLst/>
            <a:gdLst/>
            <a:ahLst/>
            <a:cxnLst/>
            <a:rect l="l" t="t" r="r" b="b"/>
            <a:pathLst>
              <a:path w="812800" h="1015887" extrusionOk="0">
                <a:moveTo>
                  <a:pt x="0" y="0"/>
                </a:moveTo>
                <a:lnTo>
                  <a:pt x="812800" y="0"/>
                </a:lnTo>
                <a:lnTo>
                  <a:pt x="812800" y="1015887"/>
                </a:lnTo>
                <a:lnTo>
                  <a:pt x="0" y="1015887"/>
                </a:lnTo>
                <a:close/>
              </a:path>
            </a:pathLst>
          </a:custGeom>
          <a:blipFill rotWithShape="1">
            <a:blip r:embed="rId6">
              <a:alphaModFix/>
            </a:blip>
            <a:stretch>
              <a:fillRect t="-16638" r="-18876" b="-52655"/>
            </a:stretch>
          </a:blipFill>
          <a:ln>
            <a:noFill/>
          </a:ln>
        </p:spPr>
      </p:sp>
      <p:sp>
        <p:nvSpPr>
          <p:cNvPr id="143" name="Google Shape;143;p16"/>
          <p:cNvSpPr txBox="1"/>
          <p:nvPr/>
        </p:nvSpPr>
        <p:spPr>
          <a:xfrm>
            <a:off x="358450" y="627700"/>
            <a:ext cx="7164000" cy="616200"/>
          </a:xfrm>
          <a:prstGeom prst="rect">
            <a:avLst/>
          </a:prstGeom>
          <a:noFill/>
          <a:ln>
            <a:noFill/>
          </a:ln>
        </p:spPr>
        <p:txBody>
          <a:bodyPr spcFirstLastPara="1" wrap="square" lIns="0" tIns="0" rIns="0" bIns="0" anchor="t" anchorCtr="0">
            <a:spAutoFit/>
          </a:bodyPr>
          <a:lstStyle/>
          <a:p>
            <a:pPr marL="0" marR="0" lvl="0" indent="0" algn="l" rtl="0">
              <a:lnSpc>
                <a:spcPct val="107994"/>
              </a:lnSpc>
              <a:spcBef>
                <a:spcPts val="0"/>
              </a:spcBef>
              <a:spcAft>
                <a:spcPts val="0"/>
              </a:spcAft>
              <a:buNone/>
            </a:pPr>
            <a:r>
              <a:rPr lang="en-US" sz="4004" i="0" u="none" strike="noStrike" cap="none">
                <a:solidFill>
                  <a:srgbClr val="FFFFFF"/>
                </a:solidFill>
                <a:latin typeface="Architects Daughter"/>
                <a:ea typeface="Architects Daughter"/>
                <a:cs typeface="Architects Daughter"/>
                <a:sym typeface="Architects Daughter"/>
              </a:rPr>
              <a:t>Piękno o każdej porze roku</a:t>
            </a:r>
            <a:endParaRPr sz="100">
              <a:latin typeface="Architects Daughter"/>
              <a:ea typeface="Architects Daughter"/>
              <a:cs typeface="Architects Daughter"/>
              <a:sym typeface="Architects Daughter"/>
            </a:endParaRPr>
          </a:p>
        </p:txBody>
      </p:sp>
      <p:sp>
        <p:nvSpPr>
          <p:cNvPr id="144" name="Google Shape;144;p16"/>
          <p:cNvSpPr txBox="1"/>
          <p:nvPr/>
        </p:nvSpPr>
        <p:spPr>
          <a:xfrm>
            <a:off x="224180" y="1791694"/>
            <a:ext cx="7164300" cy="3996000"/>
          </a:xfrm>
          <a:prstGeom prst="rect">
            <a:avLst/>
          </a:prstGeom>
          <a:noFill/>
          <a:ln>
            <a:noFill/>
          </a:ln>
        </p:spPr>
        <p:txBody>
          <a:bodyPr spcFirstLastPara="1" wrap="square" lIns="0" tIns="0" rIns="0" bIns="0" anchor="t" anchorCtr="0">
            <a:spAutoFit/>
          </a:bodyPr>
          <a:lstStyle/>
          <a:p>
            <a:pPr marL="0" marR="0" lvl="0" indent="0" algn="l" rtl="0">
              <a:lnSpc>
                <a:spcPct val="139978"/>
              </a:lnSpc>
              <a:spcBef>
                <a:spcPts val="0"/>
              </a:spcBef>
              <a:spcAft>
                <a:spcPts val="0"/>
              </a:spcAft>
              <a:buNone/>
            </a:pPr>
            <a:r>
              <a:rPr lang="en-US" sz="1731" b="0" i="0" u="none" strike="noStrike" cap="none">
                <a:solidFill>
                  <a:srgbClr val="FFFFFF"/>
                </a:solidFill>
                <a:latin typeface="Montserrat"/>
                <a:ea typeface="Montserrat"/>
                <a:cs typeface="Montserrat"/>
                <a:sym typeface="Montserrat"/>
              </a:rPr>
              <a:t>Brzóźniańskie lasy to miejsce, gdzie natura opowiada swoją historię przez cały rok. </a:t>
            </a:r>
            <a:endParaRPr sz="1300"/>
          </a:p>
          <a:p>
            <a:pPr marL="0" marR="0" lvl="0" indent="0" algn="l" rtl="0">
              <a:lnSpc>
                <a:spcPct val="139978"/>
              </a:lnSpc>
              <a:spcBef>
                <a:spcPts val="0"/>
              </a:spcBef>
              <a:spcAft>
                <a:spcPts val="0"/>
              </a:spcAft>
              <a:buNone/>
            </a:pPr>
            <a:r>
              <a:rPr lang="en-US" sz="1731" b="0" i="0" u="none" strike="noStrike" cap="none">
                <a:solidFill>
                  <a:srgbClr val="FFFFFF"/>
                </a:solidFill>
                <a:latin typeface="Montserrat"/>
                <a:ea typeface="Montserrat"/>
                <a:cs typeface="Montserrat"/>
                <a:sym typeface="Montserrat"/>
              </a:rPr>
              <a:t>Wiosną budzi się tu życie, drzewa liściaste pokrywają się zielenią, a śpiew ptaków i żabi kum rozbrzmiewa echem.</a:t>
            </a:r>
            <a:endParaRPr sz="1300"/>
          </a:p>
          <a:p>
            <a:pPr marL="0" marR="0" lvl="0" indent="0" algn="l" rtl="0">
              <a:lnSpc>
                <a:spcPct val="139978"/>
              </a:lnSpc>
              <a:spcBef>
                <a:spcPts val="0"/>
              </a:spcBef>
              <a:spcAft>
                <a:spcPts val="0"/>
              </a:spcAft>
              <a:buNone/>
            </a:pPr>
            <a:r>
              <a:rPr lang="en-US" sz="1731" b="0" i="0" u="none" strike="noStrike" cap="none">
                <a:solidFill>
                  <a:srgbClr val="FFFFFF"/>
                </a:solidFill>
                <a:latin typeface="Montserrat"/>
                <a:ea typeface="Montserrat"/>
                <a:cs typeface="Montserrat"/>
                <a:sym typeface="Montserrat"/>
              </a:rPr>
              <a:t>Lato przynosi zapach rozgrzanej ściółki i ciepło słońca odbijające się od spokojnych tafli leśnych stawów. </a:t>
            </a:r>
            <a:endParaRPr sz="1300"/>
          </a:p>
          <a:p>
            <a:pPr marL="0" marR="0" lvl="0" indent="0" algn="l" rtl="0">
              <a:lnSpc>
                <a:spcPct val="139978"/>
              </a:lnSpc>
              <a:spcBef>
                <a:spcPts val="0"/>
              </a:spcBef>
              <a:spcAft>
                <a:spcPts val="0"/>
              </a:spcAft>
              <a:buNone/>
            </a:pPr>
            <a:r>
              <a:rPr lang="en-US" sz="1731" b="0" i="0" u="none" strike="noStrike" cap="none">
                <a:solidFill>
                  <a:srgbClr val="FFFFFF"/>
                </a:solidFill>
                <a:latin typeface="Montserrat"/>
                <a:ea typeface="Montserrat"/>
                <a:cs typeface="Montserrat"/>
                <a:sym typeface="Montserrat"/>
              </a:rPr>
              <a:t>Jesień maluje pejzaże w złocie, czerwieni i brązie, nadając nawet najcichszym zakątkom melancholijną magię. </a:t>
            </a:r>
            <a:endParaRPr sz="1300"/>
          </a:p>
          <a:p>
            <a:pPr marL="0" marR="0" lvl="0" indent="0" algn="l" rtl="0">
              <a:lnSpc>
                <a:spcPct val="139978"/>
              </a:lnSpc>
              <a:spcBef>
                <a:spcPts val="0"/>
              </a:spcBef>
              <a:spcAft>
                <a:spcPts val="0"/>
              </a:spcAft>
              <a:buNone/>
            </a:pPr>
            <a:r>
              <a:rPr lang="en-US" sz="1731" b="0" i="0" u="none" strike="noStrike" cap="none">
                <a:solidFill>
                  <a:srgbClr val="FFFFFF"/>
                </a:solidFill>
                <a:latin typeface="Montserrat"/>
                <a:ea typeface="Montserrat"/>
                <a:cs typeface="Montserrat"/>
                <a:sym typeface="Montserrat"/>
              </a:rPr>
              <a:t>A zima? To czas ciszy i spokoju – drzewa przykryte śnieżnym puchem wyglądają jak z bajki, a ślady zwierząt na ścieżkach przypominają, że nawet w chłodzie życie nie zamiera.</a:t>
            </a:r>
            <a:endParaRPr sz="1300"/>
          </a:p>
        </p:txBody>
      </p:sp>
      <p:cxnSp>
        <p:nvCxnSpPr>
          <p:cNvPr id="145" name="Google Shape;145;p16"/>
          <p:cNvCxnSpPr/>
          <p:nvPr/>
        </p:nvCxnSpPr>
        <p:spPr>
          <a:xfrm>
            <a:off x="224180" y="1476450"/>
            <a:ext cx="467006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149"/>
        <p:cNvGrpSpPr/>
        <p:nvPr/>
      </p:nvGrpSpPr>
      <p:grpSpPr>
        <a:xfrm>
          <a:off x="0" y="0"/>
          <a:ext cx="0" cy="0"/>
          <a:chOff x="0" y="0"/>
          <a:chExt cx="0" cy="0"/>
        </a:xfrm>
      </p:grpSpPr>
      <p:grpSp>
        <p:nvGrpSpPr>
          <p:cNvPr id="150" name="Google Shape;150;p17"/>
          <p:cNvGrpSpPr/>
          <p:nvPr/>
        </p:nvGrpSpPr>
        <p:grpSpPr>
          <a:xfrm>
            <a:off x="-1398614" y="8833305"/>
            <a:ext cx="2797227" cy="1453695"/>
            <a:chOff x="0" y="-38100"/>
            <a:chExt cx="736718" cy="382866"/>
          </a:xfrm>
        </p:grpSpPr>
        <p:sp>
          <p:nvSpPr>
            <p:cNvPr id="151" name="Google Shape;151;p17"/>
            <p:cNvSpPr/>
            <p:nvPr/>
          </p:nvSpPr>
          <p:spPr>
            <a:xfrm>
              <a:off x="0" y="0"/>
              <a:ext cx="736718" cy="344766"/>
            </a:xfrm>
            <a:custGeom>
              <a:avLst/>
              <a:gdLst/>
              <a:ahLst/>
              <a:cxnLst/>
              <a:rect l="l" t="t" r="r" b="b"/>
              <a:pathLst>
                <a:path w="736718" h="344766" extrusionOk="0">
                  <a:moveTo>
                    <a:pt x="0" y="0"/>
                  </a:moveTo>
                  <a:lnTo>
                    <a:pt x="736718" y="0"/>
                  </a:lnTo>
                  <a:lnTo>
                    <a:pt x="736718" y="344766"/>
                  </a:lnTo>
                  <a:lnTo>
                    <a:pt x="0" y="344766"/>
                  </a:lnTo>
                  <a:close/>
                </a:path>
              </a:pathLst>
            </a:custGeom>
            <a:solidFill>
              <a:srgbClr val="498B21">
                <a:alpha val="37254"/>
              </a:srgbClr>
            </a:solidFill>
            <a:ln>
              <a:noFill/>
            </a:ln>
          </p:spPr>
        </p:sp>
        <p:sp>
          <p:nvSpPr>
            <p:cNvPr id="152" name="Google Shape;152;p17"/>
            <p:cNvSpPr txBox="1"/>
            <p:nvPr/>
          </p:nvSpPr>
          <p:spPr>
            <a:xfrm>
              <a:off x="0" y="-38100"/>
              <a:ext cx="736718" cy="38286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3" name="Google Shape;153;p17"/>
          <p:cNvSpPr/>
          <p:nvPr/>
        </p:nvSpPr>
        <p:spPr>
          <a:xfrm>
            <a:off x="375679" y="1028700"/>
            <a:ext cx="5248257" cy="8229600"/>
          </a:xfrm>
          <a:custGeom>
            <a:avLst/>
            <a:gdLst/>
            <a:ahLst/>
            <a:cxnLst/>
            <a:rect l="l" t="t" r="r" b="b"/>
            <a:pathLst>
              <a:path w="597127" h="936333" extrusionOk="0">
                <a:moveTo>
                  <a:pt x="0" y="0"/>
                </a:moveTo>
                <a:lnTo>
                  <a:pt x="597127" y="0"/>
                </a:lnTo>
                <a:lnTo>
                  <a:pt x="597127" y="936333"/>
                </a:lnTo>
                <a:lnTo>
                  <a:pt x="0" y="936333"/>
                </a:lnTo>
                <a:close/>
              </a:path>
            </a:pathLst>
          </a:custGeom>
          <a:blipFill rotWithShape="1">
            <a:blip r:embed="rId3">
              <a:alphaModFix/>
            </a:blip>
            <a:stretch>
              <a:fillRect l="-27621" t="-44667" b="-192"/>
            </a:stretch>
          </a:blipFill>
          <a:ln>
            <a:noFill/>
          </a:ln>
        </p:spPr>
      </p:sp>
      <p:grpSp>
        <p:nvGrpSpPr>
          <p:cNvPr id="154" name="Google Shape;154;p17"/>
          <p:cNvGrpSpPr/>
          <p:nvPr/>
        </p:nvGrpSpPr>
        <p:grpSpPr>
          <a:xfrm>
            <a:off x="7093072" y="5619762"/>
            <a:ext cx="2797227" cy="4869931"/>
            <a:chOff x="0" y="-38100"/>
            <a:chExt cx="736718" cy="1282616"/>
          </a:xfrm>
        </p:grpSpPr>
        <p:sp>
          <p:nvSpPr>
            <p:cNvPr id="155" name="Google Shape;155;p17"/>
            <p:cNvSpPr/>
            <p:nvPr/>
          </p:nvSpPr>
          <p:spPr>
            <a:xfrm>
              <a:off x="0" y="0"/>
              <a:ext cx="736718" cy="1244516"/>
            </a:xfrm>
            <a:custGeom>
              <a:avLst/>
              <a:gdLst/>
              <a:ahLst/>
              <a:cxnLst/>
              <a:rect l="l" t="t" r="r" b="b"/>
              <a:pathLst>
                <a:path w="736718" h="1244516" extrusionOk="0">
                  <a:moveTo>
                    <a:pt x="0" y="0"/>
                  </a:moveTo>
                  <a:lnTo>
                    <a:pt x="736718" y="0"/>
                  </a:lnTo>
                  <a:lnTo>
                    <a:pt x="736718" y="1244516"/>
                  </a:lnTo>
                  <a:lnTo>
                    <a:pt x="0" y="1244516"/>
                  </a:lnTo>
                  <a:close/>
                </a:path>
              </a:pathLst>
            </a:custGeom>
            <a:solidFill>
              <a:srgbClr val="498B21">
                <a:alpha val="37254"/>
              </a:srgbClr>
            </a:solidFill>
            <a:ln>
              <a:noFill/>
            </a:ln>
          </p:spPr>
        </p:sp>
        <p:sp>
          <p:nvSpPr>
            <p:cNvPr id="156" name="Google Shape;156;p17"/>
            <p:cNvSpPr txBox="1"/>
            <p:nvPr/>
          </p:nvSpPr>
          <p:spPr>
            <a:xfrm>
              <a:off x="0" y="-38100"/>
              <a:ext cx="736718" cy="1282616"/>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7" name="Google Shape;157;p17"/>
          <p:cNvSpPr/>
          <p:nvPr/>
        </p:nvSpPr>
        <p:spPr>
          <a:xfrm>
            <a:off x="6256399" y="5310830"/>
            <a:ext cx="4470573" cy="3947470"/>
          </a:xfrm>
          <a:custGeom>
            <a:avLst/>
            <a:gdLst/>
            <a:ahLst/>
            <a:cxnLst/>
            <a:rect l="l" t="t" r="r" b="b"/>
            <a:pathLst>
              <a:path w="979266" h="864682" extrusionOk="0">
                <a:moveTo>
                  <a:pt x="0" y="0"/>
                </a:moveTo>
                <a:lnTo>
                  <a:pt x="979266" y="0"/>
                </a:lnTo>
                <a:lnTo>
                  <a:pt x="979266" y="864682"/>
                </a:lnTo>
                <a:lnTo>
                  <a:pt x="0" y="864682"/>
                </a:lnTo>
                <a:close/>
              </a:path>
            </a:pathLst>
          </a:custGeom>
          <a:blipFill rotWithShape="1">
            <a:blip r:embed="rId4">
              <a:alphaModFix/>
            </a:blip>
            <a:stretch>
              <a:fillRect t="-72314" b="-29018"/>
            </a:stretch>
          </a:blipFill>
          <a:ln>
            <a:noFill/>
          </a:ln>
        </p:spPr>
      </p:sp>
      <p:grpSp>
        <p:nvGrpSpPr>
          <p:cNvPr id="158" name="Google Shape;158;p17"/>
          <p:cNvGrpSpPr/>
          <p:nvPr/>
        </p:nvGrpSpPr>
        <p:grpSpPr>
          <a:xfrm>
            <a:off x="7093072" y="-378346"/>
            <a:ext cx="2797227" cy="5130242"/>
            <a:chOff x="0" y="-38100"/>
            <a:chExt cx="736718" cy="1351175"/>
          </a:xfrm>
        </p:grpSpPr>
        <p:sp>
          <p:nvSpPr>
            <p:cNvPr id="159" name="Google Shape;159;p17"/>
            <p:cNvSpPr/>
            <p:nvPr/>
          </p:nvSpPr>
          <p:spPr>
            <a:xfrm>
              <a:off x="0" y="0"/>
              <a:ext cx="736718" cy="1313075"/>
            </a:xfrm>
            <a:custGeom>
              <a:avLst/>
              <a:gdLst/>
              <a:ahLst/>
              <a:cxnLst/>
              <a:rect l="l" t="t" r="r" b="b"/>
              <a:pathLst>
                <a:path w="736718" h="1313075" extrusionOk="0">
                  <a:moveTo>
                    <a:pt x="0" y="0"/>
                  </a:moveTo>
                  <a:lnTo>
                    <a:pt x="736718" y="0"/>
                  </a:lnTo>
                  <a:lnTo>
                    <a:pt x="736718" y="1313075"/>
                  </a:lnTo>
                  <a:lnTo>
                    <a:pt x="0" y="1313075"/>
                  </a:lnTo>
                  <a:close/>
                </a:path>
              </a:pathLst>
            </a:custGeom>
            <a:solidFill>
              <a:srgbClr val="498B21">
                <a:alpha val="37254"/>
              </a:srgbClr>
            </a:solidFill>
            <a:ln>
              <a:noFill/>
            </a:ln>
          </p:spPr>
        </p:sp>
        <p:sp>
          <p:nvSpPr>
            <p:cNvPr id="160" name="Google Shape;160;p17"/>
            <p:cNvSpPr txBox="1"/>
            <p:nvPr/>
          </p:nvSpPr>
          <p:spPr>
            <a:xfrm>
              <a:off x="0" y="-38100"/>
              <a:ext cx="736718" cy="13511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1" name="Google Shape;161;p17"/>
          <p:cNvSpPr/>
          <p:nvPr/>
        </p:nvSpPr>
        <p:spPr>
          <a:xfrm>
            <a:off x="6256399" y="1028700"/>
            <a:ext cx="4470573" cy="3876674"/>
          </a:xfrm>
          <a:custGeom>
            <a:avLst/>
            <a:gdLst/>
            <a:ahLst/>
            <a:cxnLst/>
            <a:rect l="l" t="t" r="r" b="b"/>
            <a:pathLst>
              <a:path w="979266" h="849174" extrusionOk="0">
                <a:moveTo>
                  <a:pt x="0" y="0"/>
                </a:moveTo>
                <a:lnTo>
                  <a:pt x="979266" y="0"/>
                </a:lnTo>
                <a:lnTo>
                  <a:pt x="979266" y="849174"/>
                </a:lnTo>
                <a:lnTo>
                  <a:pt x="0" y="849174"/>
                </a:lnTo>
                <a:close/>
              </a:path>
            </a:pathLst>
          </a:custGeom>
          <a:blipFill rotWithShape="1">
            <a:blip r:embed="rId5">
              <a:alphaModFix/>
            </a:blip>
            <a:stretch>
              <a:fillRect l="-25853" r="-28488"/>
            </a:stretch>
          </a:blipFill>
          <a:ln>
            <a:noFill/>
          </a:ln>
        </p:spPr>
      </p:sp>
      <p:sp>
        <p:nvSpPr>
          <p:cNvPr id="162" name="Google Shape;162;p17"/>
          <p:cNvSpPr/>
          <p:nvPr/>
        </p:nvSpPr>
        <p:spPr>
          <a:xfrm>
            <a:off x="11077090" y="6195112"/>
            <a:ext cx="6922142" cy="3063188"/>
          </a:xfrm>
          <a:custGeom>
            <a:avLst/>
            <a:gdLst/>
            <a:ahLst/>
            <a:cxnLst/>
            <a:rect l="l" t="t" r="r" b="b"/>
            <a:pathLst>
              <a:path w="812800" h="359680" extrusionOk="0">
                <a:moveTo>
                  <a:pt x="0" y="0"/>
                </a:moveTo>
                <a:lnTo>
                  <a:pt x="812800" y="0"/>
                </a:lnTo>
                <a:lnTo>
                  <a:pt x="812800" y="359680"/>
                </a:lnTo>
                <a:lnTo>
                  <a:pt x="0" y="359680"/>
                </a:lnTo>
                <a:close/>
              </a:path>
            </a:pathLst>
          </a:custGeom>
          <a:blipFill rotWithShape="1">
            <a:blip r:embed="rId6">
              <a:alphaModFix/>
            </a:blip>
            <a:stretch>
              <a:fillRect t="-151110" b="-151110"/>
            </a:stretch>
          </a:blipFill>
          <a:ln>
            <a:noFill/>
          </a:ln>
        </p:spPr>
      </p:sp>
      <p:sp>
        <p:nvSpPr>
          <p:cNvPr id="163" name="Google Shape;163;p17"/>
          <p:cNvSpPr txBox="1"/>
          <p:nvPr/>
        </p:nvSpPr>
        <p:spPr>
          <a:xfrm>
            <a:off x="11077090" y="839742"/>
            <a:ext cx="6759600" cy="647100"/>
          </a:xfrm>
          <a:prstGeom prst="rect">
            <a:avLst/>
          </a:prstGeom>
          <a:noFill/>
          <a:ln>
            <a:noFill/>
          </a:ln>
        </p:spPr>
        <p:txBody>
          <a:bodyPr spcFirstLastPara="1" wrap="square" lIns="0" tIns="0" rIns="0" bIns="0" anchor="t" anchorCtr="0">
            <a:spAutoFit/>
          </a:bodyPr>
          <a:lstStyle/>
          <a:p>
            <a:pPr marL="0" marR="0" lvl="0" indent="0" algn="just" rtl="0">
              <a:lnSpc>
                <a:spcPct val="107994"/>
              </a:lnSpc>
              <a:spcBef>
                <a:spcPts val="0"/>
              </a:spcBef>
              <a:spcAft>
                <a:spcPts val="0"/>
              </a:spcAft>
              <a:buNone/>
            </a:pPr>
            <a:r>
              <a:rPr lang="en-US" sz="4204" i="0" u="none" strike="noStrike" cap="none">
                <a:solidFill>
                  <a:srgbClr val="FFFFFF"/>
                </a:solidFill>
                <a:latin typeface="Architects Daughter"/>
                <a:ea typeface="Architects Daughter"/>
                <a:cs typeface="Architects Daughter"/>
                <a:sym typeface="Architects Daughter"/>
              </a:rPr>
              <a:t>Piękno o każdej porze dnia</a:t>
            </a:r>
            <a:endParaRPr sz="500">
              <a:latin typeface="Architects Daughter"/>
              <a:ea typeface="Architects Daughter"/>
              <a:cs typeface="Architects Daughter"/>
              <a:sym typeface="Architects Daughter"/>
            </a:endParaRPr>
          </a:p>
        </p:txBody>
      </p:sp>
      <p:sp>
        <p:nvSpPr>
          <p:cNvPr id="164" name="Google Shape;164;p17"/>
          <p:cNvSpPr txBox="1"/>
          <p:nvPr/>
        </p:nvSpPr>
        <p:spPr>
          <a:xfrm>
            <a:off x="11077090" y="2235455"/>
            <a:ext cx="6922200" cy="4138200"/>
          </a:xfrm>
          <a:prstGeom prst="rect">
            <a:avLst/>
          </a:prstGeom>
          <a:noFill/>
          <a:ln>
            <a:noFill/>
          </a:ln>
        </p:spPr>
        <p:txBody>
          <a:bodyPr spcFirstLastPara="1" wrap="square" lIns="0" tIns="0" rIns="0" bIns="0" anchor="t" anchorCtr="0">
            <a:spAutoFit/>
          </a:bodyPr>
          <a:lstStyle/>
          <a:p>
            <a:pPr marL="0" marR="0" lvl="0" indent="0" algn="l" rtl="0">
              <a:lnSpc>
                <a:spcPct val="158997"/>
              </a:lnSpc>
              <a:spcBef>
                <a:spcPts val="0"/>
              </a:spcBef>
              <a:spcAft>
                <a:spcPts val="0"/>
              </a:spcAft>
              <a:buNone/>
            </a:pPr>
            <a:r>
              <a:rPr lang="en-US" sz="1756" b="0" i="0" u="none" strike="noStrike" cap="none">
                <a:solidFill>
                  <a:srgbClr val="FFFFFF"/>
                </a:solidFill>
                <a:latin typeface="Montserrat"/>
                <a:ea typeface="Montserrat"/>
                <a:cs typeface="Montserrat"/>
                <a:sym typeface="Montserrat"/>
              </a:rPr>
              <a:t>Nasza okolica zachwyca o każdej porze dnia innym obliczem. O świcie budzi się w delikatnej mgle, otulona ciszą i pierwszymi promieniami słońca. W południe lśni pełnią barw – zieleń koron drzew i błękit nieba pulsują życiem i światłem. Wieczór to czas ciepłych odcieni – pomarańczowy blask zachodu przebija się przez wysokie konary drzew , a cienie wydłużają się nad ścieżkami. Noc przynosi tajemnicę – pod rozgwieżdżonym niebem las szepcze swoje sekrety, a świat cichnie, </a:t>
            </a:r>
            <a:r>
              <a:rPr lang="en-US" sz="1756">
                <a:solidFill>
                  <a:srgbClr val="FFFFFF"/>
                </a:solidFill>
                <a:latin typeface="Montserrat"/>
                <a:ea typeface="Montserrat"/>
                <a:cs typeface="Montserrat"/>
                <a:sym typeface="Montserrat"/>
              </a:rPr>
              <a:t>pozostawiając</a:t>
            </a:r>
            <a:r>
              <a:rPr lang="en-US" sz="1756" b="0" i="0" u="none" strike="noStrike" cap="none">
                <a:solidFill>
                  <a:srgbClr val="FFFFFF"/>
                </a:solidFill>
                <a:latin typeface="Montserrat"/>
                <a:ea typeface="Montserrat"/>
                <a:cs typeface="Montserrat"/>
                <a:sym typeface="Montserrat"/>
              </a:rPr>
              <a:t> przestrzeń dla refleksji i spokoju.</a:t>
            </a:r>
            <a:endParaRPr/>
          </a:p>
          <a:p>
            <a:pPr marL="0" marR="0" lvl="0" indent="0" algn="l" rtl="0">
              <a:lnSpc>
                <a:spcPct val="158997"/>
              </a:lnSpc>
              <a:spcBef>
                <a:spcPts val="0"/>
              </a:spcBef>
              <a:spcAft>
                <a:spcPts val="0"/>
              </a:spcAft>
              <a:buNone/>
            </a:pPr>
            <a:endParaRPr sz="1756" b="0" i="0" u="none" strike="noStrike" cap="none">
              <a:solidFill>
                <a:srgbClr val="FFFFFF"/>
              </a:solidFill>
              <a:latin typeface="Montserrat"/>
              <a:ea typeface="Montserrat"/>
              <a:cs typeface="Montserrat"/>
              <a:sym typeface="Montserrat"/>
            </a:endParaRPr>
          </a:p>
        </p:txBody>
      </p:sp>
      <p:cxnSp>
        <p:nvCxnSpPr>
          <p:cNvPr id="165" name="Google Shape;165;p17"/>
          <p:cNvCxnSpPr/>
          <p:nvPr/>
        </p:nvCxnSpPr>
        <p:spPr>
          <a:xfrm>
            <a:off x="13329169" y="1830642"/>
            <a:ext cx="467006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169"/>
        <p:cNvGrpSpPr/>
        <p:nvPr/>
      </p:nvGrpSpPr>
      <p:grpSpPr>
        <a:xfrm>
          <a:off x="0" y="0"/>
          <a:ext cx="0" cy="0"/>
          <a:chOff x="0" y="0"/>
          <a:chExt cx="0" cy="0"/>
        </a:xfrm>
      </p:grpSpPr>
      <p:grpSp>
        <p:nvGrpSpPr>
          <p:cNvPr id="170" name="Google Shape;170;p18"/>
          <p:cNvGrpSpPr/>
          <p:nvPr/>
        </p:nvGrpSpPr>
        <p:grpSpPr>
          <a:xfrm>
            <a:off x="11803293" y="7648898"/>
            <a:ext cx="4551129" cy="3074143"/>
            <a:chOff x="0" y="-38100"/>
            <a:chExt cx="1198651" cy="809651"/>
          </a:xfrm>
        </p:grpSpPr>
        <p:sp>
          <p:nvSpPr>
            <p:cNvPr id="171" name="Google Shape;171;p18"/>
            <p:cNvSpPr/>
            <p:nvPr/>
          </p:nvSpPr>
          <p:spPr>
            <a:xfrm>
              <a:off x="0" y="0"/>
              <a:ext cx="1198651" cy="771551"/>
            </a:xfrm>
            <a:custGeom>
              <a:avLst/>
              <a:gdLst/>
              <a:ahLst/>
              <a:cxnLst/>
              <a:rect l="l" t="t" r="r" b="b"/>
              <a:pathLst>
                <a:path w="1198651" h="771551" extrusionOk="0">
                  <a:moveTo>
                    <a:pt x="0" y="0"/>
                  </a:moveTo>
                  <a:lnTo>
                    <a:pt x="1198651" y="0"/>
                  </a:lnTo>
                  <a:lnTo>
                    <a:pt x="1198651" y="771551"/>
                  </a:lnTo>
                  <a:lnTo>
                    <a:pt x="0" y="771551"/>
                  </a:lnTo>
                  <a:close/>
                </a:path>
              </a:pathLst>
            </a:custGeom>
            <a:solidFill>
              <a:srgbClr val="498B21">
                <a:alpha val="37254"/>
              </a:srgbClr>
            </a:solidFill>
            <a:ln>
              <a:noFill/>
            </a:ln>
          </p:spPr>
        </p:sp>
        <p:sp>
          <p:nvSpPr>
            <p:cNvPr id="172" name="Google Shape;172;p18"/>
            <p:cNvSpPr txBox="1"/>
            <p:nvPr/>
          </p:nvSpPr>
          <p:spPr>
            <a:xfrm>
              <a:off x="0" y="-38100"/>
              <a:ext cx="1198651" cy="8096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3" name="Google Shape;173;p18"/>
          <p:cNvGrpSpPr/>
          <p:nvPr/>
        </p:nvGrpSpPr>
        <p:grpSpPr>
          <a:xfrm>
            <a:off x="9144000" y="-144661"/>
            <a:ext cx="4439704" cy="2638102"/>
            <a:chOff x="0" y="-38100"/>
            <a:chExt cx="1169305" cy="694809"/>
          </a:xfrm>
        </p:grpSpPr>
        <p:sp>
          <p:nvSpPr>
            <p:cNvPr id="174" name="Google Shape;174;p18"/>
            <p:cNvSpPr/>
            <p:nvPr/>
          </p:nvSpPr>
          <p:spPr>
            <a:xfrm>
              <a:off x="0" y="0"/>
              <a:ext cx="1169305" cy="656709"/>
            </a:xfrm>
            <a:custGeom>
              <a:avLst/>
              <a:gdLst/>
              <a:ahLst/>
              <a:cxnLst/>
              <a:rect l="l" t="t" r="r" b="b"/>
              <a:pathLst>
                <a:path w="1169305" h="656709" extrusionOk="0">
                  <a:moveTo>
                    <a:pt x="0" y="0"/>
                  </a:moveTo>
                  <a:lnTo>
                    <a:pt x="1169305" y="0"/>
                  </a:lnTo>
                  <a:lnTo>
                    <a:pt x="1169305" y="656709"/>
                  </a:lnTo>
                  <a:lnTo>
                    <a:pt x="0" y="656709"/>
                  </a:lnTo>
                  <a:close/>
                </a:path>
              </a:pathLst>
            </a:custGeom>
            <a:solidFill>
              <a:srgbClr val="498B21">
                <a:alpha val="37254"/>
              </a:srgbClr>
            </a:solidFill>
            <a:ln>
              <a:noFill/>
            </a:ln>
          </p:spPr>
        </p:sp>
        <p:sp>
          <p:nvSpPr>
            <p:cNvPr id="175" name="Google Shape;175;p18"/>
            <p:cNvSpPr txBox="1"/>
            <p:nvPr/>
          </p:nvSpPr>
          <p:spPr>
            <a:xfrm>
              <a:off x="0" y="-38100"/>
              <a:ext cx="1169305" cy="69480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6" name="Google Shape;176;p18"/>
          <p:cNvGrpSpPr/>
          <p:nvPr/>
        </p:nvGrpSpPr>
        <p:grpSpPr>
          <a:xfrm>
            <a:off x="1059274" y="9113639"/>
            <a:ext cx="3703421" cy="5481221"/>
            <a:chOff x="0" y="-38100"/>
            <a:chExt cx="975387" cy="1443614"/>
          </a:xfrm>
        </p:grpSpPr>
        <p:sp>
          <p:nvSpPr>
            <p:cNvPr id="177" name="Google Shape;177;p18"/>
            <p:cNvSpPr/>
            <p:nvPr/>
          </p:nvSpPr>
          <p:spPr>
            <a:xfrm>
              <a:off x="0" y="0"/>
              <a:ext cx="975387" cy="1405514"/>
            </a:xfrm>
            <a:custGeom>
              <a:avLst/>
              <a:gdLst/>
              <a:ahLst/>
              <a:cxnLst/>
              <a:rect l="l" t="t" r="r" b="b"/>
              <a:pathLst>
                <a:path w="975387" h="1405514" extrusionOk="0">
                  <a:moveTo>
                    <a:pt x="0" y="0"/>
                  </a:moveTo>
                  <a:lnTo>
                    <a:pt x="975387" y="0"/>
                  </a:lnTo>
                  <a:lnTo>
                    <a:pt x="975387" y="1405514"/>
                  </a:lnTo>
                  <a:lnTo>
                    <a:pt x="0" y="1405514"/>
                  </a:lnTo>
                  <a:close/>
                </a:path>
              </a:pathLst>
            </a:custGeom>
            <a:solidFill>
              <a:srgbClr val="498B21">
                <a:alpha val="37254"/>
              </a:srgbClr>
            </a:solidFill>
            <a:ln>
              <a:noFill/>
            </a:ln>
          </p:spPr>
        </p:sp>
        <p:sp>
          <p:nvSpPr>
            <p:cNvPr id="178" name="Google Shape;178;p18"/>
            <p:cNvSpPr txBox="1"/>
            <p:nvPr/>
          </p:nvSpPr>
          <p:spPr>
            <a:xfrm>
              <a:off x="0" y="-38100"/>
              <a:ext cx="975387" cy="144361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9" name="Google Shape;179;p18"/>
          <p:cNvSpPr/>
          <p:nvPr/>
        </p:nvSpPr>
        <p:spPr>
          <a:xfrm>
            <a:off x="1389918" y="6531453"/>
            <a:ext cx="7575773" cy="3396127"/>
          </a:xfrm>
          <a:custGeom>
            <a:avLst/>
            <a:gdLst/>
            <a:ahLst/>
            <a:cxnLst/>
            <a:rect l="l" t="t" r="r" b="b"/>
            <a:pathLst>
              <a:path w="835026" h="374332" extrusionOk="0">
                <a:moveTo>
                  <a:pt x="0" y="0"/>
                </a:moveTo>
                <a:lnTo>
                  <a:pt x="835026" y="0"/>
                </a:lnTo>
                <a:lnTo>
                  <a:pt x="835026" y="374332"/>
                </a:lnTo>
                <a:lnTo>
                  <a:pt x="0" y="374332"/>
                </a:lnTo>
                <a:close/>
              </a:path>
            </a:pathLst>
          </a:custGeom>
          <a:blipFill rotWithShape="1">
            <a:blip r:embed="rId3">
              <a:alphaModFix/>
            </a:blip>
            <a:stretch>
              <a:fillRect t="-12661" b="-12659"/>
            </a:stretch>
          </a:blipFill>
          <a:ln>
            <a:noFill/>
          </a:ln>
        </p:spPr>
      </p:sp>
      <p:sp>
        <p:nvSpPr>
          <p:cNvPr id="180" name="Google Shape;180;p18"/>
          <p:cNvSpPr/>
          <p:nvPr/>
        </p:nvSpPr>
        <p:spPr>
          <a:xfrm>
            <a:off x="11082205" y="415676"/>
            <a:ext cx="6825651" cy="3757667"/>
          </a:xfrm>
          <a:custGeom>
            <a:avLst/>
            <a:gdLst/>
            <a:ahLst/>
            <a:cxnLst/>
            <a:rect l="l" t="t" r="r" b="b"/>
            <a:pathLst>
              <a:path w="776597" h="427533" extrusionOk="0">
                <a:moveTo>
                  <a:pt x="0" y="0"/>
                </a:moveTo>
                <a:lnTo>
                  <a:pt x="776597" y="0"/>
                </a:lnTo>
                <a:lnTo>
                  <a:pt x="776597" y="427533"/>
                </a:lnTo>
                <a:lnTo>
                  <a:pt x="0" y="427533"/>
                </a:lnTo>
                <a:close/>
              </a:path>
            </a:pathLst>
          </a:custGeom>
          <a:blipFill rotWithShape="1">
            <a:blip r:embed="rId4">
              <a:alphaModFix/>
            </a:blip>
            <a:stretch>
              <a:fillRect l="-6613" t="-36679" r="-31685" b="-4455"/>
            </a:stretch>
          </a:blipFill>
          <a:ln>
            <a:noFill/>
          </a:ln>
        </p:spPr>
      </p:sp>
      <p:sp>
        <p:nvSpPr>
          <p:cNvPr id="181" name="Google Shape;181;p18"/>
          <p:cNvSpPr/>
          <p:nvPr/>
        </p:nvSpPr>
        <p:spPr>
          <a:xfrm>
            <a:off x="11082205" y="4555014"/>
            <a:ext cx="3298284" cy="5246370"/>
          </a:xfrm>
          <a:custGeom>
            <a:avLst/>
            <a:gdLst/>
            <a:ahLst/>
            <a:cxnLst/>
            <a:rect l="l" t="t" r="r" b="b"/>
            <a:pathLst>
              <a:path w="510991" h="812800" extrusionOk="0">
                <a:moveTo>
                  <a:pt x="0" y="0"/>
                </a:moveTo>
                <a:lnTo>
                  <a:pt x="510991" y="0"/>
                </a:lnTo>
                <a:lnTo>
                  <a:pt x="510991" y="812800"/>
                </a:lnTo>
                <a:lnTo>
                  <a:pt x="0" y="812800"/>
                </a:lnTo>
                <a:close/>
              </a:path>
            </a:pathLst>
          </a:custGeom>
          <a:blipFill rotWithShape="1">
            <a:blip r:embed="rId5">
              <a:alphaModFix/>
            </a:blip>
            <a:stretch>
              <a:fillRect t="-5949" b="-5949"/>
            </a:stretch>
          </a:blipFill>
          <a:ln>
            <a:noFill/>
          </a:ln>
        </p:spPr>
      </p:sp>
      <p:sp>
        <p:nvSpPr>
          <p:cNvPr id="182" name="Google Shape;182;p18"/>
          <p:cNvSpPr txBox="1"/>
          <p:nvPr/>
        </p:nvSpPr>
        <p:spPr>
          <a:xfrm>
            <a:off x="357043" y="910299"/>
            <a:ext cx="6861600" cy="812400"/>
          </a:xfrm>
          <a:prstGeom prst="rect">
            <a:avLst/>
          </a:prstGeom>
          <a:noFill/>
          <a:ln>
            <a:noFill/>
          </a:ln>
        </p:spPr>
        <p:txBody>
          <a:bodyPr spcFirstLastPara="1" wrap="square" lIns="0" tIns="0" rIns="0" bIns="0" anchor="t" anchorCtr="0">
            <a:spAutoFit/>
          </a:bodyPr>
          <a:lstStyle/>
          <a:p>
            <a:pPr marL="0" marR="0" lvl="0" indent="0" algn="l" rtl="0">
              <a:lnSpc>
                <a:spcPct val="108013"/>
              </a:lnSpc>
              <a:spcBef>
                <a:spcPts val="0"/>
              </a:spcBef>
              <a:spcAft>
                <a:spcPts val="0"/>
              </a:spcAft>
              <a:buNone/>
            </a:pPr>
            <a:r>
              <a:rPr lang="en-US" sz="5277" i="0" u="none" strike="noStrike" cap="none">
                <a:solidFill>
                  <a:srgbClr val="FFFFFF"/>
                </a:solidFill>
                <a:latin typeface="Architects Daughter"/>
                <a:ea typeface="Architects Daughter"/>
                <a:cs typeface="Architects Daughter"/>
                <a:sym typeface="Architects Daughter"/>
              </a:rPr>
              <a:t>Rezerwat Suchy Łuk</a:t>
            </a:r>
            <a:endParaRPr sz="100">
              <a:latin typeface="Architects Daughter"/>
              <a:ea typeface="Architects Daughter"/>
              <a:cs typeface="Architects Daughter"/>
              <a:sym typeface="Architects Daughter"/>
            </a:endParaRPr>
          </a:p>
        </p:txBody>
      </p:sp>
      <p:sp>
        <p:nvSpPr>
          <p:cNvPr id="183" name="Google Shape;183;p18"/>
          <p:cNvSpPr txBox="1"/>
          <p:nvPr/>
        </p:nvSpPr>
        <p:spPr>
          <a:xfrm>
            <a:off x="357038" y="2639991"/>
            <a:ext cx="10315500" cy="3756900"/>
          </a:xfrm>
          <a:prstGeom prst="rect">
            <a:avLst/>
          </a:prstGeom>
          <a:noFill/>
          <a:ln>
            <a:noFill/>
          </a:ln>
        </p:spPr>
        <p:txBody>
          <a:bodyPr spcFirstLastPara="1" wrap="square" lIns="0" tIns="0" rIns="0" bIns="0" anchor="t" anchorCtr="0">
            <a:spAutoFit/>
          </a:bodyPr>
          <a:lstStyle/>
          <a:p>
            <a:pPr marL="0" marR="0" lvl="0" indent="0" algn="l" rtl="0">
              <a:lnSpc>
                <a:spcPct val="140047"/>
              </a:lnSpc>
              <a:spcBef>
                <a:spcPts val="0"/>
              </a:spcBef>
              <a:spcAft>
                <a:spcPts val="0"/>
              </a:spcAft>
              <a:buNone/>
            </a:pPr>
            <a:r>
              <a:rPr lang="en-US" sz="2000" b="0" i="0" u="none" strike="noStrike" cap="none">
                <a:solidFill>
                  <a:srgbClr val="FFFFFF"/>
                </a:solidFill>
                <a:latin typeface="Montserrat"/>
                <a:ea typeface="Montserrat"/>
                <a:cs typeface="Montserrat"/>
                <a:sym typeface="Montserrat"/>
              </a:rPr>
              <a:t>Rezerwat Przyrody Suchy Łuk znajduje się na terenie Brzóźniańskiego Obszaru Chronionego Krajobrazu. Jest to niezwykłe miejsce, gdzie przyroda zachowała swój niemal pierwotny charakter. Otoczony lasami i łąkami, chroni unikalne torfowiska wysokie, które są rzadkością w tej części Polski. Cisza panująca w rezerwacie, przerywana jedynie śpiewem ptaków i szelestem wiatru, tworzy atmosferę spokoju i dzikości. Latem można podziwiać tu różnorodność roślinności bagiennej, a jesienią – złociste barwy otaczających lasów. To miejsce ma w sobie coś magicznego – jakby czas płynął tu wolniej, a każdy krok był zaproszeniem do obcowania z naturą.</a:t>
            </a:r>
            <a:endParaRPr sz="1300"/>
          </a:p>
        </p:txBody>
      </p:sp>
      <p:sp>
        <p:nvSpPr>
          <p:cNvPr id="184" name="Google Shape;184;p18"/>
          <p:cNvSpPr/>
          <p:nvPr/>
        </p:nvSpPr>
        <p:spPr>
          <a:xfrm>
            <a:off x="14786934" y="4555014"/>
            <a:ext cx="3120921" cy="5189248"/>
          </a:xfrm>
          <a:custGeom>
            <a:avLst/>
            <a:gdLst/>
            <a:ahLst/>
            <a:cxnLst/>
            <a:rect l="l" t="t" r="r" b="b"/>
            <a:pathLst>
              <a:path w="483512" h="803950" extrusionOk="0">
                <a:moveTo>
                  <a:pt x="0" y="0"/>
                </a:moveTo>
                <a:lnTo>
                  <a:pt x="483512" y="0"/>
                </a:lnTo>
                <a:lnTo>
                  <a:pt x="483512" y="803950"/>
                </a:lnTo>
                <a:lnTo>
                  <a:pt x="0" y="803950"/>
                </a:lnTo>
                <a:close/>
              </a:path>
            </a:pathLst>
          </a:custGeom>
          <a:blipFill rotWithShape="1">
            <a:blip r:embed="rId6">
              <a:alphaModFix/>
            </a:blip>
            <a:stretch>
              <a:fillRect t="-3522" b="-3521"/>
            </a:stretch>
          </a:blipFill>
          <a:ln>
            <a:noFill/>
          </a:ln>
        </p:spPr>
      </p:sp>
      <p:cxnSp>
        <p:nvCxnSpPr>
          <p:cNvPr id="185" name="Google Shape;185;p18"/>
          <p:cNvCxnSpPr/>
          <p:nvPr/>
        </p:nvCxnSpPr>
        <p:spPr>
          <a:xfrm>
            <a:off x="357038" y="2073627"/>
            <a:ext cx="467006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189"/>
        <p:cNvGrpSpPr/>
        <p:nvPr/>
      </p:nvGrpSpPr>
      <p:grpSpPr>
        <a:xfrm>
          <a:off x="0" y="0"/>
          <a:ext cx="0" cy="0"/>
          <a:chOff x="0" y="0"/>
          <a:chExt cx="0" cy="0"/>
        </a:xfrm>
      </p:grpSpPr>
      <p:grpSp>
        <p:nvGrpSpPr>
          <p:cNvPr id="190" name="Google Shape;190;p19"/>
          <p:cNvGrpSpPr/>
          <p:nvPr/>
        </p:nvGrpSpPr>
        <p:grpSpPr>
          <a:xfrm>
            <a:off x="5750150" y="-206519"/>
            <a:ext cx="2480046" cy="4479087"/>
            <a:chOff x="0" y="-38100"/>
            <a:chExt cx="653181" cy="1179677"/>
          </a:xfrm>
        </p:grpSpPr>
        <p:sp>
          <p:nvSpPr>
            <p:cNvPr id="191" name="Google Shape;191;p19"/>
            <p:cNvSpPr/>
            <p:nvPr/>
          </p:nvSpPr>
          <p:spPr>
            <a:xfrm>
              <a:off x="0" y="0"/>
              <a:ext cx="653181" cy="1141577"/>
            </a:xfrm>
            <a:custGeom>
              <a:avLst/>
              <a:gdLst/>
              <a:ahLst/>
              <a:cxnLst/>
              <a:rect l="l" t="t" r="r" b="b"/>
              <a:pathLst>
                <a:path w="653181" h="1141577" extrusionOk="0">
                  <a:moveTo>
                    <a:pt x="0" y="0"/>
                  </a:moveTo>
                  <a:lnTo>
                    <a:pt x="653181" y="0"/>
                  </a:lnTo>
                  <a:lnTo>
                    <a:pt x="653181" y="1141577"/>
                  </a:lnTo>
                  <a:lnTo>
                    <a:pt x="0" y="1141577"/>
                  </a:lnTo>
                  <a:close/>
                </a:path>
              </a:pathLst>
            </a:custGeom>
            <a:solidFill>
              <a:srgbClr val="498B21">
                <a:alpha val="37254"/>
              </a:srgbClr>
            </a:solidFill>
            <a:ln>
              <a:noFill/>
            </a:ln>
          </p:spPr>
        </p:sp>
        <p:sp>
          <p:nvSpPr>
            <p:cNvPr id="192" name="Google Shape;192;p19"/>
            <p:cNvSpPr txBox="1"/>
            <p:nvPr/>
          </p:nvSpPr>
          <p:spPr>
            <a:xfrm>
              <a:off x="0" y="-38100"/>
              <a:ext cx="653181" cy="1179677"/>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93" name="Google Shape;193;p19"/>
          <p:cNvPicPr preferRelativeResize="0"/>
          <p:nvPr/>
        </p:nvPicPr>
        <p:blipFill rotWithShape="1">
          <a:blip r:embed="rId3">
            <a:alphaModFix/>
          </a:blip>
          <a:srcRect l="7487" r="7487"/>
          <a:stretch/>
        </p:blipFill>
        <p:spPr>
          <a:xfrm>
            <a:off x="4731571" y="295129"/>
            <a:ext cx="4517204" cy="9456500"/>
          </a:xfrm>
          <a:prstGeom prst="rect">
            <a:avLst/>
          </a:prstGeom>
          <a:noFill/>
          <a:ln>
            <a:noFill/>
          </a:ln>
        </p:spPr>
      </p:pic>
      <p:pic>
        <p:nvPicPr>
          <p:cNvPr id="194" name="Google Shape;194;p19"/>
          <p:cNvPicPr preferRelativeResize="0"/>
          <p:nvPr/>
        </p:nvPicPr>
        <p:blipFill rotWithShape="1">
          <a:blip r:embed="rId4">
            <a:alphaModFix/>
          </a:blip>
          <a:srcRect l="54517" t="13048" r="5540" b="26931"/>
          <a:stretch/>
        </p:blipFill>
        <p:spPr>
          <a:xfrm>
            <a:off x="0" y="-61858"/>
            <a:ext cx="4517204" cy="4517204"/>
          </a:xfrm>
          <a:prstGeom prst="rect">
            <a:avLst/>
          </a:prstGeom>
          <a:noFill/>
          <a:ln>
            <a:noFill/>
          </a:ln>
        </p:spPr>
      </p:pic>
      <p:grpSp>
        <p:nvGrpSpPr>
          <p:cNvPr id="195" name="Google Shape;195;p19"/>
          <p:cNvGrpSpPr/>
          <p:nvPr/>
        </p:nvGrpSpPr>
        <p:grpSpPr>
          <a:xfrm>
            <a:off x="1018579" y="7188586"/>
            <a:ext cx="2480046" cy="3098414"/>
            <a:chOff x="0" y="-38100"/>
            <a:chExt cx="653181" cy="816043"/>
          </a:xfrm>
        </p:grpSpPr>
        <p:sp>
          <p:nvSpPr>
            <p:cNvPr id="196" name="Google Shape;196;p19"/>
            <p:cNvSpPr/>
            <p:nvPr/>
          </p:nvSpPr>
          <p:spPr>
            <a:xfrm>
              <a:off x="0" y="0"/>
              <a:ext cx="653181" cy="777943"/>
            </a:xfrm>
            <a:custGeom>
              <a:avLst/>
              <a:gdLst/>
              <a:ahLst/>
              <a:cxnLst/>
              <a:rect l="l" t="t" r="r" b="b"/>
              <a:pathLst>
                <a:path w="653181" h="777943" extrusionOk="0">
                  <a:moveTo>
                    <a:pt x="0" y="0"/>
                  </a:moveTo>
                  <a:lnTo>
                    <a:pt x="653181" y="0"/>
                  </a:lnTo>
                  <a:lnTo>
                    <a:pt x="653181" y="777943"/>
                  </a:lnTo>
                  <a:lnTo>
                    <a:pt x="0" y="777943"/>
                  </a:lnTo>
                  <a:close/>
                </a:path>
              </a:pathLst>
            </a:custGeom>
            <a:solidFill>
              <a:srgbClr val="498B21">
                <a:alpha val="37254"/>
              </a:srgbClr>
            </a:solidFill>
            <a:ln>
              <a:noFill/>
            </a:ln>
          </p:spPr>
        </p:sp>
        <p:sp>
          <p:nvSpPr>
            <p:cNvPr id="197" name="Google Shape;197;p19"/>
            <p:cNvSpPr txBox="1"/>
            <p:nvPr/>
          </p:nvSpPr>
          <p:spPr>
            <a:xfrm>
              <a:off x="0" y="-38100"/>
              <a:ext cx="653181" cy="81604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98" name="Google Shape;198;p19"/>
          <p:cNvPicPr preferRelativeResize="0"/>
          <p:nvPr/>
        </p:nvPicPr>
        <p:blipFill rotWithShape="1">
          <a:blip r:embed="rId5">
            <a:alphaModFix/>
          </a:blip>
          <a:srcRect l="21909" r="21908"/>
          <a:stretch/>
        </p:blipFill>
        <p:spPr>
          <a:xfrm>
            <a:off x="0" y="4741096"/>
            <a:ext cx="4517204" cy="4517204"/>
          </a:xfrm>
          <a:prstGeom prst="rect">
            <a:avLst/>
          </a:prstGeom>
          <a:noFill/>
          <a:ln>
            <a:noFill/>
          </a:ln>
        </p:spPr>
      </p:pic>
      <p:grpSp>
        <p:nvGrpSpPr>
          <p:cNvPr id="199" name="Google Shape;199;p19"/>
          <p:cNvGrpSpPr/>
          <p:nvPr/>
        </p:nvGrpSpPr>
        <p:grpSpPr>
          <a:xfrm>
            <a:off x="10477500" y="9380339"/>
            <a:ext cx="3741550" cy="1814867"/>
            <a:chOff x="0" y="-38100"/>
            <a:chExt cx="985429" cy="477990"/>
          </a:xfrm>
        </p:grpSpPr>
        <p:sp>
          <p:nvSpPr>
            <p:cNvPr id="200" name="Google Shape;200;p19"/>
            <p:cNvSpPr/>
            <p:nvPr/>
          </p:nvSpPr>
          <p:spPr>
            <a:xfrm>
              <a:off x="0" y="0"/>
              <a:ext cx="985429" cy="439890"/>
            </a:xfrm>
            <a:custGeom>
              <a:avLst/>
              <a:gdLst/>
              <a:ahLst/>
              <a:cxnLst/>
              <a:rect l="l" t="t" r="r" b="b"/>
              <a:pathLst>
                <a:path w="985429" h="439890" extrusionOk="0">
                  <a:moveTo>
                    <a:pt x="0" y="0"/>
                  </a:moveTo>
                  <a:lnTo>
                    <a:pt x="985429" y="0"/>
                  </a:lnTo>
                  <a:lnTo>
                    <a:pt x="985429" y="439890"/>
                  </a:lnTo>
                  <a:lnTo>
                    <a:pt x="0" y="439890"/>
                  </a:lnTo>
                  <a:close/>
                </a:path>
              </a:pathLst>
            </a:custGeom>
            <a:solidFill>
              <a:srgbClr val="498B21">
                <a:alpha val="37254"/>
              </a:srgbClr>
            </a:solidFill>
            <a:ln>
              <a:noFill/>
            </a:ln>
          </p:spPr>
        </p:sp>
        <p:sp>
          <p:nvSpPr>
            <p:cNvPr id="201" name="Google Shape;201;p19"/>
            <p:cNvSpPr txBox="1"/>
            <p:nvPr/>
          </p:nvSpPr>
          <p:spPr>
            <a:xfrm>
              <a:off x="0" y="-38100"/>
              <a:ext cx="985429" cy="47799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2" name="Google Shape;202;p19"/>
          <p:cNvSpPr/>
          <p:nvPr/>
        </p:nvSpPr>
        <p:spPr>
          <a:xfrm>
            <a:off x="14455275" y="7455725"/>
            <a:ext cx="3834985" cy="2832337"/>
          </a:xfrm>
          <a:custGeom>
            <a:avLst/>
            <a:gdLst/>
            <a:ahLst/>
            <a:cxnLst/>
            <a:rect l="l" t="t" r="r" b="b"/>
            <a:pathLst>
              <a:path w="4068950" h="3013124" extrusionOk="0">
                <a:moveTo>
                  <a:pt x="0" y="0"/>
                </a:moveTo>
                <a:lnTo>
                  <a:pt x="4068950" y="0"/>
                </a:lnTo>
                <a:lnTo>
                  <a:pt x="4068950" y="3013124"/>
                </a:lnTo>
                <a:lnTo>
                  <a:pt x="0" y="3013124"/>
                </a:lnTo>
                <a:lnTo>
                  <a:pt x="0" y="0"/>
                </a:lnTo>
                <a:close/>
              </a:path>
            </a:pathLst>
          </a:custGeom>
          <a:blipFill rotWithShape="1">
            <a:blip r:embed="rId6">
              <a:alphaModFix/>
            </a:blip>
            <a:stretch>
              <a:fillRect t="-48124" b="-91764"/>
            </a:stretch>
          </a:blipFill>
          <a:ln>
            <a:noFill/>
          </a:ln>
        </p:spPr>
      </p:sp>
      <p:sp>
        <p:nvSpPr>
          <p:cNvPr id="203" name="Google Shape;203;p19"/>
          <p:cNvSpPr txBox="1"/>
          <p:nvPr/>
        </p:nvSpPr>
        <p:spPr>
          <a:xfrm>
            <a:off x="9144000" y="736805"/>
            <a:ext cx="8933100" cy="750600"/>
          </a:xfrm>
          <a:prstGeom prst="rect">
            <a:avLst/>
          </a:prstGeom>
          <a:noFill/>
          <a:ln>
            <a:noFill/>
          </a:ln>
        </p:spPr>
        <p:txBody>
          <a:bodyPr spcFirstLastPara="1" wrap="square" lIns="0" tIns="0" rIns="0" bIns="0" anchor="t" anchorCtr="0">
            <a:spAutoFit/>
          </a:bodyPr>
          <a:lstStyle/>
          <a:p>
            <a:pPr marL="0" marR="0" lvl="0" indent="0" algn="ctr" rtl="0">
              <a:lnSpc>
                <a:spcPct val="107997"/>
              </a:lnSpc>
              <a:spcBef>
                <a:spcPts val="0"/>
              </a:spcBef>
              <a:spcAft>
                <a:spcPts val="0"/>
              </a:spcAft>
              <a:buNone/>
            </a:pPr>
            <a:r>
              <a:rPr lang="en-US" sz="4877" i="0" u="none" strike="noStrike" cap="none">
                <a:solidFill>
                  <a:srgbClr val="FFFFFF"/>
                </a:solidFill>
                <a:latin typeface="Architects Daughter"/>
                <a:ea typeface="Architects Daughter"/>
                <a:cs typeface="Architects Daughter"/>
                <a:sym typeface="Architects Daughter"/>
              </a:rPr>
              <a:t>Rezerwat Przyrody Wydrze</a:t>
            </a:r>
            <a:endParaRPr sz="100">
              <a:latin typeface="Architects Daughter"/>
              <a:ea typeface="Architects Daughter"/>
              <a:cs typeface="Architects Daughter"/>
              <a:sym typeface="Architects Daughter"/>
            </a:endParaRPr>
          </a:p>
        </p:txBody>
      </p:sp>
      <p:sp>
        <p:nvSpPr>
          <p:cNvPr id="204" name="Google Shape;204;p19"/>
          <p:cNvSpPr txBox="1"/>
          <p:nvPr/>
        </p:nvSpPr>
        <p:spPr>
          <a:xfrm>
            <a:off x="9467850" y="1950036"/>
            <a:ext cx="8526600" cy="5754300"/>
          </a:xfrm>
          <a:prstGeom prst="rect">
            <a:avLst/>
          </a:prstGeom>
          <a:noFill/>
          <a:ln>
            <a:noFill/>
          </a:ln>
        </p:spPr>
        <p:txBody>
          <a:bodyPr spcFirstLastPara="1" wrap="square" lIns="0" tIns="0" rIns="0" bIns="0" anchor="t" anchorCtr="0">
            <a:spAutoFit/>
          </a:bodyPr>
          <a:lstStyle/>
          <a:p>
            <a:pPr marL="0" marR="0" lvl="0" indent="0" algn="l" rtl="0">
              <a:lnSpc>
                <a:spcPct val="140021"/>
              </a:lnSpc>
              <a:spcBef>
                <a:spcPts val="0"/>
              </a:spcBef>
              <a:spcAft>
                <a:spcPts val="0"/>
              </a:spcAft>
              <a:buNone/>
            </a:pPr>
            <a:r>
              <a:rPr lang="en-US" sz="1699" b="0" i="0" u="none" strike="noStrike" cap="none">
                <a:solidFill>
                  <a:srgbClr val="FFFFFF"/>
                </a:solidFill>
                <a:latin typeface="Montserrat"/>
                <a:ea typeface="Montserrat"/>
                <a:cs typeface="Montserrat"/>
                <a:sym typeface="Montserrat"/>
              </a:rPr>
              <a:t>W sercu lasów Nadleśnictwa Leżajsk, niedaleko Brzózy Królewskiej, znajdują się dwa wyjątkowe miejsca – pałacyk myśliwski w Julinie i rezerwat przyrody Wydrze. Choć oddzielone kilkoma kilometrami, oba są częścią tego samego naturalnego dziedzictwa.</a:t>
            </a:r>
            <a:endParaRPr sz="1200"/>
          </a:p>
          <a:p>
            <a:pPr marL="0" marR="0" lvl="0" indent="0" algn="l" rtl="0">
              <a:lnSpc>
                <a:spcPct val="140021"/>
              </a:lnSpc>
              <a:spcBef>
                <a:spcPts val="0"/>
              </a:spcBef>
              <a:spcAft>
                <a:spcPts val="0"/>
              </a:spcAft>
              <a:buNone/>
            </a:pPr>
            <a:r>
              <a:rPr lang="en-US" sz="1699" b="0" i="0" u="none" strike="noStrike" cap="none">
                <a:solidFill>
                  <a:srgbClr val="FFFFFF"/>
                </a:solidFill>
                <a:latin typeface="Montserrat"/>
                <a:ea typeface="Montserrat"/>
                <a:cs typeface="Montserrat"/>
                <a:sym typeface="Montserrat"/>
              </a:rPr>
              <a:t>Julin, niegdyś letnia rezydencja hrabiów Potockich, urzeka swoją architekturą i położeniem wśród wysokich świerków i buków. Dawniej tętnił życiem towarzyskim i myśliwskim, dziś zaprasza do spacerów i refleksji nad historią tego miejsca. Można powiedzieć, że oba miejsca – rezerwat i pałacyk – są częścią większego, cennego przyrodniczo i historycznie obszaru, ale nie pokrywają się bezpośrednio. </a:t>
            </a:r>
            <a:endParaRPr sz="1200"/>
          </a:p>
          <a:p>
            <a:pPr marL="0" marR="0" lvl="0" indent="0" algn="l" rtl="0">
              <a:lnSpc>
                <a:spcPct val="140021"/>
              </a:lnSpc>
              <a:spcBef>
                <a:spcPts val="0"/>
              </a:spcBef>
              <a:spcAft>
                <a:spcPts val="0"/>
              </a:spcAft>
              <a:buNone/>
            </a:pPr>
            <a:r>
              <a:rPr lang="en-US" sz="1699" b="0" i="0" u="none" strike="noStrike" cap="none">
                <a:solidFill>
                  <a:srgbClr val="FFFFFF"/>
                </a:solidFill>
                <a:latin typeface="Montserrat"/>
                <a:ea typeface="Montserrat"/>
                <a:cs typeface="Montserrat"/>
                <a:sym typeface="Montserrat"/>
              </a:rPr>
              <a:t>Największym skarbem Rezerwatu Wydrze są stare dęby, jodły i buki, które tworzą gęsty, majestatyczny drzewostan, dający schronienie wielu gatunkom ptaków i zwierząt. Wąskie ścieżki prowadzą przez ciche ostępy, gdzie można usłyszeć śpiew ptaków, dostrzec tropy dzikich zwierząt i poczuć zapach wilgotnej ściółki. Rezerwat urzeka spokojem i dzikością</a:t>
            </a:r>
            <a:endParaRPr sz="1200"/>
          </a:p>
          <a:p>
            <a:pPr marL="0" marR="0" lvl="0" indent="0" algn="l" rtl="0">
              <a:lnSpc>
                <a:spcPct val="140021"/>
              </a:lnSpc>
              <a:spcBef>
                <a:spcPts val="0"/>
              </a:spcBef>
              <a:spcAft>
                <a:spcPts val="0"/>
              </a:spcAft>
              <a:buNone/>
            </a:pPr>
            <a:endParaRPr sz="1699" b="0" i="0" u="none" strike="noStrike" cap="none">
              <a:solidFill>
                <a:srgbClr val="FFFFFF"/>
              </a:solidFill>
              <a:latin typeface="Montserrat"/>
              <a:ea typeface="Montserrat"/>
              <a:cs typeface="Montserrat"/>
              <a:sym typeface="Montserrat"/>
            </a:endParaRPr>
          </a:p>
        </p:txBody>
      </p:sp>
      <p:cxnSp>
        <p:nvCxnSpPr>
          <p:cNvPr id="205" name="Google Shape;205;p19"/>
          <p:cNvCxnSpPr/>
          <p:nvPr/>
        </p:nvCxnSpPr>
        <p:spPr>
          <a:xfrm>
            <a:off x="9467850" y="1657912"/>
            <a:ext cx="467006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209"/>
        <p:cNvGrpSpPr/>
        <p:nvPr/>
      </p:nvGrpSpPr>
      <p:grpSpPr>
        <a:xfrm>
          <a:off x="0" y="0"/>
          <a:ext cx="0" cy="0"/>
          <a:chOff x="0" y="0"/>
          <a:chExt cx="0" cy="0"/>
        </a:xfrm>
      </p:grpSpPr>
      <p:grpSp>
        <p:nvGrpSpPr>
          <p:cNvPr id="210" name="Google Shape;210;p20"/>
          <p:cNvGrpSpPr/>
          <p:nvPr/>
        </p:nvGrpSpPr>
        <p:grpSpPr>
          <a:xfrm>
            <a:off x="-398655" y="3366662"/>
            <a:ext cx="19516737" cy="1776838"/>
            <a:chOff x="0" y="-38100"/>
            <a:chExt cx="5140211" cy="467974"/>
          </a:xfrm>
        </p:grpSpPr>
        <p:sp>
          <p:nvSpPr>
            <p:cNvPr id="211" name="Google Shape;211;p20"/>
            <p:cNvSpPr/>
            <p:nvPr/>
          </p:nvSpPr>
          <p:spPr>
            <a:xfrm>
              <a:off x="0" y="0"/>
              <a:ext cx="5140211" cy="429874"/>
            </a:xfrm>
            <a:custGeom>
              <a:avLst/>
              <a:gdLst/>
              <a:ahLst/>
              <a:cxnLst/>
              <a:rect l="l" t="t" r="r" b="b"/>
              <a:pathLst>
                <a:path w="5140211" h="429874" extrusionOk="0">
                  <a:moveTo>
                    <a:pt x="0" y="0"/>
                  </a:moveTo>
                  <a:lnTo>
                    <a:pt x="5140211" y="0"/>
                  </a:lnTo>
                  <a:lnTo>
                    <a:pt x="5140211" y="429874"/>
                  </a:lnTo>
                  <a:lnTo>
                    <a:pt x="0" y="429874"/>
                  </a:lnTo>
                  <a:close/>
                </a:path>
              </a:pathLst>
            </a:custGeom>
            <a:solidFill>
              <a:srgbClr val="498B21">
                <a:alpha val="37254"/>
              </a:srgbClr>
            </a:solidFill>
            <a:ln>
              <a:noFill/>
            </a:ln>
          </p:spPr>
        </p:sp>
        <p:sp>
          <p:nvSpPr>
            <p:cNvPr id="212" name="Google Shape;212;p20"/>
            <p:cNvSpPr txBox="1"/>
            <p:nvPr/>
          </p:nvSpPr>
          <p:spPr>
            <a:xfrm>
              <a:off x="0" y="-38100"/>
              <a:ext cx="5140211" cy="46797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3" name="Google Shape;213;p20"/>
          <p:cNvSpPr/>
          <p:nvPr/>
        </p:nvSpPr>
        <p:spPr>
          <a:xfrm>
            <a:off x="287002" y="458801"/>
            <a:ext cx="4024421" cy="8633750"/>
          </a:xfrm>
          <a:custGeom>
            <a:avLst/>
            <a:gdLst/>
            <a:ahLst/>
            <a:cxnLst/>
            <a:rect l="l" t="t" r="r" b="b"/>
            <a:pathLst>
              <a:path w="1084136" h="2325840" extrusionOk="0">
                <a:moveTo>
                  <a:pt x="0" y="0"/>
                </a:moveTo>
                <a:lnTo>
                  <a:pt x="1084136" y="0"/>
                </a:lnTo>
                <a:lnTo>
                  <a:pt x="1084136" y="2325840"/>
                </a:lnTo>
                <a:lnTo>
                  <a:pt x="0" y="2325840"/>
                </a:lnTo>
                <a:close/>
              </a:path>
            </a:pathLst>
          </a:custGeom>
          <a:blipFill rotWithShape="1">
            <a:blip r:embed="rId3">
              <a:alphaModFix/>
            </a:blip>
            <a:stretch>
              <a:fillRect l="-10262" r="-10261"/>
            </a:stretch>
          </a:blipFill>
          <a:ln>
            <a:noFill/>
          </a:ln>
        </p:spPr>
      </p:sp>
      <p:sp>
        <p:nvSpPr>
          <p:cNvPr id="214" name="Google Shape;214;p20"/>
          <p:cNvSpPr/>
          <p:nvPr/>
        </p:nvSpPr>
        <p:spPr>
          <a:xfrm>
            <a:off x="5064267" y="458801"/>
            <a:ext cx="3422462" cy="3947470"/>
          </a:xfrm>
          <a:custGeom>
            <a:avLst/>
            <a:gdLst/>
            <a:ahLst/>
            <a:cxnLst/>
            <a:rect l="l" t="t" r="r" b="b"/>
            <a:pathLst>
              <a:path w="749680" h="864682" extrusionOk="0">
                <a:moveTo>
                  <a:pt x="0" y="0"/>
                </a:moveTo>
                <a:lnTo>
                  <a:pt x="749680" y="0"/>
                </a:lnTo>
                <a:lnTo>
                  <a:pt x="749680" y="864682"/>
                </a:lnTo>
                <a:lnTo>
                  <a:pt x="0" y="864682"/>
                </a:lnTo>
                <a:close/>
              </a:path>
            </a:pathLst>
          </a:custGeom>
          <a:blipFill rotWithShape="1">
            <a:blip r:embed="rId4">
              <a:alphaModFix/>
            </a:blip>
            <a:stretch>
              <a:fillRect t="-27157" b="-27156"/>
            </a:stretch>
          </a:blipFill>
          <a:ln>
            <a:noFill/>
          </a:ln>
        </p:spPr>
      </p:sp>
      <p:grpSp>
        <p:nvGrpSpPr>
          <p:cNvPr id="215" name="Google Shape;215;p20"/>
          <p:cNvGrpSpPr/>
          <p:nvPr/>
        </p:nvGrpSpPr>
        <p:grpSpPr>
          <a:xfrm>
            <a:off x="998126" y="9423215"/>
            <a:ext cx="7105561" cy="1776838"/>
            <a:chOff x="0" y="-38100"/>
            <a:chExt cx="1871424" cy="467974"/>
          </a:xfrm>
        </p:grpSpPr>
        <p:sp>
          <p:nvSpPr>
            <p:cNvPr id="216" name="Google Shape;216;p20"/>
            <p:cNvSpPr/>
            <p:nvPr/>
          </p:nvSpPr>
          <p:spPr>
            <a:xfrm>
              <a:off x="0" y="0"/>
              <a:ext cx="1871424" cy="429874"/>
            </a:xfrm>
            <a:custGeom>
              <a:avLst/>
              <a:gdLst/>
              <a:ahLst/>
              <a:cxnLst/>
              <a:rect l="l" t="t" r="r" b="b"/>
              <a:pathLst>
                <a:path w="1871424" h="429874" extrusionOk="0">
                  <a:moveTo>
                    <a:pt x="0" y="0"/>
                  </a:moveTo>
                  <a:lnTo>
                    <a:pt x="1871424" y="0"/>
                  </a:lnTo>
                  <a:lnTo>
                    <a:pt x="1871424" y="429874"/>
                  </a:lnTo>
                  <a:lnTo>
                    <a:pt x="0" y="429874"/>
                  </a:lnTo>
                  <a:close/>
                </a:path>
              </a:pathLst>
            </a:custGeom>
            <a:solidFill>
              <a:srgbClr val="498B21">
                <a:alpha val="37254"/>
              </a:srgbClr>
            </a:solidFill>
            <a:ln>
              <a:noFill/>
            </a:ln>
          </p:spPr>
        </p:sp>
        <p:sp>
          <p:nvSpPr>
            <p:cNvPr id="217" name="Google Shape;217;p20"/>
            <p:cNvSpPr txBox="1"/>
            <p:nvPr/>
          </p:nvSpPr>
          <p:spPr>
            <a:xfrm>
              <a:off x="0" y="-38100"/>
              <a:ext cx="1871424" cy="46797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8" name="Google Shape;218;p20"/>
          <p:cNvGrpSpPr/>
          <p:nvPr/>
        </p:nvGrpSpPr>
        <p:grpSpPr>
          <a:xfrm>
            <a:off x="9359714" y="9423215"/>
            <a:ext cx="7105561" cy="1776838"/>
            <a:chOff x="0" y="-38100"/>
            <a:chExt cx="1871424" cy="467974"/>
          </a:xfrm>
        </p:grpSpPr>
        <p:sp>
          <p:nvSpPr>
            <p:cNvPr id="219" name="Google Shape;219;p20"/>
            <p:cNvSpPr/>
            <p:nvPr/>
          </p:nvSpPr>
          <p:spPr>
            <a:xfrm>
              <a:off x="0" y="0"/>
              <a:ext cx="1871424" cy="429874"/>
            </a:xfrm>
            <a:custGeom>
              <a:avLst/>
              <a:gdLst/>
              <a:ahLst/>
              <a:cxnLst/>
              <a:rect l="l" t="t" r="r" b="b"/>
              <a:pathLst>
                <a:path w="1871424" h="429874" extrusionOk="0">
                  <a:moveTo>
                    <a:pt x="0" y="0"/>
                  </a:moveTo>
                  <a:lnTo>
                    <a:pt x="1871424" y="0"/>
                  </a:lnTo>
                  <a:lnTo>
                    <a:pt x="1871424" y="429874"/>
                  </a:lnTo>
                  <a:lnTo>
                    <a:pt x="0" y="429874"/>
                  </a:lnTo>
                  <a:close/>
                </a:path>
              </a:pathLst>
            </a:custGeom>
            <a:solidFill>
              <a:srgbClr val="498B21">
                <a:alpha val="37254"/>
              </a:srgbClr>
            </a:solidFill>
            <a:ln>
              <a:noFill/>
            </a:ln>
          </p:spPr>
        </p:sp>
        <p:sp>
          <p:nvSpPr>
            <p:cNvPr id="220" name="Google Shape;220;p20"/>
            <p:cNvSpPr txBox="1"/>
            <p:nvPr/>
          </p:nvSpPr>
          <p:spPr>
            <a:xfrm>
              <a:off x="0" y="-38100"/>
              <a:ext cx="1871424" cy="46797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1" name="Google Shape;221;p20"/>
          <p:cNvSpPr/>
          <p:nvPr/>
        </p:nvSpPr>
        <p:spPr>
          <a:xfrm>
            <a:off x="9144000" y="458801"/>
            <a:ext cx="3422462" cy="3947470"/>
          </a:xfrm>
          <a:custGeom>
            <a:avLst/>
            <a:gdLst/>
            <a:ahLst/>
            <a:cxnLst/>
            <a:rect l="l" t="t" r="r" b="b"/>
            <a:pathLst>
              <a:path w="749680" h="864682" extrusionOk="0">
                <a:moveTo>
                  <a:pt x="0" y="0"/>
                </a:moveTo>
                <a:lnTo>
                  <a:pt x="749680" y="0"/>
                </a:lnTo>
                <a:lnTo>
                  <a:pt x="749680" y="864682"/>
                </a:lnTo>
                <a:lnTo>
                  <a:pt x="0" y="864682"/>
                </a:lnTo>
                <a:close/>
              </a:path>
            </a:pathLst>
          </a:custGeom>
          <a:blipFill rotWithShape="1">
            <a:blip r:embed="rId5">
              <a:alphaModFix/>
            </a:blip>
            <a:stretch>
              <a:fillRect l="-13837" t="-22183" r="-13213" b="-24866"/>
            </a:stretch>
          </a:blipFill>
          <a:ln>
            <a:noFill/>
          </a:ln>
        </p:spPr>
      </p:sp>
      <p:sp>
        <p:nvSpPr>
          <p:cNvPr id="222" name="Google Shape;222;p20"/>
          <p:cNvSpPr/>
          <p:nvPr/>
        </p:nvSpPr>
        <p:spPr>
          <a:xfrm>
            <a:off x="13223687" y="458801"/>
            <a:ext cx="4804990" cy="3947470"/>
          </a:xfrm>
          <a:custGeom>
            <a:avLst/>
            <a:gdLst/>
            <a:ahLst/>
            <a:cxnLst/>
            <a:rect l="l" t="t" r="r" b="b"/>
            <a:pathLst>
              <a:path w="1052519" h="864682" extrusionOk="0">
                <a:moveTo>
                  <a:pt x="0" y="0"/>
                </a:moveTo>
                <a:lnTo>
                  <a:pt x="1052519" y="0"/>
                </a:lnTo>
                <a:lnTo>
                  <a:pt x="1052519" y="864682"/>
                </a:lnTo>
                <a:lnTo>
                  <a:pt x="0" y="864682"/>
                </a:lnTo>
                <a:close/>
              </a:path>
            </a:pathLst>
          </a:custGeom>
          <a:blipFill rotWithShape="1">
            <a:blip r:embed="rId6">
              <a:alphaModFix/>
            </a:blip>
            <a:stretch>
              <a:fillRect l="-23112" r="-23112"/>
            </a:stretch>
          </a:blipFill>
          <a:ln>
            <a:noFill/>
          </a:ln>
        </p:spPr>
      </p:sp>
      <p:sp>
        <p:nvSpPr>
          <p:cNvPr id="223" name="Google Shape;223;p20"/>
          <p:cNvSpPr/>
          <p:nvPr/>
        </p:nvSpPr>
        <p:spPr>
          <a:xfrm>
            <a:off x="7804198" y="8274396"/>
            <a:ext cx="10483802" cy="1967808"/>
          </a:xfrm>
          <a:custGeom>
            <a:avLst/>
            <a:gdLst/>
            <a:ahLst/>
            <a:cxnLst/>
            <a:rect l="l" t="t" r="r" b="b"/>
            <a:pathLst>
              <a:path w="10483802" h="1967808" extrusionOk="0">
                <a:moveTo>
                  <a:pt x="0" y="0"/>
                </a:moveTo>
                <a:lnTo>
                  <a:pt x="10483802" y="0"/>
                </a:lnTo>
                <a:lnTo>
                  <a:pt x="10483802" y="1967808"/>
                </a:lnTo>
                <a:lnTo>
                  <a:pt x="0" y="1967808"/>
                </a:lnTo>
                <a:lnTo>
                  <a:pt x="0" y="0"/>
                </a:lnTo>
                <a:close/>
              </a:path>
            </a:pathLst>
          </a:custGeom>
          <a:blipFill rotWithShape="1">
            <a:blip r:embed="rId7">
              <a:alphaModFix/>
            </a:blip>
            <a:stretch>
              <a:fillRect t="-79412" b="-79412"/>
            </a:stretch>
          </a:blipFill>
          <a:ln>
            <a:noFill/>
          </a:ln>
        </p:spPr>
      </p:sp>
      <p:sp>
        <p:nvSpPr>
          <p:cNvPr id="224" name="Google Shape;224;p20"/>
          <p:cNvSpPr txBox="1"/>
          <p:nvPr/>
        </p:nvSpPr>
        <p:spPr>
          <a:xfrm>
            <a:off x="4550906" y="5238461"/>
            <a:ext cx="13380900" cy="3142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1799" b="0" i="0" u="none" strike="noStrike" cap="none">
                <a:solidFill>
                  <a:srgbClr val="FFFFFF"/>
                </a:solidFill>
                <a:latin typeface="Montserrat"/>
                <a:ea typeface="Montserrat"/>
                <a:cs typeface="Montserrat"/>
                <a:sym typeface="Montserrat"/>
              </a:rPr>
              <a:t> Jest to kolejne miejsce miejsce o wyjątkowym uroku i bogatej historii. W sercu uroczyska znajduje się drewniana kapliczka, wzniesiona w 1923 roku na pamiątkę tragicznego wypadku hrabiny Julii Zamoyskiej. Kapliczka usytuowana na kamiennym postumencie, kryje ołtarzyk z witrażem Matki Boskiej Ostrobramskiej oraz zdjęcie zmarłej.</a:t>
            </a:r>
            <a:endParaRPr/>
          </a:p>
          <a:p>
            <a:pPr marL="0" marR="0" lvl="0" indent="0" algn="l" rtl="0">
              <a:lnSpc>
                <a:spcPct val="115000"/>
              </a:lnSpc>
              <a:spcBef>
                <a:spcPts val="0"/>
              </a:spcBef>
              <a:spcAft>
                <a:spcPts val="0"/>
              </a:spcAft>
              <a:buNone/>
            </a:pPr>
            <a:r>
              <a:rPr lang="en-US" sz="1799" b="0" i="0" u="none" strike="noStrike" cap="none">
                <a:solidFill>
                  <a:srgbClr val="FFFFFF"/>
                </a:solidFill>
                <a:latin typeface="Montserrat"/>
                <a:ea typeface="Montserrat"/>
                <a:cs typeface="Montserrat"/>
                <a:sym typeface="Montserrat"/>
              </a:rPr>
              <a:t>Obok kaplicy znajduje się pamiątkowy głaz poświęcony mężowi hrabiny, Adamowi Zamoyskiemu, który również zginął podczas polowania w 1933 roku. Głaz został ufundowany przez Alfreda i Jerzego Potockich . </a:t>
            </a:r>
            <a:endParaRPr/>
          </a:p>
          <a:p>
            <a:pPr marL="0" marR="0" lvl="0" indent="0" algn="l" rtl="0">
              <a:lnSpc>
                <a:spcPct val="115000"/>
              </a:lnSpc>
              <a:spcBef>
                <a:spcPts val="0"/>
              </a:spcBef>
              <a:spcAft>
                <a:spcPts val="0"/>
              </a:spcAft>
              <a:buNone/>
            </a:pPr>
            <a:r>
              <a:rPr lang="en-US" sz="1799" b="0" i="0" u="none" strike="noStrike" cap="none">
                <a:solidFill>
                  <a:srgbClr val="FFFFFF"/>
                </a:solidFill>
                <a:latin typeface="Montserrat"/>
                <a:ea typeface="Montserrat"/>
                <a:cs typeface="Montserrat"/>
                <a:sym typeface="Montserrat"/>
              </a:rPr>
              <a:t>Uroczysko Podkudłacz to nie tylko miejsce pamięci, ale także urokliwy zakątek przyrody. Przez teren przepływa niewielki strumień, tworząc trzy stawy, które zostały odtworzone po latach zaniedbania. Wokół stawów można zaobserwować ślady działalności bobrów.</a:t>
            </a:r>
            <a:endParaRPr/>
          </a:p>
          <a:p>
            <a:pPr marL="0" marR="0" lvl="0" indent="0" algn="l" rtl="0">
              <a:lnSpc>
                <a:spcPct val="115000"/>
              </a:lnSpc>
              <a:spcBef>
                <a:spcPts val="0"/>
              </a:spcBef>
              <a:spcAft>
                <a:spcPts val="0"/>
              </a:spcAft>
              <a:buNone/>
            </a:pPr>
            <a:r>
              <a:rPr lang="en-US" sz="1799" b="0" i="0" u="none" strike="noStrike" cap="none">
                <a:solidFill>
                  <a:srgbClr val="FFFFFF"/>
                </a:solidFill>
                <a:latin typeface="Montserrat"/>
                <a:ea typeface="Montserrat"/>
                <a:cs typeface="Montserrat"/>
                <a:sym typeface="Montserrat"/>
              </a:rPr>
              <a:t>Uroczysko na Podkudłaczu to miejsce, gdzie historia splata się z naturą, oferując odwiedzającym chwilę zadumy i kontakt z nieskażonym środowiskiem.</a:t>
            </a:r>
            <a:endParaRPr/>
          </a:p>
        </p:txBody>
      </p:sp>
      <p:sp>
        <p:nvSpPr>
          <p:cNvPr id="225" name="Google Shape;225;p20"/>
          <p:cNvSpPr txBox="1"/>
          <p:nvPr/>
        </p:nvSpPr>
        <p:spPr>
          <a:xfrm>
            <a:off x="5324539" y="4400370"/>
            <a:ext cx="7474500" cy="750600"/>
          </a:xfrm>
          <a:prstGeom prst="rect">
            <a:avLst/>
          </a:prstGeom>
          <a:noFill/>
          <a:ln>
            <a:noFill/>
          </a:ln>
        </p:spPr>
        <p:txBody>
          <a:bodyPr spcFirstLastPara="1" wrap="square" lIns="0" tIns="0" rIns="0" bIns="0" anchor="t" anchorCtr="0">
            <a:spAutoFit/>
          </a:bodyPr>
          <a:lstStyle/>
          <a:p>
            <a:pPr marL="0" marR="0" lvl="0" indent="0" algn="l" rtl="0">
              <a:lnSpc>
                <a:spcPct val="108014"/>
              </a:lnSpc>
              <a:spcBef>
                <a:spcPts val="0"/>
              </a:spcBef>
              <a:spcAft>
                <a:spcPts val="0"/>
              </a:spcAft>
              <a:buNone/>
            </a:pPr>
            <a:r>
              <a:rPr lang="en-US" sz="4877" i="0" u="none" strike="noStrike" cap="none">
                <a:solidFill>
                  <a:srgbClr val="FFFFFF"/>
                </a:solidFill>
                <a:latin typeface="Architects Daughter"/>
                <a:ea typeface="Architects Daughter"/>
                <a:cs typeface="Architects Daughter"/>
                <a:sym typeface="Architects Daughter"/>
              </a:rPr>
              <a:t>Uroczysko “Podkudłacz”</a:t>
            </a:r>
            <a:endParaRPr sz="100">
              <a:latin typeface="Architects Daughter"/>
              <a:ea typeface="Architects Daughter"/>
              <a:cs typeface="Architects Daughter"/>
              <a:sym typeface="Architects Daughter"/>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2521"/>
        </a:solidFill>
        <a:effectLst/>
      </p:bgPr>
    </p:bg>
    <p:spTree>
      <p:nvGrpSpPr>
        <p:cNvPr id="1" name="Shape 229"/>
        <p:cNvGrpSpPr/>
        <p:nvPr/>
      </p:nvGrpSpPr>
      <p:grpSpPr>
        <a:xfrm>
          <a:off x="0" y="0"/>
          <a:ext cx="0" cy="0"/>
          <a:chOff x="0" y="0"/>
          <a:chExt cx="0" cy="0"/>
        </a:xfrm>
      </p:grpSpPr>
      <p:grpSp>
        <p:nvGrpSpPr>
          <p:cNvPr id="230" name="Google Shape;230;p21"/>
          <p:cNvGrpSpPr/>
          <p:nvPr/>
        </p:nvGrpSpPr>
        <p:grpSpPr>
          <a:xfrm>
            <a:off x="29240" y="5226962"/>
            <a:ext cx="18260095" cy="5060038"/>
            <a:chOff x="0" y="-38100"/>
            <a:chExt cx="4809243" cy="1332685"/>
          </a:xfrm>
        </p:grpSpPr>
        <p:sp>
          <p:nvSpPr>
            <p:cNvPr id="231" name="Google Shape;231;p21"/>
            <p:cNvSpPr/>
            <p:nvPr/>
          </p:nvSpPr>
          <p:spPr>
            <a:xfrm>
              <a:off x="0" y="0"/>
              <a:ext cx="4809243" cy="1294585"/>
            </a:xfrm>
            <a:custGeom>
              <a:avLst/>
              <a:gdLst/>
              <a:ahLst/>
              <a:cxnLst/>
              <a:rect l="l" t="t" r="r" b="b"/>
              <a:pathLst>
                <a:path w="4809243" h="1294585" extrusionOk="0">
                  <a:moveTo>
                    <a:pt x="0" y="0"/>
                  </a:moveTo>
                  <a:lnTo>
                    <a:pt x="4809243" y="0"/>
                  </a:lnTo>
                  <a:lnTo>
                    <a:pt x="4809243" y="1294585"/>
                  </a:lnTo>
                  <a:lnTo>
                    <a:pt x="0" y="1294585"/>
                  </a:lnTo>
                  <a:close/>
                </a:path>
              </a:pathLst>
            </a:custGeom>
            <a:solidFill>
              <a:srgbClr val="498B21">
                <a:alpha val="37254"/>
              </a:srgbClr>
            </a:solidFill>
            <a:ln>
              <a:noFill/>
            </a:ln>
          </p:spPr>
        </p:sp>
        <p:sp>
          <p:nvSpPr>
            <p:cNvPr id="232" name="Google Shape;232;p21"/>
            <p:cNvSpPr txBox="1"/>
            <p:nvPr/>
          </p:nvSpPr>
          <p:spPr>
            <a:xfrm>
              <a:off x="0" y="-38100"/>
              <a:ext cx="4809243" cy="133268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3" name="Google Shape;233;p21"/>
          <p:cNvSpPr/>
          <p:nvPr/>
        </p:nvSpPr>
        <p:spPr>
          <a:xfrm>
            <a:off x="1028700" y="2513589"/>
            <a:ext cx="16433210" cy="5341051"/>
          </a:xfrm>
          <a:custGeom>
            <a:avLst/>
            <a:gdLst/>
            <a:ahLst/>
            <a:cxnLst/>
            <a:rect l="l" t="t" r="r" b="b"/>
            <a:pathLst>
              <a:path w="2519281" h="818806" extrusionOk="0">
                <a:moveTo>
                  <a:pt x="0" y="0"/>
                </a:moveTo>
                <a:lnTo>
                  <a:pt x="2519281" y="0"/>
                </a:lnTo>
                <a:lnTo>
                  <a:pt x="2519281" y="818806"/>
                </a:lnTo>
                <a:lnTo>
                  <a:pt x="0" y="818806"/>
                </a:lnTo>
                <a:close/>
              </a:path>
            </a:pathLst>
          </a:custGeom>
          <a:blipFill rotWithShape="1">
            <a:blip r:embed="rId3">
              <a:alphaModFix/>
            </a:blip>
            <a:stretch>
              <a:fillRect t="-24529" b="-48325"/>
            </a:stretch>
          </a:blipFill>
          <a:ln>
            <a:noFill/>
          </a:ln>
        </p:spPr>
      </p:sp>
      <p:sp>
        <p:nvSpPr>
          <p:cNvPr id="234" name="Google Shape;234;p21"/>
          <p:cNvSpPr txBox="1"/>
          <p:nvPr/>
        </p:nvSpPr>
        <p:spPr>
          <a:xfrm>
            <a:off x="1500170" y="256171"/>
            <a:ext cx="13804200" cy="827700"/>
          </a:xfrm>
          <a:prstGeom prst="rect">
            <a:avLst/>
          </a:prstGeom>
          <a:noFill/>
          <a:ln>
            <a:noFill/>
          </a:ln>
        </p:spPr>
        <p:txBody>
          <a:bodyPr spcFirstLastPara="1" wrap="square" lIns="0" tIns="0" rIns="0" bIns="0" anchor="t" anchorCtr="0">
            <a:spAutoFit/>
          </a:bodyPr>
          <a:lstStyle/>
          <a:p>
            <a:pPr marL="0" marR="0" lvl="0" indent="0" algn="l" rtl="0">
              <a:lnSpc>
                <a:spcPct val="108013"/>
              </a:lnSpc>
              <a:spcBef>
                <a:spcPts val="0"/>
              </a:spcBef>
              <a:spcAft>
                <a:spcPts val="0"/>
              </a:spcAft>
              <a:buNone/>
            </a:pPr>
            <a:r>
              <a:rPr lang="en-US" sz="5377" i="0" u="none" strike="noStrike" cap="none">
                <a:solidFill>
                  <a:srgbClr val="FFFFFF"/>
                </a:solidFill>
                <a:latin typeface="Architects Daughter"/>
                <a:ea typeface="Architects Daughter"/>
                <a:cs typeface="Architects Daughter"/>
                <a:sym typeface="Architects Daughter"/>
              </a:rPr>
              <a:t>Piękno naszego re</a:t>
            </a:r>
            <a:r>
              <a:rPr lang="en-US" sz="5377">
                <a:solidFill>
                  <a:srgbClr val="FFFFFF"/>
                </a:solidFill>
                <a:latin typeface="Architects Daughter"/>
                <a:ea typeface="Architects Daughter"/>
                <a:cs typeface="Architects Daughter"/>
                <a:sym typeface="Architects Daughter"/>
              </a:rPr>
              <a:t>gi</a:t>
            </a:r>
            <a:r>
              <a:rPr lang="en-US" sz="5377" i="0" u="none" strike="noStrike" cap="none">
                <a:solidFill>
                  <a:srgbClr val="FFFFFF"/>
                </a:solidFill>
                <a:latin typeface="Architects Daughter"/>
                <a:ea typeface="Architects Daughter"/>
                <a:cs typeface="Architects Daughter"/>
                <a:sym typeface="Architects Daughter"/>
              </a:rPr>
              <a:t>onu tkwi w naturze.</a:t>
            </a:r>
            <a:endParaRPr sz="200">
              <a:latin typeface="Architects Daughter"/>
              <a:ea typeface="Architects Daughter"/>
              <a:cs typeface="Architects Daughter"/>
              <a:sym typeface="Architects Daughter"/>
            </a:endParaRPr>
          </a:p>
        </p:txBody>
      </p:sp>
      <p:sp>
        <p:nvSpPr>
          <p:cNvPr id="235" name="Google Shape;235;p21"/>
          <p:cNvSpPr txBox="1"/>
          <p:nvPr/>
        </p:nvSpPr>
        <p:spPr>
          <a:xfrm>
            <a:off x="634403" y="8152395"/>
            <a:ext cx="17049900" cy="17769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099" b="0" i="0" u="none" strike="noStrike" cap="none">
                <a:solidFill>
                  <a:srgbClr val="FFFFFF"/>
                </a:solidFill>
                <a:latin typeface="Montserrat"/>
                <a:ea typeface="Montserrat"/>
                <a:cs typeface="Montserrat"/>
                <a:sym typeface="Montserrat"/>
              </a:rPr>
              <a:t>To właśnie w tej harmonii między roślinami, a zwierzętami kryje się prawdziwa magia przyrody. Każdy listek, kwiat, owad czy ptak nie istnieje sam – tworzą razem misternie splecioną sieć życia, w której wszystko ma swoje miejsce i cel. Kwiaty przyciągają zapylacze, drzewa dają schronienie ptakom, a ściółka leśna tętni życiem ukrytym pod warstwą liści.</a:t>
            </a:r>
            <a:endParaRPr/>
          </a:p>
          <a:p>
            <a:pPr marL="0" marR="0" lvl="0" indent="0" algn="ctr" rtl="0">
              <a:lnSpc>
                <a:spcPct val="150000"/>
              </a:lnSpc>
              <a:spcBef>
                <a:spcPts val="0"/>
              </a:spcBef>
              <a:spcAft>
                <a:spcPts val="0"/>
              </a:spcAft>
              <a:buNone/>
            </a:pPr>
            <a:endParaRPr sz="2099" b="0" i="0" u="none" strike="noStrike" cap="none">
              <a:solidFill>
                <a:srgbClr val="FFFFFF"/>
              </a:solidFill>
              <a:latin typeface="Montserrat"/>
              <a:ea typeface="Montserrat"/>
              <a:cs typeface="Montserrat"/>
              <a:sym typeface="Montserrat"/>
            </a:endParaRPr>
          </a:p>
        </p:txBody>
      </p:sp>
      <p:sp>
        <p:nvSpPr>
          <p:cNvPr id="236" name="Google Shape;236;p21"/>
          <p:cNvSpPr txBox="1"/>
          <p:nvPr/>
        </p:nvSpPr>
        <p:spPr>
          <a:xfrm>
            <a:off x="1500170" y="1085850"/>
            <a:ext cx="13804200" cy="720000"/>
          </a:xfrm>
          <a:prstGeom prst="rect">
            <a:avLst/>
          </a:prstGeom>
          <a:noFill/>
          <a:ln>
            <a:noFill/>
          </a:ln>
        </p:spPr>
        <p:txBody>
          <a:bodyPr spcFirstLastPara="1" wrap="square" lIns="0" tIns="0" rIns="0" bIns="0" anchor="t" anchorCtr="0">
            <a:spAutoFit/>
          </a:bodyPr>
          <a:lstStyle/>
          <a:p>
            <a:pPr marL="0" marR="0" lvl="0" indent="0" algn="l" rtl="0">
              <a:lnSpc>
                <a:spcPct val="107997"/>
              </a:lnSpc>
              <a:spcBef>
                <a:spcPts val="0"/>
              </a:spcBef>
              <a:spcAft>
                <a:spcPts val="0"/>
              </a:spcAft>
              <a:buNone/>
            </a:pPr>
            <a:r>
              <a:rPr lang="en-US" sz="4677" i="0" u="none" strike="noStrike" cap="none">
                <a:solidFill>
                  <a:srgbClr val="FFFFFF"/>
                </a:solidFill>
                <a:latin typeface="Architects Daughter"/>
                <a:ea typeface="Architects Daughter"/>
                <a:cs typeface="Architects Daughter"/>
                <a:sym typeface="Architects Daughter"/>
              </a:rPr>
              <a:t>W połączeniu flory i fauny.</a:t>
            </a:r>
            <a:endParaRPr sz="300">
              <a:latin typeface="Architects Daughter"/>
              <a:ea typeface="Architects Daughter"/>
              <a:cs typeface="Architects Daughter"/>
              <a:sym typeface="Architects Daughter"/>
            </a:endParaRPr>
          </a:p>
        </p:txBody>
      </p:sp>
      <p:cxnSp>
        <p:nvCxnSpPr>
          <p:cNvPr id="237" name="Google Shape;237;p21"/>
          <p:cNvCxnSpPr/>
          <p:nvPr/>
        </p:nvCxnSpPr>
        <p:spPr>
          <a:xfrm>
            <a:off x="1500170" y="2157958"/>
            <a:ext cx="467006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1258</Words>
  <Application>Microsoft Office PowerPoint</Application>
  <PresentationFormat>Niestandardowy</PresentationFormat>
  <Paragraphs>52</Paragraphs>
  <Slides>13</Slides>
  <Notes>13</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13</vt:i4>
      </vt:variant>
    </vt:vector>
  </HeadingPairs>
  <TitlesOfParts>
    <vt:vector size="18" baseType="lpstr">
      <vt:lpstr>Montserrat</vt:lpstr>
      <vt:lpstr>Calibri</vt:lpstr>
      <vt:lpstr>Architects Daughter</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cp:lastModifiedBy>Mr M</cp:lastModifiedBy>
  <cp:revision>2</cp:revision>
  <dcterms:modified xsi:type="dcterms:W3CDTF">2025-05-12T12:06:33Z</dcterms:modified>
</cp:coreProperties>
</file>