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8" r:id="rId4"/>
    <p:sldId id="259" r:id="rId5"/>
    <p:sldId id="269" r:id="rId6"/>
    <p:sldId id="274" r:id="rId7"/>
    <p:sldId id="276" r:id="rId8"/>
    <p:sldId id="275" r:id="rId9"/>
    <p:sldId id="277" r:id="rId10"/>
    <p:sldId id="278" r:id="rId11"/>
    <p:sldId id="279" r:id="rId12"/>
    <p:sldId id="280" r:id="rId13"/>
    <p:sldId id="281" r:id="rId14"/>
    <p:sldId id="282" r:id="rId15"/>
    <p:sldId id="283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Montserrat" pitchFamily="2" charset="0"/>
      <p:regular r:id="rId19"/>
      <p:bold r:id="rId20"/>
      <p:italic r:id="rId21"/>
      <p:boldItalic r:id="rId22"/>
    </p:embeddedFont>
    <p:embeddedFont>
      <p:font typeface="Montserrat Black" pitchFamily="2" charset="0"/>
      <p:bold r:id="rId23"/>
      <p:italic r:id="rId24"/>
      <p:boldItalic r:id="rId25"/>
    </p:embeddedFont>
    <p:embeddedFont>
      <p:font typeface="Montserrat ExtraBold" pitchFamily="2" charset="0"/>
      <p:bold r:id="rId26"/>
      <p:italic r:id="rId27"/>
      <p:boldItalic r:id="rId28"/>
    </p:embeddedFont>
    <p:embeddedFont>
      <p:font typeface="Montserrat Medium" pitchFamily="2" charset="0"/>
      <p:regular r:id="rId29"/>
      <p:italic r:id="rId30"/>
    </p:embeddedFont>
    <p:embeddedFont>
      <p:font typeface="Montserrat SemiBold" pitchFamily="2" charset="0"/>
      <p:regular r:id="rId31"/>
      <p:bold r:id="rId32"/>
      <p:italic r:id="rId33"/>
      <p:boldItalic r:id="rId3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orient="horz" pos="3271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r Salewski" initials="PS" lastIdx="2" clrIdx="0">
    <p:extLst>
      <p:ext uri="{19B8F6BF-5375-455C-9EA6-DF929625EA0E}">
        <p15:presenceInfo xmlns:p15="http://schemas.microsoft.com/office/powerpoint/2012/main" userId="S-1-5-21-2636633919-4080495176-1882969851-13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2" autoAdjust="0"/>
    <p:restoredTop sz="90369" autoAdjust="0"/>
  </p:normalViewPr>
  <p:slideViewPr>
    <p:cSldViewPr snapToGrid="0">
      <p:cViewPr varScale="1">
        <p:scale>
          <a:sx n="94" d="100"/>
          <a:sy n="94" d="100"/>
        </p:scale>
        <p:origin x="120" y="536"/>
      </p:cViewPr>
      <p:guideLst>
        <p:guide orient="horz" pos="958"/>
        <p:guide orient="horz" pos="327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1DFEB-06E5-42EA-AB7D-0F7BC383EACD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13026-1D3D-46E9-89ED-D70EC4A8CB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635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notatek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dirty="0"/>
                  <a:t>Świat wokół nas jest w ciągłym ruchu – od prostych przesunięć (np. talerz po stole) po bardzo złożone ruchy (jak akrobacje samolotu).</a:t>
                </a:r>
                <a:br>
                  <a:rPr lang="pl-PL" dirty="0"/>
                </a:br>
                <a:r>
                  <a:rPr lang="pl-PL" dirty="0"/>
                  <a:t>Warto jednak zwrócić uwagę uczniów na pozorny paradoks: ziemniak leżący na talerzu wydaje się nieruchomy – ale czy na pewno? Względem czego?</a:t>
                </a:r>
              </a:p>
              <a:p>
                <a:r>
                  <a:rPr lang="pl-PL" dirty="0"/>
                  <a:t>To prowadzi do kluczowej idei: ruch i prędkość są </a:t>
                </a:r>
                <a:r>
                  <a:rPr lang="pl-PL" b="1" dirty="0"/>
                  <a:t>względne</a:t>
                </a:r>
                <a:r>
                  <a:rPr lang="pl-PL" dirty="0"/>
                  <a:t> – zależą od układu odniesienia.</a:t>
                </a:r>
                <a:br>
                  <a:rPr lang="pl-PL" dirty="0"/>
                </a:br>
                <a:endParaRPr lang="pl-PL" dirty="0"/>
              </a:p>
              <a:p>
                <a:r>
                  <a:rPr lang="pl-PL" dirty="0"/>
                  <a:t>Warto odwołać się do bliskiego uczniom przykładu – zdalnie sterowanego samochodziku, kolejki elektrycznej lub innej zabawki. Postawić pytanie, w jaki sposób poznać prędkość tej zabawki. </a:t>
                </a:r>
              </a:p>
              <a:p>
                <a:endParaRPr lang="pl-PL" dirty="0"/>
              </a:p>
              <a:p>
                <a:r>
                  <a:rPr lang="pl-PL" dirty="0"/>
                  <a:t>W tym dziale uczniowie poznają sposób obliczania prędkości oraz nauczą się zapisywać ją w jednostkach takich jak kilometry na godzinę, metry na sekundę i inne.</a:t>
                </a:r>
              </a:p>
              <a:p>
                <a:endParaRPr lang="pl-PL" dirty="0"/>
              </a:p>
              <a:p>
                <a:r>
                  <a:rPr lang="pl-PL" dirty="0"/>
                  <a:t>To dobry moment na przełamanie intuicji uczniów – hulajnoga, mimo że mniejsza, może mieć większe przyspieszenie na starcie.</a:t>
                </a:r>
              </a:p>
              <a:p>
                <a:r>
                  <a:rPr lang="pl-PL" dirty="0"/>
                  <a:t>Na końcu warto dodać krótkie przypomnienie o bezpieczeństwie (np. jazda w kasku), nawiązując do realnych sytuacji z życia uczniów.</a:t>
                </a:r>
              </a:p>
              <a:p>
                <a:endParaRPr lang="pl-PL" dirty="0"/>
              </a:p>
              <a:p>
                <a:r>
                  <a:rPr lang="pl-PL" b="1" dirty="0"/>
                  <a:t>Prędkość i jednostki:</a:t>
                </a:r>
              </a:p>
              <a:p>
                <a:r>
                  <a:rPr lang="pl-PL" dirty="0"/>
                  <a:t>Porównywanie wielkości: </a:t>
                </a:r>
              </a:p>
              <a:p>
                <a:pPr lvl="1"/>
                <a:r>
                  <a:rPr lang="pl-PL" dirty="0"/>
                  <a:t>4 m/s vs 4 km/h → uczniowie często mylą skalę </a:t>
                </a:r>
              </a:p>
              <a:p>
                <a:r>
                  <a:rPr lang="pl-PL" dirty="0"/>
                  <a:t>Warto wprowadzić: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20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  <m:r>
                        <m:rPr>
                          <m:nor/>
                        </m:rPr>
                        <a:rPr lang="pl-PL" sz="1200" b="0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</m:t>
                      </m:r>
                      <m: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=3,6</m:t>
                      </m:r>
                      <m:r>
                        <m:rPr>
                          <m:nor/>
                        </m:rPr>
                        <a:rPr lang="pl-PL" sz="1200" b="0" i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km</m:t>
                      </m:r>
                      <m: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lang="pl-PL" sz="1200" b="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</m:oMath>
                  </m:oMathPara>
                </a14:m>
                <a:endParaRPr lang="pl-PL" i="0" dirty="0"/>
              </a:p>
              <a:p>
                <a:r>
                  <a:rPr lang="pl-PL" dirty="0"/>
                  <a:t>Nacisk na umiejętność porównywania jednostek </a:t>
                </a:r>
              </a:p>
              <a:p>
                <a:r>
                  <a:rPr lang="pl-PL" b="1" dirty="0"/>
                  <a:t>Pomiar prędkości:</a:t>
                </a:r>
              </a:p>
              <a:p>
                <a:r>
                  <a:rPr lang="pl-PL" dirty="0"/>
                  <a:t>Przykład: zabawka (samochodzik, kolejka, hulajnoga) </a:t>
                </a:r>
              </a:p>
              <a:p>
                <a:r>
                  <a:rPr lang="pl-PL" dirty="0"/>
                  <a:t>Metoda: </a:t>
                </a:r>
              </a:p>
              <a:p>
                <a:pPr lvl="1"/>
                <a:r>
                  <a:rPr lang="pl-PL" dirty="0"/>
                  <a:t>droga / czas </a:t>
                </a:r>
              </a:p>
              <a:p>
                <a:r>
                  <a:rPr lang="pl-PL" dirty="0"/>
                  <a:t>Fizyka jako narzędzie pomiaru rzeczywistości </a:t>
                </a:r>
              </a:p>
              <a:p>
                <a:r>
                  <a:rPr lang="pl-PL" b="1" dirty="0"/>
                  <a:t>Przyspieszenie – intuicja</a:t>
                </a:r>
                <a:r>
                  <a:rPr lang="pl-PL" dirty="0"/>
                  <a:t>:</a:t>
                </a:r>
              </a:p>
              <a:p>
                <a:r>
                  <a:rPr lang="pl-PL" dirty="0"/>
                  <a:t>Nie tylko „jak szybko jedzie”, ale „jak szybko zmienia prędkość” </a:t>
                </a:r>
              </a:p>
              <a:p>
                <a:r>
                  <a:rPr lang="pl-PL" dirty="0"/>
                  <a:t>Hulajnoga może mieć większe przyspieszenie niż samochód: </a:t>
                </a:r>
              </a:p>
              <a:p>
                <a:pPr lvl="1"/>
                <a:r>
                  <a:rPr lang="pl-PL" dirty="0"/>
                  <a:t>mniejsza masa </a:t>
                </a:r>
              </a:p>
              <a:p>
                <a:pPr lvl="1"/>
                <a:r>
                  <a:rPr lang="pl-PL" dirty="0"/>
                  <a:t>inne ograniczenia mechaniczne </a:t>
                </a:r>
              </a:p>
              <a:p>
                <a:r>
                  <a:rPr lang="pl-PL" b="1" dirty="0"/>
                  <a:t>Aktywizacja uczniów: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„Co porusza się szybciej: mucha czy samochód w mieście?” </a:t>
                </a:r>
              </a:p>
              <a:p>
                <a:r>
                  <a:rPr lang="pl-PL" dirty="0"/>
                  <a:t>„Dlaczego nie można porównywać prędkości bez jednostek?” </a:t>
                </a:r>
              </a:p>
              <a:p>
                <a:r>
                  <a:rPr lang="pl-PL" dirty="0"/>
                  <a:t>„Względem czego ty się teraz poruszasz?” </a:t>
                </a:r>
              </a:p>
              <a:p>
                <a:r>
                  <a:rPr lang="pl-PL" b="1" dirty="0"/>
                  <a:t>Bezpieczeństwo:</a:t>
                </a:r>
              </a:p>
              <a:p>
                <a:r>
                  <a:rPr lang="pl-PL" dirty="0"/>
                  <a:t>Kask jako przykład zastosowania fizyki (bezwładność, uderzenia) </a:t>
                </a:r>
              </a:p>
              <a:p>
                <a:r>
                  <a:rPr lang="pl-PL" dirty="0"/>
                  <a:t>Krótkie odniesienie do realnych sytuacji uczniów (hulajnoga/rower) </a:t>
                </a:r>
              </a:p>
              <a:p>
                <a:endParaRPr lang="pl-PL" dirty="0"/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3" name="Symbol zastępczy notatek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dirty="0"/>
                  <a:t>Świat wokół nas jest w ciągłym ruchu – od prostych przesunięć (np. talerz po stole) po bardzo złożone ruchy, jak akrobacje samolotu.</a:t>
                </a:r>
                <a:br>
                  <a:rPr lang="pl-PL" dirty="0"/>
                </a:br>
                <a:r>
                  <a:rPr lang="pl-PL" dirty="0"/>
                  <a:t>Warto jednak zwrócić uwagę uczniów na pozorny paradoks: ziemniak leżący na talerzu wydaje się nieruchomy, ale czy na pewno? Względem czego?</a:t>
                </a:r>
              </a:p>
              <a:p>
                <a:r>
                  <a:rPr lang="pl-PL" dirty="0"/>
                  <a:t>To prowadzi do kluczowej idei: ruch i prędkość są </a:t>
                </a:r>
                <a:r>
                  <a:rPr lang="pl-PL" b="1" dirty="0"/>
                  <a:t>względne</a:t>
                </a:r>
                <a:r>
                  <a:rPr lang="pl-PL" dirty="0"/>
                  <a:t> – zależą od układu odniesienia.</a:t>
                </a:r>
                <a:br>
                  <a:rPr lang="pl-PL" dirty="0"/>
                </a:br>
                <a:endParaRPr lang="pl-PL" dirty="0"/>
              </a:p>
              <a:p>
                <a:r>
                  <a:rPr lang="pl-PL" dirty="0"/>
                  <a:t>Warto odwołać się do bliskiego uczniom przykładu – zdalnie sterowanego samochodziku, kolejki elektrycznej lub innej zabawki. Postawić pytanie w jaki sposób poznać prędkość tej zabawki. </a:t>
                </a:r>
              </a:p>
              <a:p>
                <a:endParaRPr lang="pl-PL" dirty="0"/>
              </a:p>
              <a:p>
                <a:r>
                  <a:rPr lang="pl-PL" dirty="0"/>
                  <a:t>W tym dziale uczniowie poznają sposób obliczania prędkości oraz nauczą się zapisywać ją w jednostkach takich jak km/h, m/s i inne.</a:t>
                </a:r>
              </a:p>
              <a:p>
                <a:endParaRPr lang="pl-PL" dirty="0"/>
              </a:p>
              <a:p>
                <a:r>
                  <a:rPr lang="pl-PL" dirty="0"/>
                  <a:t>To dobry moment na przełamanie intuicji uczniów – hulajnoga, mimo że mniejsza, może mieć większe przyspieszenie na starcie.</a:t>
                </a:r>
              </a:p>
              <a:p>
                <a:r>
                  <a:rPr lang="pl-PL" dirty="0"/>
                  <a:t>Na końcu warto dodać krótkie przypomnienie o bezpieczeństwie (np. jazda w kasku), nawiązując do realnych sytuacji z życia uczniów.</a:t>
                </a:r>
              </a:p>
              <a:p>
                <a:endParaRPr lang="pl-PL" dirty="0"/>
              </a:p>
              <a:p>
                <a:r>
                  <a:rPr lang="pl-PL" b="1" dirty="0"/>
                  <a:t>Prędkość i jednostki</a:t>
                </a:r>
                <a:r>
                  <a:rPr lang="pl-PL" dirty="0"/>
                  <a:t> porównywanie wielkości: </a:t>
                </a:r>
              </a:p>
              <a:p>
                <a:pPr lvl="1"/>
                <a:r>
                  <a:rPr lang="pl-PL" dirty="0"/>
                  <a:t>4 m/s vs 4 km/h → uczniowie często mylą skalę </a:t>
                </a:r>
              </a:p>
              <a:p>
                <a:r>
                  <a:rPr lang="pl-PL" dirty="0"/>
                  <a:t>warto wprowadzić: </a:t>
                </a:r>
              </a:p>
              <a:p>
                <a:pPr lvl="1"/>
                <a:r>
                  <a:rPr lang="pl-PL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</a:t>
                </a:r>
                <a:r>
                  <a:rPr lang="pl-PL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" </a:t>
                </a:r>
                <a:r>
                  <a:rPr lang="pl-PL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 m/s=3,6</a:t>
                </a:r>
                <a:r>
                  <a:rPr lang="pl-PL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" </a:t>
                </a:r>
                <a:r>
                  <a:rPr lang="pl-PL" sz="1200" b="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" km/h</a:t>
                </a:r>
                <a:endParaRPr lang="pl-PL" i="0" dirty="0"/>
              </a:p>
              <a:p>
                <a:r>
                  <a:rPr lang="pl-PL" dirty="0"/>
                  <a:t>nacisk: umiejętność porównywania jednostek </a:t>
                </a:r>
              </a:p>
              <a:p>
                <a:r>
                  <a:rPr lang="pl-PL" b="1" dirty="0"/>
                  <a:t>Pomiar prędkości</a:t>
                </a:r>
                <a:r>
                  <a:rPr lang="pl-PL" dirty="0"/>
                  <a:t> przykład: zabawka (samochodzik, kolejka, hulajnoga) </a:t>
                </a:r>
              </a:p>
              <a:p>
                <a:r>
                  <a:rPr lang="pl-PL" dirty="0"/>
                  <a:t>metoda: </a:t>
                </a:r>
              </a:p>
              <a:p>
                <a:pPr lvl="1"/>
                <a:r>
                  <a:rPr lang="pl-PL" dirty="0"/>
                  <a:t>droga / czas </a:t>
                </a:r>
              </a:p>
              <a:p>
                <a:r>
                  <a:rPr lang="pl-PL" dirty="0"/>
                  <a:t>fizyka jako narzędzie pomiaru rzeczywistości </a:t>
                </a:r>
              </a:p>
              <a:p>
                <a:r>
                  <a:rPr lang="pl-PL" b="1" dirty="0"/>
                  <a:t>Przyspieszenie – intuicja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nie tylko „jak szybko jedzie”, ale „jak szybko zmienia prędkość” </a:t>
                </a:r>
              </a:p>
              <a:p>
                <a:r>
                  <a:rPr lang="pl-PL" dirty="0"/>
                  <a:t>hulajnoga może mieć większe przyspieszenie niż samochód: </a:t>
                </a:r>
              </a:p>
              <a:p>
                <a:pPr lvl="1"/>
                <a:r>
                  <a:rPr lang="pl-PL" dirty="0"/>
                  <a:t>mniejsza masa </a:t>
                </a:r>
              </a:p>
              <a:p>
                <a:pPr lvl="1"/>
                <a:r>
                  <a:rPr lang="pl-PL" dirty="0"/>
                  <a:t>inne ograniczenia mechaniczne </a:t>
                </a:r>
              </a:p>
              <a:p>
                <a:r>
                  <a:rPr lang="pl-PL" b="1" dirty="0"/>
                  <a:t>Aktywizacja uczniów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„Co porusza się szybciej: mucha czy samochód w mieście?” </a:t>
                </a:r>
              </a:p>
              <a:p>
                <a:r>
                  <a:rPr lang="pl-PL" dirty="0"/>
                  <a:t>„Dlaczego nie można porównywać prędkości bez jednostek?” </a:t>
                </a:r>
              </a:p>
              <a:p>
                <a:r>
                  <a:rPr lang="pl-PL" dirty="0"/>
                  <a:t>„Względem czego ty się teraz poruszasz?” </a:t>
                </a:r>
              </a:p>
              <a:p>
                <a:r>
                  <a:rPr lang="pl-PL" b="1" dirty="0"/>
                  <a:t>Bezpieczeństwo</a:t>
                </a:r>
              </a:p>
              <a:p>
                <a:r>
                  <a:rPr lang="pl-PL" dirty="0"/>
                  <a:t>kask jako przykład zastosowania fizyki (bezwładność, uderzenia) </a:t>
                </a:r>
              </a:p>
              <a:p>
                <a:r>
                  <a:rPr lang="pl-PL" dirty="0"/>
                  <a:t>krótkie odniesienie do realnych sytuacji uczniów (hulajnoga/rower) </a:t>
                </a:r>
              </a:p>
              <a:p>
                <a:endParaRPr lang="pl-PL" dirty="0"/>
              </a:p>
              <a:p>
                <a:endParaRPr lang="pl-PL" dirty="0"/>
              </a:p>
            </p:txBody>
          </p:sp>
        </mc:Fallback>
      </mc:AlternateContent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169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51A30-1A9E-2637-B186-73E73CF43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6EC41A9-9B9D-2338-DA0D-3BDA7B285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8D22EE8-84FA-7CD8-30CC-C25288568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Kontekst historyczny</a:t>
            </a:r>
          </a:p>
          <a:p>
            <a:r>
              <a:rPr lang="pl-PL" dirty="0"/>
              <a:t>Przewidywanie ruchu było kluczowe w działaniach militarnych </a:t>
            </a:r>
          </a:p>
          <a:p>
            <a:r>
              <a:rPr lang="pl-PL" dirty="0"/>
              <a:t>Brak automatycznych systemów naprowadzania → obliczenia wykonywane ręcznie </a:t>
            </a:r>
          </a:p>
          <a:p>
            <a:r>
              <a:rPr lang="pl-PL" dirty="0"/>
              <a:t>Problem fizyczny: </a:t>
            </a:r>
            <a:r>
              <a:rPr lang="pl-PL" i="0" dirty="0"/>
              <a:t>ruch względny i przewidywanie położenia w czasie </a:t>
            </a:r>
          </a:p>
          <a:p>
            <a:r>
              <a:rPr lang="pl-PL" b="1" dirty="0"/>
              <a:t>Problem torped (ruch dwóch obiektów):</a:t>
            </a:r>
            <a:r>
              <a:rPr lang="pl-PL" dirty="0"/>
              <a:t> </a:t>
            </a:r>
          </a:p>
          <a:p>
            <a:r>
              <a:rPr lang="pl-PL" dirty="0"/>
              <a:t>- torpeda porusza się z określoną prędkością i opóźnieniem reakcji </a:t>
            </a:r>
          </a:p>
          <a:p>
            <a:r>
              <a:rPr lang="pl-PL" dirty="0"/>
              <a:t>- cel (statek) również się porusza </a:t>
            </a:r>
          </a:p>
          <a:p>
            <a:r>
              <a:rPr lang="pl-PL" dirty="0"/>
              <a:t>- zadanie fizyczne: znaleźć </a:t>
            </a:r>
            <a:r>
              <a:rPr lang="pl-PL" b="1" dirty="0"/>
              <a:t>punkt spotkania w przyszłości</a:t>
            </a:r>
            <a:r>
              <a:rPr lang="pl-PL" dirty="0"/>
              <a:t>, nie „miejsce obecne” </a:t>
            </a:r>
          </a:p>
          <a:p>
            <a:r>
              <a:rPr lang="pl-PL" b="1" dirty="0"/>
              <a:t>Model fizyczny:</a:t>
            </a:r>
          </a:p>
          <a:p>
            <a:r>
              <a:rPr lang="pl-PL" dirty="0"/>
              <a:t> - ruch jednostajny / jednostajnie przyspieszony i przewidywanie położenia </a:t>
            </a:r>
          </a:p>
          <a:p>
            <a:r>
              <a:rPr lang="pl-PL" dirty="0"/>
              <a:t> - rozwiązanie „w czasie” → klasyczny problem spotkania dwóch ciał z lekcji fizyki (szkoła średnia)</a:t>
            </a:r>
          </a:p>
          <a:p>
            <a:r>
              <a:rPr lang="pl-PL" b="1" dirty="0"/>
              <a:t>Analogia dydaktyczna: </a:t>
            </a:r>
          </a:p>
          <a:p>
            <a:r>
              <a:rPr lang="pl-PL" dirty="0"/>
              <a:t>„Rzut do biegnącego kolegi”: </a:t>
            </a:r>
          </a:p>
          <a:p>
            <a:pPr lvl="1"/>
            <a:r>
              <a:rPr lang="pl-PL" dirty="0"/>
              <a:t>- nie celujesz w aktualne położenie </a:t>
            </a:r>
          </a:p>
          <a:p>
            <a:pPr lvl="1"/>
            <a:r>
              <a:rPr lang="pl-PL" dirty="0"/>
              <a:t>- celujesz w miejsce przyszłe </a:t>
            </a:r>
          </a:p>
          <a:p>
            <a:r>
              <a:rPr lang="pl-PL" dirty="0"/>
              <a:t>Dobre do wprowadzenia pojęcia </a:t>
            </a:r>
            <a:r>
              <a:rPr lang="pl-PL" b="1" dirty="0"/>
              <a:t>przewidywania ruchu</a:t>
            </a:r>
            <a:r>
              <a:rPr lang="pl-PL" dirty="0"/>
              <a:t> </a:t>
            </a:r>
          </a:p>
          <a:p>
            <a:r>
              <a:rPr lang="pl-PL" b="1" dirty="0"/>
              <a:t>Rozwój technologii</a:t>
            </a:r>
            <a:r>
              <a:rPr lang="pl-PL" dirty="0"/>
              <a:t> </a:t>
            </a:r>
          </a:p>
          <a:p>
            <a:r>
              <a:rPr lang="pl-PL" dirty="0"/>
              <a:t>Dawniej: tablice balistyczne + obserwacja </a:t>
            </a:r>
          </a:p>
          <a:p>
            <a:r>
              <a:rPr lang="pl-PL" dirty="0"/>
              <a:t>Dziś: systemy komputerowe w czasie rzeczywistym, uwzględniają: opór powietrza, masę, wiatr, rotację Ziemi </a:t>
            </a:r>
          </a:p>
          <a:p>
            <a:r>
              <a:rPr lang="pl-PL" dirty="0"/>
              <a:t>Zastosowania: </a:t>
            </a:r>
          </a:p>
          <a:p>
            <a:pPr lvl="1"/>
            <a:r>
              <a:rPr lang="pl-PL" dirty="0"/>
              <a:t>- wojsko </a:t>
            </a:r>
          </a:p>
          <a:p>
            <a:pPr lvl="1"/>
            <a:r>
              <a:rPr lang="pl-PL" dirty="0"/>
              <a:t>- lotnictwo </a:t>
            </a:r>
          </a:p>
          <a:p>
            <a:pPr lvl="1"/>
            <a:r>
              <a:rPr lang="pl-PL" dirty="0"/>
              <a:t>- systemy rakietowe </a:t>
            </a:r>
          </a:p>
          <a:p>
            <a:pPr lvl="1"/>
            <a:r>
              <a:rPr lang="pl-PL" dirty="0"/>
              <a:t>- gry i symulacje fizyczne </a:t>
            </a:r>
          </a:p>
          <a:p>
            <a:r>
              <a:rPr lang="pl-PL" b="1" dirty="0"/>
              <a:t>Kluczowa idea fizyczna</a:t>
            </a:r>
            <a:r>
              <a:rPr lang="pl-PL" dirty="0"/>
              <a:t> </a:t>
            </a:r>
          </a:p>
          <a:p>
            <a:r>
              <a:rPr lang="pl-PL" dirty="0"/>
              <a:t>Fizyka nie opisuje tylko „co jest”, ale też „co będzie” </a:t>
            </a:r>
          </a:p>
          <a:p>
            <a:r>
              <a:rPr lang="pl-PL" dirty="0"/>
              <a:t>Przewidywanie ruchu = zastosowanie równań dynamiki w czasie </a:t>
            </a:r>
          </a:p>
          <a:p>
            <a:r>
              <a:rPr lang="pl-PL" b="1" dirty="0"/>
              <a:t>Typowe trudności uczniów:</a:t>
            </a:r>
          </a:p>
          <a:p>
            <a:r>
              <a:rPr lang="pl-PL" dirty="0"/>
              <a:t>- intuicyjne „celowanie w obiekt” zamiast w jego przyszłą pozycję </a:t>
            </a:r>
          </a:p>
          <a:p>
            <a:r>
              <a:rPr lang="pl-PL" dirty="0"/>
              <a:t>- brak rozumienia zależności czasu i ruchu </a:t>
            </a:r>
          </a:p>
          <a:p>
            <a:r>
              <a:rPr lang="pl-PL" b="1" dirty="0"/>
              <a:t>Pytania aktywizujące</a:t>
            </a:r>
            <a:endParaRPr lang="pl-PL" dirty="0"/>
          </a:p>
          <a:p>
            <a:r>
              <a:rPr lang="pl-PL" dirty="0"/>
              <a:t>„Dlaczego nie wystarczy wycelować w statek, który już widzimy?” </a:t>
            </a:r>
          </a:p>
          <a:p>
            <a:r>
              <a:rPr lang="pl-PL" dirty="0"/>
              <a:t>„Co trzeba by uwzględnić, żeby dobrze przewidzieć ruch piłki?” </a:t>
            </a:r>
          </a:p>
          <a:p>
            <a:r>
              <a:rPr lang="pl-PL" b="1" dirty="0"/>
              <a:t>Wniosek</a:t>
            </a:r>
          </a:p>
          <a:p>
            <a:r>
              <a:rPr lang="pl-PL" dirty="0"/>
              <a:t>Fizyka → narzędzie przewidywania przyszłości ruchu </a:t>
            </a:r>
          </a:p>
          <a:p>
            <a:r>
              <a:rPr lang="pl-PL" dirty="0"/>
              <a:t>od prostych równań do złożonych modeli komputerowych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5059AB-FB87-3E22-37EE-3F3830528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150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64BB8-6140-5D46-2FF1-2D7945EC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C3CBFEB-251B-66CE-5271-46FC8E271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384CD6A-B42E-7128-3B9C-CD87ACD0A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Kontekst kulturowy i „ikony fizyki”</a:t>
            </a:r>
          </a:p>
          <a:p>
            <a:r>
              <a:rPr lang="pl-PL" dirty="0"/>
              <a:t>Isaac Newton → klasyczna mechanika (ruch, siły, grawitacja) </a:t>
            </a:r>
          </a:p>
          <a:p>
            <a:r>
              <a:rPr lang="pl-PL" dirty="0"/>
              <a:t>Albert Einstein → relatywność czasu, przestrzeni i grawitacji </a:t>
            </a:r>
          </a:p>
          <a:p>
            <a:r>
              <a:rPr lang="pl-PL" dirty="0"/>
              <a:t>Blaise Pascal → ciśnienie i prawa cieczy/gazów </a:t>
            </a:r>
          </a:p>
          <a:p>
            <a:r>
              <a:rPr lang="pl-PL" dirty="0"/>
              <a:t>Warto podkreślić: to nie „osobne tematy”, tylko wspólny język opisu świata</a:t>
            </a:r>
          </a:p>
          <a:p>
            <a:r>
              <a:rPr lang="pl-PL" b="1" dirty="0"/>
              <a:t>Cel dydaktyczny fragmentu:</a:t>
            </a:r>
            <a:r>
              <a:rPr lang="pl-PL" dirty="0"/>
              <a:t> </a:t>
            </a:r>
          </a:p>
          <a:p>
            <a:r>
              <a:rPr lang="pl-PL" dirty="0"/>
              <a:t>- budowanie świadomości, że fizyka to </a:t>
            </a:r>
            <a:r>
              <a:rPr lang="pl-PL" b="1" dirty="0"/>
              <a:t>spójny system praw</a:t>
            </a:r>
            <a:r>
              <a:rPr lang="pl-PL" dirty="0"/>
              <a:t>, a nie lista niezależnych rozdziałów </a:t>
            </a:r>
          </a:p>
          <a:p>
            <a:r>
              <a:rPr lang="pl-PL" dirty="0"/>
              <a:t>- uczniowie często uczą się działów „oddzielnie” → tu przełamanie tego schematu </a:t>
            </a:r>
          </a:p>
          <a:p>
            <a:r>
              <a:rPr lang="pl-PL" b="1" dirty="0"/>
              <a:t>Łączenie działów fizyki</a:t>
            </a:r>
            <a:r>
              <a:rPr lang="pl-PL" dirty="0"/>
              <a:t> </a:t>
            </a:r>
          </a:p>
          <a:p>
            <a:r>
              <a:rPr lang="pl-PL" dirty="0"/>
              <a:t>Mechanika → fundament (siły, ruch) </a:t>
            </a:r>
          </a:p>
          <a:p>
            <a:r>
              <a:rPr lang="pl-PL" dirty="0"/>
              <a:t>Hydrostatyka → ciśnienie, siły w cieczach i gazach </a:t>
            </a:r>
          </a:p>
          <a:p>
            <a:r>
              <a:rPr lang="pl-PL" dirty="0"/>
              <a:t>Grawitacja → łączy się z ruchem planet i dynamiką </a:t>
            </a:r>
          </a:p>
          <a:p>
            <a:r>
              <a:rPr lang="pl-PL" b="1" dirty="0"/>
              <a:t>Typowe trudności uczniów:</a:t>
            </a:r>
          </a:p>
          <a:p>
            <a:r>
              <a:rPr lang="pl-PL" dirty="0"/>
              <a:t>- traktowanie działów jako „osobnych światów” </a:t>
            </a:r>
          </a:p>
          <a:p>
            <a:r>
              <a:rPr lang="pl-PL" dirty="0"/>
              <a:t>- brak świadomości, że jedno zjawisko może wymagać kilku praw jednocześnie </a:t>
            </a:r>
          </a:p>
          <a:p>
            <a:r>
              <a:rPr lang="pl-PL" dirty="0"/>
              <a:t>- uczenie się wzorów bez ich łączenia </a:t>
            </a:r>
          </a:p>
          <a:p>
            <a:r>
              <a:rPr lang="pl-PL" b="1" dirty="0"/>
              <a:t>Propozycja aktywizacji</a:t>
            </a:r>
            <a:r>
              <a:rPr lang="pl-PL" dirty="0"/>
              <a:t> </a:t>
            </a:r>
          </a:p>
          <a:p>
            <a:r>
              <a:rPr lang="pl-PL" dirty="0"/>
              <a:t>„Jakie działy fizyki działają jednocześnie w rowerze jadącym z górki?” </a:t>
            </a:r>
          </a:p>
          <a:p>
            <a:r>
              <a:rPr lang="pl-PL" dirty="0"/>
              <a:t>„Czy da się opisać samolot tylko jedną zasadą fizyki?” </a:t>
            </a:r>
          </a:p>
          <a:p>
            <a:r>
              <a:rPr lang="pl-PL" b="1" dirty="0"/>
              <a:t>Wniosek</a:t>
            </a:r>
          </a:p>
          <a:p>
            <a:r>
              <a:rPr lang="pl-PL" dirty="0"/>
              <a:t>Fizyka = sieć powiązanych modeli </a:t>
            </a:r>
          </a:p>
          <a:p>
            <a:r>
              <a:rPr lang="pl-PL" dirty="0"/>
              <a:t>Najważniejsza umiejętność: </a:t>
            </a:r>
            <a:r>
              <a:rPr lang="pl-PL" b="1" dirty="0"/>
              <a:t>łączenie praw w jeden opis zjawiska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FEDE3FE-BBFD-0EE2-392E-A280FF2C7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0504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4533E-F97F-FB6A-DD82-D36462D6F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E7FED9-9816-0589-491E-2ADA7C8BB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64E562A-6910-54A8-49EB-AF70984DD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Korekta błędnych intuicji z filmów i gier</a:t>
            </a:r>
            <a:r>
              <a:rPr lang="pl-PL" dirty="0"/>
              <a:t> </a:t>
            </a:r>
          </a:p>
          <a:p>
            <a:r>
              <a:rPr lang="pl-PL" dirty="0"/>
              <a:t>W kulturze popularnej często upraszcza się fizykę dla efektu wizualnego </a:t>
            </a:r>
          </a:p>
          <a:p>
            <a:r>
              <a:rPr lang="pl-PL" dirty="0"/>
              <a:t>Przykłady: </a:t>
            </a:r>
          </a:p>
          <a:p>
            <a:pPr lvl="1"/>
            <a:r>
              <a:rPr lang="pl-PL" dirty="0"/>
              <a:t>- </a:t>
            </a:r>
            <a:r>
              <a:rPr lang="pl-PL" dirty="0" err="1"/>
              <a:t>Homeworld</a:t>
            </a:r>
            <a:r>
              <a:rPr lang="pl-PL" dirty="0"/>
              <a:t> </a:t>
            </a:r>
          </a:p>
          <a:p>
            <a:pPr lvl="1"/>
            <a:r>
              <a:rPr lang="pl-PL" dirty="0"/>
              <a:t>- Star Wars </a:t>
            </a:r>
          </a:p>
          <a:p>
            <a:r>
              <a:rPr lang="pl-PL" b="1" dirty="0"/>
              <a:t>Dlaczego rakieta nie zatrzymuje się po wyłączeniu silników</a:t>
            </a:r>
            <a:r>
              <a:rPr lang="pl-PL" dirty="0"/>
              <a:t> </a:t>
            </a:r>
          </a:p>
          <a:p>
            <a:r>
              <a:rPr lang="pl-PL" dirty="0"/>
              <a:t>Zasada bezwładności (I zasada dynamiki </a:t>
            </a:r>
            <a:r>
              <a:rPr lang="pl-PL" dirty="0" err="1"/>
              <a:t>Isaaca</a:t>
            </a:r>
            <a:r>
              <a:rPr lang="pl-PL" dirty="0"/>
              <a:t> Newtona) – w przestrzeni kosmicznej brak znaczących sił oporu </a:t>
            </a:r>
          </a:p>
          <a:p>
            <a:r>
              <a:rPr lang="pl-PL" dirty="0"/>
              <a:t>Po wyłączeniu silników rakieta porusza się dalej ruchem jednostajnym lub po orbicie </a:t>
            </a:r>
          </a:p>
          <a:p>
            <a:r>
              <a:rPr lang="pl-PL" dirty="0"/>
              <a:t>Zmiana ruchu wymaga działania siły (np. manewr silnikowy) </a:t>
            </a:r>
          </a:p>
          <a:p>
            <a:r>
              <a:rPr lang="pl-PL" b="1" dirty="0"/>
              <a:t>Błąd w filmach: natychmiastowy dźwięk eksplozji</a:t>
            </a:r>
            <a:r>
              <a:rPr lang="pl-PL" dirty="0"/>
              <a:t> </a:t>
            </a:r>
          </a:p>
          <a:p>
            <a:r>
              <a:rPr lang="pl-PL" dirty="0"/>
              <a:t>Dźwięk rozchodzi się w ośrodku materialnym (powietrzu), gdzie prędkość dźwięku ~340 m/s → dużo wolniejsza niż światło </a:t>
            </a:r>
          </a:p>
          <a:p>
            <a:r>
              <a:rPr lang="pl-PL" dirty="0"/>
              <a:t>Widzimy zdarzenie wcześniej niż je słyszymy </a:t>
            </a:r>
          </a:p>
          <a:p>
            <a:r>
              <a:rPr lang="pl-PL" b="1" dirty="0"/>
              <a:t>Przykład katastroficzny</a:t>
            </a:r>
            <a:endParaRPr lang="pl-PL" dirty="0"/>
          </a:p>
          <a:p>
            <a:r>
              <a:rPr lang="pl-PL" dirty="0"/>
              <a:t>Film „2012” przedstawienie jednoczesności obrazu i dźwięku jest niezgodne z fizyką </a:t>
            </a:r>
          </a:p>
          <a:p>
            <a:r>
              <a:rPr lang="pl-PL" dirty="0"/>
              <a:t>W rzeczywistości: </a:t>
            </a:r>
          </a:p>
          <a:p>
            <a:pPr lvl="1"/>
            <a:r>
              <a:rPr lang="pl-PL" dirty="0"/>
              <a:t>- najpierw dociera obraz </a:t>
            </a:r>
          </a:p>
          <a:p>
            <a:pPr lvl="1"/>
            <a:r>
              <a:rPr lang="pl-PL" dirty="0"/>
              <a:t>- później fala dźwiękowa </a:t>
            </a:r>
          </a:p>
          <a:p>
            <a:r>
              <a:rPr lang="pl-PL" b="1" dirty="0"/>
              <a:t>Kluczowe pojęcia fizyczne</a:t>
            </a:r>
            <a:r>
              <a:rPr lang="pl-PL" dirty="0"/>
              <a:t> </a:t>
            </a:r>
          </a:p>
          <a:p>
            <a:r>
              <a:rPr lang="pl-PL" dirty="0"/>
              <a:t>Brak sił = brak zmiany prędkości (bezwładność) </a:t>
            </a:r>
          </a:p>
          <a:p>
            <a:r>
              <a:rPr lang="pl-PL" dirty="0"/>
              <a:t>Różne prędkości propagacji: </a:t>
            </a:r>
          </a:p>
          <a:p>
            <a:pPr lvl="1"/>
            <a:r>
              <a:rPr lang="pl-PL" dirty="0"/>
              <a:t>światło ≫ dźwięk </a:t>
            </a:r>
          </a:p>
          <a:p>
            <a:r>
              <a:rPr lang="pl-PL" b="1" dirty="0"/>
              <a:t>Aktywizacja uczniów</a:t>
            </a:r>
            <a:r>
              <a:rPr lang="pl-PL" dirty="0"/>
              <a:t> </a:t>
            </a:r>
          </a:p>
          <a:p>
            <a:r>
              <a:rPr lang="pl-PL" dirty="0"/>
              <a:t>„Dlaczego błysk pioruna widzimy wcześniej niż słyszymy grzmot?” </a:t>
            </a:r>
          </a:p>
          <a:p>
            <a:r>
              <a:rPr lang="pl-PL" dirty="0"/>
              <a:t>„Co w kosmosie zmienia ruch statku, jeśli silniki są wyłączone?” </a:t>
            </a:r>
          </a:p>
          <a:p>
            <a:r>
              <a:rPr lang="pl-PL" dirty="0"/>
              <a:t>„Jakie inne błędy fizyczne znasz z filmów?” </a:t>
            </a:r>
          </a:p>
          <a:p>
            <a:r>
              <a:rPr lang="pl-PL" b="1" dirty="0"/>
              <a:t>Wniosek dydaktyczny</a:t>
            </a:r>
            <a:r>
              <a:rPr lang="pl-PL" dirty="0"/>
              <a:t> </a:t>
            </a:r>
          </a:p>
          <a:p>
            <a:r>
              <a:rPr lang="pl-PL" dirty="0"/>
              <a:t>Filmy i gry często upraszczają fizykę </a:t>
            </a:r>
          </a:p>
          <a:p>
            <a:r>
              <a:rPr lang="pl-PL" dirty="0"/>
              <a:t>Fizyka pozwala wykrywać i wyjaśniać te uproszczenia 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C91CC5-0C4D-27EC-20FB-E62F9E847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298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C9B4C-3F89-C2FE-1E77-DA3894E04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C7D8752-3648-B0B3-185F-FF762C217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0A63C3A-4251-E447-2BBA-9E86034DE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/>
              <a:t>https://www.algodoo.com/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90F114-2DCB-0B96-1280-89083A7A5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80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Doprecyzuj: wykres pokazuje </a:t>
            </a:r>
            <a:r>
              <a:rPr lang="pl-PL" b="1" dirty="0"/>
              <a:t>zależność między wielkościami</a:t>
            </a:r>
            <a:r>
              <a:rPr lang="pl-PL" dirty="0"/>
              <a:t> (np. czas–droga, czas–prędkość) Podkreśl: kluczowa jest </a:t>
            </a:r>
            <a:r>
              <a:rPr lang="pl-PL" b="1" dirty="0"/>
              <a:t>czytelność (skala, osie, jednostki)</a:t>
            </a:r>
            <a:r>
              <a:rPr lang="pl-PL" b="0" dirty="0"/>
              <a:t>.</a:t>
            </a:r>
            <a:r>
              <a:rPr lang="pl-PL" dirty="0"/>
              <a:t> Typowe błędy uczniów: brak jednostek, zła skala osi, mylenie osi X i Y.</a:t>
            </a:r>
          </a:p>
          <a:p>
            <a:endParaRPr lang="pl-PL" dirty="0"/>
          </a:p>
          <a:p>
            <a:r>
              <a:rPr lang="pl-PL" b="1" dirty="0"/>
              <a:t>Krótka aktywizacja: </a:t>
            </a:r>
          </a:p>
          <a:p>
            <a:r>
              <a:rPr lang="pl-PL" dirty="0"/>
              <a:t>Uczniowie podają przykłady (smartwatch, aplikacje sportowe, pogoda, giełda) </a:t>
            </a:r>
          </a:p>
          <a:p>
            <a:r>
              <a:rPr lang="pl-PL" b="1" dirty="0"/>
              <a:t>Możliwe ćwiczenie: </a:t>
            </a:r>
          </a:p>
          <a:p>
            <a:r>
              <a:rPr lang="pl-PL" dirty="0"/>
              <a:t>Narysuj wykres „droga–czas” dla prostego ruchu – gdzie umieścić drogę, a gdzie czas. I inne wykresy.</a:t>
            </a:r>
          </a:p>
          <a:p>
            <a:endParaRPr lang="pl-PL" dirty="0"/>
          </a:p>
          <a:p>
            <a:r>
              <a:rPr lang="pl-PL" b="1" dirty="0"/>
              <a:t>Sprostowanie:</a:t>
            </a:r>
          </a:p>
          <a:p>
            <a:r>
              <a:rPr lang="pl-PL" b="0" dirty="0"/>
              <a:t>R</a:t>
            </a:r>
            <a:r>
              <a:rPr lang="pl-PL" dirty="0"/>
              <a:t>uch </a:t>
            </a:r>
            <a:r>
              <a:rPr lang="pl-PL" b="1" dirty="0"/>
              <a:t>nie wymaga siły</a:t>
            </a:r>
            <a:r>
              <a:rPr lang="pl-PL" dirty="0"/>
              <a:t> (I zasada – bezwładność) </a:t>
            </a:r>
          </a:p>
          <a:p>
            <a:r>
              <a:rPr lang="pl-PL" dirty="0"/>
              <a:t>Siła jest potrzebna do </a:t>
            </a:r>
            <a:r>
              <a:rPr lang="pl-PL" b="1" dirty="0"/>
              <a:t>zmiany ruchu</a:t>
            </a:r>
            <a:r>
              <a:rPr lang="pl-PL" dirty="0"/>
              <a:t> (przyspieszenia) </a:t>
            </a:r>
          </a:p>
          <a:p>
            <a:r>
              <a:rPr lang="pl-PL" dirty="0"/>
              <a:t>Podkreśl 3 zasady dynamiki (bez formalnego zapisu na start): I – bezwładność, II – siła powoduje przyspieszenie, zmianę ruchu</a:t>
            </a:r>
          </a:p>
          <a:p>
            <a:r>
              <a:rPr lang="pl-PL" dirty="0"/>
              <a:t>III – akcja–reakcja </a:t>
            </a:r>
          </a:p>
          <a:p>
            <a:endParaRPr lang="pl-PL" dirty="0"/>
          </a:p>
          <a:p>
            <a:r>
              <a:rPr lang="pl-PL" b="1" dirty="0"/>
              <a:t>Doprecyzuj przykład: </a:t>
            </a:r>
          </a:p>
          <a:p>
            <a:r>
              <a:rPr lang="pl-PL" dirty="0"/>
              <a:t>Skuter vs ciężarówka → kluczowa jest </a:t>
            </a:r>
            <a:r>
              <a:rPr lang="pl-PL" b="1" dirty="0"/>
              <a:t>masa</a:t>
            </a:r>
            <a:r>
              <a:rPr lang="pl-PL" dirty="0"/>
              <a:t>, nie tylko „duży silnik” </a:t>
            </a:r>
          </a:p>
          <a:p>
            <a:r>
              <a:rPr lang="pl-PL" dirty="0"/>
              <a:t>Możliwe nieporozumienia uczniów: „większy silnik = zawsze większe przyspieszenie” (nieprawda) </a:t>
            </a:r>
          </a:p>
          <a:p>
            <a:endParaRPr lang="pl-PL" dirty="0"/>
          </a:p>
          <a:p>
            <a:r>
              <a:rPr lang="pl-PL" b="1" dirty="0"/>
              <a:t>Krótkie przykłady:</a:t>
            </a:r>
          </a:p>
          <a:p>
            <a:r>
              <a:rPr lang="pl-PL" b="0" dirty="0"/>
              <a:t>P</a:t>
            </a:r>
            <a:r>
              <a:rPr lang="pl-PL" dirty="0"/>
              <a:t>asy bezpieczeństwa → bezwładność </a:t>
            </a:r>
          </a:p>
          <a:p>
            <a:r>
              <a:rPr lang="pl-PL" dirty="0"/>
              <a:t>Ruszanie/hamowanie → działanie siły </a:t>
            </a:r>
          </a:p>
          <a:p>
            <a:endParaRPr lang="pl-PL" dirty="0"/>
          </a:p>
          <a:p>
            <a:r>
              <a:rPr lang="pl-PL" dirty="0"/>
              <a:t>Pytanie naprowadzające: „Co się stanie, gdy przestaniemy działać siłą na poruszające się ciało?”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3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496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Czym są „czarne skrzynki”</a:t>
            </a:r>
            <a:r>
              <a:rPr lang="pl-PL" dirty="0"/>
              <a:t> w lotnictwie: Flight Data Recorder + Cockpit Voice Recorder </a:t>
            </a:r>
          </a:p>
          <a:p>
            <a:r>
              <a:rPr lang="pl-PL" dirty="0"/>
              <a:t>W samochodach: Event Data Recorder </a:t>
            </a:r>
          </a:p>
          <a:p>
            <a:r>
              <a:rPr lang="pl-PL" dirty="0"/>
              <a:t>Rejestrują dane przed i w trakcie zdarzenia </a:t>
            </a:r>
          </a:p>
          <a:p>
            <a:r>
              <a:rPr lang="pl-PL" b="1" dirty="0"/>
              <a:t>Jakie dane są zapisywane?</a:t>
            </a:r>
          </a:p>
          <a:p>
            <a:r>
              <a:rPr lang="pl-PL" dirty="0"/>
              <a:t>Czas, prędkość, przyspieszenie, zmiany prędkości (hamowanie, przyspieszanie) </a:t>
            </a:r>
          </a:p>
          <a:p>
            <a:r>
              <a:rPr lang="pl-PL" dirty="0"/>
              <a:t>W autach: np. użycie hamulca, pasów, pedału gazu </a:t>
            </a:r>
          </a:p>
          <a:p>
            <a:r>
              <a:rPr lang="pl-PL" dirty="0"/>
              <a:t>W samolotach: wysokość, kurs, parametry pracy silników </a:t>
            </a:r>
          </a:p>
          <a:p>
            <a:r>
              <a:rPr lang="pl-PL" b="1" dirty="0"/>
              <a:t>Powiązanie z fizyką:</a:t>
            </a:r>
            <a:r>
              <a:rPr lang="pl-PL" dirty="0"/>
              <a:t> </a:t>
            </a:r>
          </a:p>
          <a:p>
            <a:r>
              <a:rPr lang="pl-PL" dirty="0"/>
              <a:t>Prędkość → zmiana drogi w czasie </a:t>
            </a:r>
          </a:p>
          <a:p>
            <a:r>
              <a:rPr lang="pl-PL" dirty="0"/>
              <a:t>Przyspieszenie → zmiana prędkości </a:t>
            </a:r>
          </a:p>
          <a:p>
            <a:r>
              <a:rPr lang="pl-PL" dirty="0"/>
              <a:t>Siła → wynika z przyspieszenia (II zasada dynamiki) </a:t>
            </a:r>
          </a:p>
          <a:p>
            <a:r>
              <a:rPr lang="pl-PL" dirty="0"/>
              <a:t>Dane pozwalają odtworzyć </a:t>
            </a:r>
            <a:r>
              <a:rPr lang="pl-PL" b="1" dirty="0"/>
              <a:t>wykresy (np. v(t), a(t))</a:t>
            </a:r>
            <a:r>
              <a:rPr lang="pl-PL" dirty="0"/>
              <a:t> </a:t>
            </a:r>
          </a:p>
          <a:p>
            <a:r>
              <a:rPr lang="pl-PL" b="1" dirty="0"/>
              <a:t>Zastosowanie:</a:t>
            </a:r>
          </a:p>
          <a:p>
            <a:r>
              <a:rPr lang="pl-PL" dirty="0"/>
              <a:t>Rekonstrukcja wypadków </a:t>
            </a:r>
          </a:p>
          <a:p>
            <a:r>
              <a:rPr lang="pl-PL" dirty="0"/>
              <a:t>Analiza błędów i przyczyn zdarzeń </a:t>
            </a:r>
          </a:p>
          <a:p>
            <a:r>
              <a:rPr lang="pl-PL" dirty="0"/>
              <a:t>Poprawa bezpieczeństwa </a:t>
            </a:r>
          </a:p>
          <a:p>
            <a:r>
              <a:rPr lang="pl-PL" b="1" dirty="0"/>
              <a:t>Aktywizacja uczniów:</a:t>
            </a:r>
          </a:p>
          <a:p>
            <a:r>
              <a:rPr lang="pl-PL" dirty="0"/>
              <a:t> „Jak z wykresu prędkości odczytać moment hamowania?” </a:t>
            </a:r>
          </a:p>
          <a:p>
            <a:r>
              <a:rPr lang="pl-PL" dirty="0"/>
              <a:t>„Co oznacza nagły skok przyspieszenia?” </a:t>
            </a:r>
          </a:p>
          <a:p>
            <a:r>
              <a:rPr lang="pl-PL" b="1" dirty="0"/>
              <a:t>Prosty przykład na lekcji:</a:t>
            </a:r>
          </a:p>
          <a:p>
            <a:r>
              <a:rPr lang="pl-PL" dirty="0"/>
              <a:t>Pokaż wykres prędkości w czasie </a:t>
            </a:r>
          </a:p>
          <a:p>
            <a:r>
              <a:rPr lang="pl-PL" dirty="0"/>
              <a:t>Uczniowie wskazują: przyspieszanie, ruch jednostajny, hamowanie </a:t>
            </a:r>
          </a:p>
          <a:p>
            <a:r>
              <a:rPr lang="pl-PL" b="1" dirty="0"/>
              <a:t>Wniosek:</a:t>
            </a:r>
          </a:p>
          <a:p>
            <a:r>
              <a:rPr lang="pl-PL" dirty="0"/>
              <a:t>Wykresy i dane = realne narzędzia używane przez inżynierów i ekspertów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975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5EA0-794D-6BEB-A718-1A1369E2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AB5BAB-EBEE-F265-B11B-3AA4123AF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3CA7F7C-8C19-2B40-8164-478D462C7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Twórcy gier generują specjalny system, który udaje prawdziwe prawa fizyki, żeby wszystko wyglądało naturalnie </a:t>
            </a:r>
            <a:br>
              <a:rPr lang="pl-PL" dirty="0"/>
            </a:br>
            <a:r>
              <a:rPr lang="pl-PL" dirty="0"/>
              <a:t>i realistycznie jak w prawdziwym świecie. Wykorzystują do tego wzory fizyczne i programują według nich świat. Nikt z nas nie chciałby przecież, aby puszczony swobodnie arbuz zamiast spadać w dół, leciał w bok i zatrzymywał się na ścianie. To byłoby dla nas nieintuicyjne i wbrew temu, co znamy.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r>
              <a:rPr lang="pl-PL" b="1" dirty="0"/>
              <a:t>Czym jest „silnik fizyki” w grach:</a:t>
            </a:r>
          </a:p>
          <a:p>
            <a:r>
              <a:rPr lang="pl-PL" b="0" dirty="0"/>
              <a:t>- </a:t>
            </a:r>
            <a:r>
              <a:rPr lang="pl-PL" dirty="0"/>
              <a:t>oprogramowanie symulujące prawa fizyki (np. Unity, </a:t>
            </a:r>
            <a:r>
              <a:rPr lang="pl-PL" dirty="0" err="1"/>
              <a:t>Unreal</a:t>
            </a:r>
            <a:r>
              <a:rPr lang="pl-PL" dirty="0"/>
              <a:t> Engine) </a:t>
            </a:r>
          </a:p>
          <a:p>
            <a:r>
              <a:rPr lang="pl-PL" dirty="0"/>
              <a:t>- oblicza ruch obiektów w każdej klatce gry </a:t>
            </a:r>
          </a:p>
          <a:p>
            <a:r>
              <a:rPr lang="pl-PL" b="1" dirty="0"/>
              <a:t>Jakie prawa fizyki są wykorzystywane:</a:t>
            </a:r>
            <a:r>
              <a:rPr lang="pl-PL" dirty="0"/>
              <a:t> </a:t>
            </a:r>
          </a:p>
          <a:p>
            <a:r>
              <a:rPr lang="pl-PL" dirty="0"/>
              <a:t>- zasady dynamiki </a:t>
            </a:r>
            <a:r>
              <a:rPr lang="pl-PL" dirty="0" err="1"/>
              <a:t>Isaaca</a:t>
            </a:r>
            <a:r>
              <a:rPr lang="pl-PL" dirty="0"/>
              <a:t> Newton (siła → przyspieszenie) </a:t>
            </a:r>
          </a:p>
          <a:p>
            <a:r>
              <a:rPr lang="pl-PL" dirty="0"/>
              <a:t>- grawitacja (spadanie) </a:t>
            </a:r>
          </a:p>
          <a:p>
            <a:r>
              <a:rPr lang="pl-PL" dirty="0"/>
              <a:t>- zderzenia (odbicia, utrata energii) </a:t>
            </a:r>
          </a:p>
          <a:p>
            <a:r>
              <a:rPr lang="pl-PL" dirty="0"/>
              <a:t>- tarcie (hamowanie ruchu) </a:t>
            </a:r>
          </a:p>
          <a:p>
            <a:r>
              <a:rPr lang="pl-PL" b="1" dirty="0"/>
              <a:t>Jak to działa w praktyce:</a:t>
            </a:r>
          </a:p>
          <a:p>
            <a:r>
              <a:rPr lang="pl-PL" b="0" dirty="0"/>
              <a:t>-</a:t>
            </a:r>
            <a:r>
              <a:rPr lang="pl-PL" dirty="0"/>
              <a:t> komputer dzieli czas na bardzo małe kroki </a:t>
            </a:r>
          </a:p>
          <a:p>
            <a:r>
              <a:rPr lang="pl-PL" dirty="0"/>
              <a:t>- w każdym kroku liczy: siły → przyspieszenie → prędkość → położenie </a:t>
            </a:r>
          </a:p>
          <a:p>
            <a:r>
              <a:rPr lang="pl-PL" dirty="0"/>
              <a:t>- powstaje ruch wyglądający „naturalnie” </a:t>
            </a:r>
          </a:p>
          <a:p>
            <a:r>
              <a:rPr lang="pl-PL" b="1" dirty="0"/>
              <a:t>Dlaczego to ważne:</a:t>
            </a:r>
          </a:p>
          <a:p>
            <a:r>
              <a:rPr lang="pl-PL" b="0" dirty="0"/>
              <a:t>-</a:t>
            </a:r>
            <a:r>
              <a:rPr lang="pl-PL" dirty="0"/>
              <a:t> zgodność z doświadczeniem użytkownika → realizm </a:t>
            </a:r>
          </a:p>
          <a:p>
            <a:r>
              <a:rPr lang="pl-PL" dirty="0"/>
              <a:t>- złamanie praw fizyki = efekt „dziwny”, nieintuicyjny, gracz od razu zauważa brak realizmu </a:t>
            </a:r>
          </a:p>
          <a:p>
            <a:r>
              <a:rPr lang="pl-PL" b="1" dirty="0"/>
              <a:t>Uproszczenia:</a:t>
            </a:r>
          </a:p>
          <a:p>
            <a:r>
              <a:rPr lang="pl-PL" b="0" dirty="0"/>
              <a:t>- </a:t>
            </a:r>
            <a:r>
              <a:rPr lang="pl-PL" dirty="0"/>
              <a:t>fizyka w grach to model przybliżony, nieidealny, często pomija się opory powietrza lub upraszcza zderzenia </a:t>
            </a:r>
          </a:p>
          <a:p>
            <a:r>
              <a:rPr lang="pl-PL" dirty="0"/>
              <a:t>- cel: kompromis między realizmem a wydajnością </a:t>
            </a:r>
          </a:p>
          <a:p>
            <a:r>
              <a:rPr lang="pl-PL" b="1" dirty="0"/>
              <a:t>Aktywizacja uczniów:</a:t>
            </a:r>
            <a:r>
              <a:rPr lang="pl-PL" dirty="0"/>
              <a:t> </a:t>
            </a:r>
          </a:p>
          <a:p>
            <a:r>
              <a:rPr lang="pl-PL" dirty="0"/>
              <a:t>„W jakich grach zauważyłeś realistyczną fizykę?” </a:t>
            </a:r>
          </a:p>
          <a:p>
            <a:r>
              <a:rPr lang="pl-PL" dirty="0"/>
              <a:t>Można spytać w jakich grach spotkali się uczniowie z uproszczoną fizyką (</a:t>
            </a:r>
            <a:r>
              <a:rPr lang="pl-PL" dirty="0" err="1"/>
              <a:t>Minecraft</a:t>
            </a:r>
            <a:r>
              <a:rPr lang="pl-PL" dirty="0"/>
              <a:t> – lewitujące bloki) </a:t>
            </a:r>
          </a:p>
          <a:p>
            <a:r>
              <a:rPr lang="pl-PL" dirty="0"/>
              <a:t>„Co się stanie, jeśli wyłączymy grawitację w grze?” </a:t>
            </a:r>
          </a:p>
          <a:p>
            <a:r>
              <a:rPr lang="pl-PL" b="1" dirty="0"/>
              <a:t>Prosty przykład:</a:t>
            </a:r>
            <a:r>
              <a:rPr lang="pl-PL" dirty="0"/>
              <a:t> </a:t>
            </a:r>
          </a:p>
          <a:p>
            <a:r>
              <a:rPr lang="pl-PL" dirty="0"/>
              <a:t>„Arbuz spada” → działanie grawitacji można porównać z ruchem w grze (np. spadanie postaci) </a:t>
            </a:r>
          </a:p>
          <a:p>
            <a:r>
              <a:rPr lang="pl-PL" b="1" dirty="0"/>
              <a:t>Wniosek:</a:t>
            </a:r>
            <a:r>
              <a:rPr lang="pl-PL" dirty="0"/>
              <a:t> </a:t>
            </a:r>
          </a:p>
          <a:p>
            <a:r>
              <a:rPr lang="pl-PL" dirty="0"/>
              <a:t>Fizyka szkolna = realne zastosowanie w technologii (gry, symulacje)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72C333-9135-20F1-5EA2-44718EE570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81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0C08-D021-D8C0-30FF-47C1C8F1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A3D7451-6653-85D2-F2F3-93E8AED7B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D7BE828-67E0-D9BF-7451-4B2974618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Siła nośna – kontekst fizyczny:</a:t>
            </a:r>
            <a:r>
              <a:rPr lang="pl-PL" dirty="0"/>
              <a:t> </a:t>
            </a:r>
          </a:p>
          <a:p>
            <a:r>
              <a:rPr lang="pl-PL" dirty="0"/>
              <a:t>Skrzydło generuje siłę nośną dzięki różnicy ciśnień i przepływowi powietrza, siła zależy od kształtu skrzydła, prędkości i kąta natarcia, równoważy ciężar samolotu (warunek lotu poziomego) </a:t>
            </a:r>
          </a:p>
          <a:p>
            <a:r>
              <a:rPr lang="pl-PL" b="1" dirty="0"/>
              <a:t>Zastosowanie obliczeń w inżynierii:</a:t>
            </a:r>
            <a:r>
              <a:rPr lang="pl-PL" dirty="0"/>
              <a:t> </a:t>
            </a:r>
          </a:p>
          <a:p>
            <a:r>
              <a:rPr lang="pl-PL" dirty="0"/>
              <a:t>Używa się modeli numerycznych i symulacji (CFD – </a:t>
            </a:r>
            <a:r>
              <a:rPr lang="pl-PL" dirty="0" err="1"/>
              <a:t>Computational</a:t>
            </a:r>
            <a:r>
              <a:rPr lang="pl-PL" dirty="0"/>
              <a:t> Fluid Dynamics); oprogramowanie – np. ANSYS </a:t>
            </a:r>
            <a:r>
              <a:rPr lang="pl-PL" dirty="0" err="1"/>
              <a:t>Fluent</a:t>
            </a:r>
            <a:r>
              <a:rPr lang="pl-PL" dirty="0"/>
              <a:t>; inżynierowie testują setki wariantów skrzydeł bez budowania prototypów </a:t>
            </a:r>
          </a:p>
          <a:p>
            <a:r>
              <a:rPr lang="pl-PL" b="1" dirty="0"/>
              <a:t>Rola symulacji:</a:t>
            </a:r>
            <a:r>
              <a:rPr lang="pl-PL" dirty="0"/>
              <a:t> </a:t>
            </a:r>
          </a:p>
          <a:p>
            <a:r>
              <a:rPr lang="pl-PL" dirty="0"/>
              <a:t>Środowisko wirtualne pozwala sprawdzić: </a:t>
            </a:r>
          </a:p>
          <a:p>
            <a:pPr lvl="1"/>
            <a:r>
              <a:rPr lang="pl-PL" dirty="0"/>
              <a:t>- siłę nośną </a:t>
            </a:r>
          </a:p>
          <a:p>
            <a:pPr lvl="1"/>
            <a:r>
              <a:rPr lang="pl-PL" dirty="0"/>
              <a:t>- opory powietrza </a:t>
            </a:r>
          </a:p>
          <a:p>
            <a:pPr lvl="1"/>
            <a:r>
              <a:rPr lang="pl-PL" dirty="0"/>
              <a:t>- stabilność lotu </a:t>
            </a:r>
          </a:p>
          <a:p>
            <a:r>
              <a:rPr lang="pl-PL" dirty="0"/>
              <a:t>Skraca czas projektowania i zmniejsza koszty </a:t>
            </a:r>
          </a:p>
          <a:p>
            <a:r>
              <a:rPr lang="pl-PL" b="1" dirty="0"/>
              <a:t>Od symulacji do rzeczywistości:</a:t>
            </a:r>
          </a:p>
          <a:p>
            <a:r>
              <a:rPr lang="pl-PL" b="0" dirty="0"/>
              <a:t>- </a:t>
            </a:r>
            <a:r>
              <a:rPr lang="pl-PL" dirty="0"/>
              <a:t>wyniki obliczeń → projekt konstrukcji </a:t>
            </a:r>
          </a:p>
          <a:p>
            <a:r>
              <a:rPr lang="pl-PL" dirty="0"/>
              <a:t>- następnie testy fizyczne (tunel aerodynamiczny, prototypy) </a:t>
            </a:r>
          </a:p>
          <a:p>
            <a:r>
              <a:rPr lang="pl-PL" dirty="0"/>
              <a:t>- przykład: Boeing 787 </a:t>
            </a:r>
            <a:r>
              <a:rPr lang="pl-PL" dirty="0" err="1"/>
              <a:t>Dreamliner</a:t>
            </a:r>
            <a:r>
              <a:rPr lang="pl-PL" dirty="0"/>
              <a:t> </a:t>
            </a:r>
          </a:p>
          <a:p>
            <a:r>
              <a:rPr lang="pl-PL" b="1" dirty="0"/>
              <a:t>„Gry fizyczne” i modele edukacyjne:</a:t>
            </a:r>
            <a:r>
              <a:rPr lang="pl-PL" dirty="0"/>
              <a:t> </a:t>
            </a:r>
          </a:p>
          <a:p>
            <a:r>
              <a:rPr lang="pl-PL" dirty="0"/>
              <a:t>- proste silniki fizyki (np. Unity, </a:t>
            </a:r>
            <a:r>
              <a:rPr lang="pl-PL" dirty="0" err="1"/>
              <a:t>Algodoo</a:t>
            </a:r>
            <a:r>
              <a:rPr lang="pl-PL" dirty="0"/>
              <a:t>) pozwalają tworzyć modele ruchu </a:t>
            </a:r>
          </a:p>
          <a:p>
            <a:r>
              <a:rPr lang="pl-PL" dirty="0"/>
              <a:t>- uczniowie mogą eksperymentować z: </a:t>
            </a:r>
          </a:p>
          <a:p>
            <a:pPr lvl="1"/>
            <a:r>
              <a:rPr lang="pl-PL" dirty="0"/>
              <a:t>- grawitacją </a:t>
            </a:r>
          </a:p>
          <a:p>
            <a:pPr lvl="1"/>
            <a:r>
              <a:rPr lang="pl-PL" dirty="0"/>
              <a:t>- oporem powietrza </a:t>
            </a:r>
          </a:p>
          <a:p>
            <a:pPr lvl="1"/>
            <a:r>
              <a:rPr lang="pl-PL" dirty="0"/>
              <a:t>- siłami i zderzeniami </a:t>
            </a:r>
          </a:p>
          <a:p>
            <a:r>
              <a:rPr lang="pl-PL" b="1" dirty="0"/>
              <a:t>Wniosek:</a:t>
            </a:r>
            <a:r>
              <a:rPr lang="pl-PL" dirty="0"/>
              <a:t> </a:t>
            </a:r>
          </a:p>
          <a:p>
            <a:r>
              <a:rPr lang="pl-PL" dirty="0"/>
              <a:t>Fizyka → narzędzie projektowania w lotnictwie i technologii </a:t>
            </a:r>
          </a:p>
          <a:p>
            <a:r>
              <a:rPr lang="pl-PL" dirty="0"/>
              <a:t>Symulacje → kluczowy etap między teorią a rzeczywistym światem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80AF036-C322-523A-51C2-43306BAD24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27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1CF7-64FB-68F4-EA59-5E684E92C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5D25CA1-0FB3-FE59-F5DF-E24395D71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785DE86-8816-2CD1-C97E-F26E81E69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Skala prędkości:</a:t>
            </a:r>
            <a:r>
              <a:rPr lang="pl-PL" dirty="0"/>
              <a:t> </a:t>
            </a:r>
          </a:p>
          <a:p>
            <a:r>
              <a:rPr lang="pl-PL" dirty="0"/>
              <a:t>Parker Solar </a:t>
            </a:r>
            <a:r>
              <a:rPr lang="pl-PL" dirty="0" err="1"/>
              <a:t>Probe</a:t>
            </a:r>
            <a:r>
              <a:rPr lang="pl-PL" dirty="0"/>
              <a:t> to najszybszy obiekt stworzony przez człowieka. Prędkość rzędu </a:t>
            </a:r>
            <a:r>
              <a:rPr lang="pl-PL" b="1" dirty="0"/>
              <a:t>setek tysięcy kilometrów na godzinę </a:t>
            </a:r>
            <a:r>
              <a:rPr lang="pl-PL" dirty="0"/>
              <a:t>pokazuje, jak ekstremalne mogą być warunki w kosmosie. Przykład z przelotem nad Polską pomaga uczniom wyobrazić sobie skalę </a:t>
            </a:r>
          </a:p>
          <a:p>
            <a:r>
              <a:rPr lang="pl-PL" b="1" dirty="0"/>
              <a:t>Porównanie z ruchem Ziemi:</a:t>
            </a:r>
            <a:r>
              <a:rPr lang="pl-PL" dirty="0"/>
              <a:t> </a:t>
            </a:r>
          </a:p>
          <a:p>
            <a:r>
              <a:rPr lang="pl-PL" dirty="0"/>
              <a:t>Ziemia porusza się po orbicie wokół Słońca ~30 km/s, sonda osiąga wielokrotność tej wartości (rzędu kilku razy większą prędkość orbitalną) </a:t>
            </a:r>
          </a:p>
          <a:p>
            <a:r>
              <a:rPr lang="pl-PL" b="1" dirty="0"/>
              <a:t>Przyspieszenia i przeciążenia:</a:t>
            </a:r>
            <a:r>
              <a:rPr lang="pl-PL" dirty="0"/>
              <a:t> </a:t>
            </a:r>
          </a:p>
          <a:p>
            <a:r>
              <a:rPr lang="pl-PL" dirty="0"/>
              <a:t>Człowiek może chwilowo wytrzymać bardzo duże przeciążenia (np. 40–50 g w ekstremalnych warunkach), takie wartości występują podczas: </a:t>
            </a:r>
          </a:p>
          <a:p>
            <a:pPr lvl="1"/>
            <a:r>
              <a:rPr lang="pl-PL" dirty="0"/>
              <a:t>- testów rakietowych </a:t>
            </a:r>
          </a:p>
          <a:p>
            <a:pPr lvl="1"/>
            <a:r>
              <a:rPr lang="pl-PL" dirty="0"/>
              <a:t>- gwałtownego hamowania </a:t>
            </a:r>
          </a:p>
          <a:p>
            <a:pPr lvl="1"/>
            <a:r>
              <a:rPr lang="pl-PL" dirty="0"/>
              <a:t>- manewrów lotniczych </a:t>
            </a:r>
          </a:p>
          <a:p>
            <a:r>
              <a:rPr lang="pl-PL" dirty="0"/>
              <a:t>Granica komfortu i bezpieczeństwa jest dużo niższa (~3–6 g dla dłuższego czasu) </a:t>
            </a:r>
          </a:p>
          <a:p>
            <a:r>
              <a:rPr lang="pl-PL" b="1" dirty="0"/>
              <a:t>Zastosowanie fizyki:</a:t>
            </a:r>
            <a:r>
              <a:rPr lang="pl-PL" dirty="0"/>
              <a:t> </a:t>
            </a:r>
          </a:p>
          <a:p>
            <a:r>
              <a:rPr lang="pl-PL" dirty="0"/>
              <a:t>Dynamika → projektowanie trajektorii lotu </a:t>
            </a:r>
          </a:p>
          <a:p>
            <a:r>
              <a:rPr lang="pl-PL" dirty="0"/>
              <a:t>Obliczenia sił → ochrona astronautów i konstrukcji </a:t>
            </a:r>
          </a:p>
          <a:p>
            <a:r>
              <a:rPr lang="pl-PL" dirty="0"/>
              <a:t>Kontrola przyspieszeń → bezpieczeństwo misji </a:t>
            </a:r>
          </a:p>
          <a:p>
            <a:r>
              <a:rPr lang="pl-PL" b="1" dirty="0"/>
              <a:t>Ostrzeżenie / kontekst dydaktyczny:</a:t>
            </a:r>
            <a:r>
              <a:rPr lang="pl-PL" dirty="0"/>
              <a:t> </a:t>
            </a:r>
          </a:p>
          <a:p>
            <a:r>
              <a:rPr lang="pl-PL" dirty="0"/>
              <a:t>Ekstremalne przyspieszenia nie są „doświadczalne” w warunkach szkolnych </a:t>
            </a:r>
          </a:p>
          <a:p>
            <a:r>
              <a:rPr lang="pl-PL" dirty="0"/>
              <a:t>Eksperymenty z silnikami rakietowymi i hamowaniem wymagają zaawansowanych systemów bezpieczeństwa </a:t>
            </a:r>
          </a:p>
          <a:p>
            <a:r>
              <a:rPr lang="pl-PL" dirty="0"/>
              <a:t>Fizyka tłumaczy, dlaczego takie warunki są trudne do przetrwania </a:t>
            </a:r>
          </a:p>
          <a:p>
            <a:r>
              <a:rPr lang="pl-PL" b="1" dirty="0"/>
              <a:t>Pytanie do uczniów:</a:t>
            </a:r>
            <a:r>
              <a:rPr lang="pl-PL" dirty="0"/>
              <a:t> </a:t>
            </a:r>
          </a:p>
          <a:p>
            <a:r>
              <a:rPr lang="pl-PL" dirty="0"/>
              <a:t>„Dlaczego przy bardzo dużych prędkościach nie liczy się tylko prędkość, ale też przyspieszenie?”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245F63-8720-8522-575B-E505A8714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6020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246FE-5333-FC6A-3A1A-9F275E3B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1F0A6E6-ECF0-ACC6-65E5-433695603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notatek 2">
                <a:extLst>
                  <a:ext uri="{FF2B5EF4-FFF2-40B4-BE49-F238E27FC236}">
                    <a16:creationId xmlns:a16="http://schemas.microsoft.com/office/drawing/2014/main" id="{34B4F6F2-D5B7-7155-924A-7A8C23A3BC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b="1" dirty="0"/>
                  <a:t>SpaceX </a:t>
                </a:r>
                <a:r>
                  <a:rPr lang="pl-PL" b="1" dirty="0" err="1"/>
                  <a:t>Starship</a:t>
                </a:r>
                <a:r>
                  <a:rPr lang="pl-PL" b="1" dirty="0"/>
                  <a:t> </a:t>
                </a:r>
              </a:p>
              <a:p>
                <a:r>
                  <a:rPr lang="pl-PL" b="0" dirty="0"/>
                  <a:t>Start: </a:t>
                </a:r>
                <a:r>
                  <a:rPr lang="pl-PL" dirty="0"/>
                  <a:t>ok. </a:t>
                </a:r>
                <a:r>
                  <a:rPr lang="pl-PL" b="1" dirty="0"/>
                  <a:t>0.4–0.5 g</a:t>
                </a:r>
                <a:r>
                  <a:rPr lang="pl-PL" dirty="0"/>
                  <a:t> (≈ 4–5 m/s²) </a:t>
                </a:r>
              </a:p>
              <a:p>
                <a:r>
                  <a:rPr lang="pl-PL" dirty="0"/>
                  <a:t>Rośnie w trakcie lotu → nawet </a:t>
                </a:r>
                <a:r>
                  <a:rPr lang="pl-PL" b="1" dirty="0"/>
                  <a:t>2–3 g</a:t>
                </a:r>
                <a:r>
                  <a:rPr lang="pl-PL" dirty="0"/>
                  <a:t> </a:t>
                </a:r>
              </a:p>
              <a:p>
                <a:endParaRPr lang="pl-PL" b="1" dirty="0"/>
              </a:p>
              <a:p>
                <a:r>
                  <a:rPr lang="pl-PL" b="1" dirty="0"/>
                  <a:t>Motocykl sportowy (np. Yamaha YZF-R1)</a:t>
                </a:r>
              </a:p>
              <a:p>
                <a:r>
                  <a:rPr lang="pl-PL" dirty="0"/>
                  <a:t>Start: ok. </a:t>
                </a:r>
                <a:r>
                  <a:rPr lang="pl-PL" b="1" dirty="0"/>
                  <a:t>0.8–1.2 g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Bardzo krótko (kilka sekund)</a:t>
                </a:r>
              </a:p>
              <a:p>
                <a:endParaRPr lang="pl-PL" dirty="0"/>
              </a:p>
              <a:p>
                <a:r>
                  <a:rPr lang="pl-PL" b="1" dirty="0"/>
                  <a:t>Skala rakiet i sił:</a:t>
                </a:r>
              </a:p>
              <a:p>
                <a:r>
                  <a:rPr lang="pl-PL" dirty="0" err="1"/>
                  <a:t>SpaceX</a:t>
                </a:r>
                <a:r>
                  <a:rPr lang="pl-PL" dirty="0"/>
                  <a:t> </a:t>
                </a:r>
                <a:r>
                  <a:rPr lang="pl-PL" dirty="0" err="1"/>
                  <a:t>Starship</a:t>
                </a:r>
                <a:r>
                  <a:rPr lang="pl-PL" dirty="0"/>
                  <a:t> to obecnie największy system rakietowy </a:t>
                </a:r>
              </a:p>
              <a:p>
                <a:r>
                  <a:rPr lang="pl-PL" dirty="0"/>
                  <a:t>Porównanie: łączny ciąg ≈ </a:t>
                </a:r>
                <a:r>
                  <a:rPr lang="pl-PL" b="1" dirty="0"/>
                  <a:t>2× Saturn V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Kluczowe pojęcie: </a:t>
                </a:r>
                <a:r>
                  <a:rPr lang="pl-PL" b="1" dirty="0"/>
                  <a:t>siła ciągu ≠ przyspieszenie</a:t>
                </a:r>
                <a:r>
                  <a:rPr lang="pl-PL" dirty="0"/>
                  <a:t> </a:t>
                </a:r>
              </a:p>
              <a:p>
                <a:endParaRPr lang="pl-PL" b="1" dirty="0"/>
              </a:p>
              <a:p>
                <a:r>
                  <a:rPr lang="pl-PL" b="1" dirty="0"/>
                  <a:t>Dlaczego ogromna siła nie daje dużego przyspieszenia: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Przyspieszenie zależy od masy: </a:t>
                </a:r>
              </a:p>
              <a:p>
                <a:pPr lvl="1"/>
                <a:r>
                  <a:rPr lang="pl-PL" dirty="0"/>
                  <a:t>duża masa → mniejsze przyspieszenie </a:t>
                </a:r>
              </a:p>
              <a:p>
                <a:r>
                  <a:rPr lang="pl-PL" dirty="0"/>
                  <a:t>Zależność II zasady dynamiki: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200" i="1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</m:t>
                      </m:r>
                      <m:r>
                        <a:rPr lang="pl-PL" sz="1200" i="0" kern="1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𝐹</m:t>
                          </m:r>
                        </m:num>
                        <m:den>
                          <m:r>
                            <a:rPr lang="ar-AE" sz="1200" i="1" kern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ar-AE" dirty="0"/>
              </a:p>
              <a:p>
                <a:r>
                  <a:rPr lang="pl-PL" dirty="0" err="1"/>
                  <a:t>Starship</a:t>
                </a:r>
                <a:r>
                  <a:rPr lang="pl-PL" dirty="0"/>
                  <a:t> na starcie jest ekstremalnie ciężki (paliwo + konstrukcja) </a:t>
                </a:r>
              </a:p>
              <a:p>
                <a:endParaRPr lang="pl-PL" b="1" dirty="0"/>
              </a:p>
              <a:p>
                <a:r>
                  <a:rPr lang="pl-PL" b="1" dirty="0"/>
                  <a:t>Kontrast z motocyklem: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Motocykl: mała masa → łatwe uzyskanie dużego przyspieszenia </a:t>
                </a:r>
              </a:p>
              <a:p>
                <a:r>
                  <a:rPr lang="pl-PL" dirty="0"/>
                  <a:t>Rakieta: ogromna masa → mimo dużej siły start „wolniejszy” </a:t>
                </a:r>
              </a:p>
              <a:p>
                <a:r>
                  <a:rPr lang="pl-PL" dirty="0"/>
                  <a:t>Ważna intuicja: „lekki obiekt przyspiesza łatwiej niż ciężki” </a:t>
                </a:r>
              </a:p>
              <a:p>
                <a:endParaRPr lang="pl-PL" b="1" dirty="0"/>
              </a:p>
              <a:p>
                <a:r>
                  <a:rPr lang="pl-PL" b="1" dirty="0"/>
                  <a:t>Przykład z życia (Mount Everest):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Wejście ~11 godzin </a:t>
                </a:r>
              </a:p>
              <a:p>
                <a:r>
                  <a:rPr lang="pl-PL" dirty="0"/>
                  <a:t>Średnia prędkość pionowa ~ </a:t>
                </a:r>
                <a:r>
                  <a:rPr lang="pl-PL" b="1" dirty="0"/>
                  <a:t>&lt; 1 km/h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Pokazuje, że: </a:t>
                </a:r>
              </a:p>
              <a:p>
                <a:pPr lvl="1"/>
                <a:r>
                  <a:rPr lang="pl-PL" dirty="0"/>
                  <a:t>- ruch w pionie jest ograniczony energią, terenem i bezpieczeństwem </a:t>
                </a:r>
              </a:p>
              <a:p>
                <a:pPr lvl="1"/>
                <a:r>
                  <a:rPr lang="pl-PL" dirty="0"/>
                  <a:t>- prędkość średnia może być bardzo mała mimo dużego wysiłku </a:t>
                </a:r>
              </a:p>
              <a:p>
                <a:r>
                  <a:rPr lang="pl-PL" b="1" dirty="0"/>
                  <a:t>Wniosek:</a:t>
                </a:r>
                <a:endParaRPr lang="pl-PL" dirty="0"/>
              </a:p>
              <a:p>
                <a:r>
                  <a:rPr lang="pl-PL" dirty="0"/>
                  <a:t>- siła, masa i przyspieszenie muszą być analizowane razem </a:t>
                </a:r>
              </a:p>
              <a:p>
                <a:r>
                  <a:rPr lang="pl-PL" dirty="0"/>
                  <a:t>- większy silnik nie oznacza automatycznie większego przyspieszenia </a:t>
                </a:r>
              </a:p>
              <a:p>
                <a:endParaRPr lang="pl-PL" b="1" dirty="0"/>
              </a:p>
              <a:p>
                <a:r>
                  <a:rPr lang="pl-PL" b="1" dirty="0"/>
                  <a:t>Pytanie do uczniów: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„Dlaczego coś bardzo dużego i silnego może ruszać wolniej niż mały pojazd?”</a:t>
                </a:r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3" name="Symbol zastępczy notatek 2">
                <a:extLst>
                  <a:ext uri="{FF2B5EF4-FFF2-40B4-BE49-F238E27FC236}">
                    <a16:creationId xmlns:a16="http://schemas.microsoft.com/office/drawing/2014/main" id="{34B4F6F2-D5B7-7155-924A-7A8C23A3BC1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b="1" dirty="0"/>
                  <a:t>SpaceX </a:t>
                </a:r>
                <a:r>
                  <a:rPr lang="pl-PL" b="1" dirty="0" err="1"/>
                  <a:t>Starship</a:t>
                </a:r>
                <a:r>
                  <a:rPr lang="pl-PL" b="1" dirty="0"/>
                  <a:t> </a:t>
                </a:r>
              </a:p>
              <a:p>
                <a:r>
                  <a:rPr lang="pl-PL" b="0" dirty="0"/>
                  <a:t>Start: </a:t>
                </a:r>
                <a:r>
                  <a:rPr lang="pl-PL" dirty="0"/>
                  <a:t>ok. </a:t>
                </a:r>
                <a:r>
                  <a:rPr lang="pl-PL" b="1" dirty="0"/>
                  <a:t>0.4–0.5 g</a:t>
                </a:r>
                <a:r>
                  <a:rPr lang="pl-PL" dirty="0"/>
                  <a:t> (≈ 4–5 m/s²) </a:t>
                </a:r>
              </a:p>
              <a:p>
                <a:r>
                  <a:rPr lang="pl-PL" dirty="0"/>
                  <a:t>Rośnie w trakcie lotu → nawet </a:t>
                </a:r>
                <a:r>
                  <a:rPr lang="pl-PL" b="1" dirty="0"/>
                  <a:t>2–3 g</a:t>
                </a:r>
                <a:r>
                  <a:rPr lang="pl-PL" dirty="0"/>
                  <a:t> </a:t>
                </a:r>
              </a:p>
              <a:p>
                <a:endParaRPr lang="pl-PL" b="1" dirty="0"/>
              </a:p>
              <a:p>
                <a:r>
                  <a:rPr lang="pl-PL" b="1" dirty="0"/>
                  <a:t>Motocykl sportowy (np. Yamaha YZF-R1)</a:t>
                </a:r>
              </a:p>
              <a:p>
                <a:r>
                  <a:rPr lang="pl-PL" dirty="0"/>
                  <a:t>Start: ok. </a:t>
                </a:r>
                <a:r>
                  <a:rPr lang="pl-PL" b="1" dirty="0"/>
                  <a:t>0.8–1.2 g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Bardzo krótko (kilka sekund)</a:t>
                </a:r>
              </a:p>
              <a:p>
                <a:endParaRPr lang="pl-PL" dirty="0"/>
              </a:p>
              <a:p>
                <a:r>
                  <a:rPr lang="pl-PL" b="1" dirty="0"/>
                  <a:t>Skala rakiet i sił:</a:t>
                </a:r>
              </a:p>
              <a:p>
                <a:r>
                  <a:rPr lang="pl-PL" dirty="0" err="1"/>
                  <a:t>SpaceX</a:t>
                </a:r>
                <a:r>
                  <a:rPr lang="pl-PL" dirty="0"/>
                  <a:t> </a:t>
                </a:r>
                <a:r>
                  <a:rPr lang="pl-PL" dirty="0" err="1"/>
                  <a:t>Starship</a:t>
                </a:r>
                <a:r>
                  <a:rPr lang="pl-PL" dirty="0"/>
                  <a:t> to obecnie największy system rakietowy </a:t>
                </a:r>
              </a:p>
              <a:p>
                <a:r>
                  <a:rPr lang="pl-PL" dirty="0"/>
                  <a:t>Porównanie: łączny ciąg ≈ </a:t>
                </a:r>
                <a:r>
                  <a:rPr lang="pl-PL" b="1" dirty="0"/>
                  <a:t>2× Saturn V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Kluczowe pojęcie: </a:t>
                </a:r>
                <a:r>
                  <a:rPr lang="pl-PL" b="1" dirty="0"/>
                  <a:t>siła ciągu ≠ przyspieszenie</a:t>
                </a:r>
                <a:r>
                  <a:rPr lang="pl-PL" dirty="0"/>
                  <a:t> </a:t>
                </a:r>
              </a:p>
              <a:p>
                <a:endParaRPr lang="pl-PL" b="1" dirty="0"/>
              </a:p>
              <a:p>
                <a:r>
                  <a:rPr lang="pl-PL" b="1" dirty="0"/>
                  <a:t>Dlaczego ogromna siła nie daje dużego przyspieszenia: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Przyspieszenie zależy od masy: </a:t>
                </a:r>
              </a:p>
              <a:p>
                <a:pPr lvl="1"/>
                <a:r>
                  <a:rPr lang="pl-PL" dirty="0"/>
                  <a:t>duża masa → mniejsze przyspieszenie </a:t>
                </a:r>
              </a:p>
              <a:p>
                <a:r>
                  <a:rPr lang="pl-PL" dirty="0"/>
                  <a:t>Zależność II zasady dynamiki: </a:t>
                </a:r>
              </a:p>
              <a:p>
                <a:pPr lvl="1"/>
                <a:r>
                  <a:rPr lang="pl-PL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𝑎=</a:t>
                </a:r>
                <a:r>
                  <a:rPr lang="ar-AE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𝐹/𝑚</a:t>
                </a:r>
                <a:endParaRPr lang="ar-AE" dirty="0"/>
              </a:p>
              <a:p>
                <a:r>
                  <a:rPr lang="pl-PL" dirty="0" err="1"/>
                  <a:t>Starship</a:t>
                </a:r>
                <a:r>
                  <a:rPr lang="pl-PL" dirty="0"/>
                  <a:t> na starcie jest ekstremalnie ciężki (paliwo + konstrukcja) </a:t>
                </a:r>
              </a:p>
              <a:p>
                <a:endParaRPr lang="pl-PL" b="1" dirty="0"/>
              </a:p>
              <a:p>
                <a:r>
                  <a:rPr lang="pl-PL" b="1" dirty="0"/>
                  <a:t>Kontrast z motocyklem: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Motocykl: mała masa → łatwe uzyskanie dużego przyspieszenia </a:t>
                </a:r>
              </a:p>
              <a:p>
                <a:r>
                  <a:rPr lang="pl-PL" dirty="0"/>
                  <a:t>Rakieta: ogromna masa → mimo dużej siły start „wolniejszy” </a:t>
                </a:r>
              </a:p>
              <a:p>
                <a:r>
                  <a:rPr lang="pl-PL" dirty="0"/>
                  <a:t>Ważna intuicja: „lekki obiekt przyspiesza łatwiej niż ciężki” </a:t>
                </a:r>
              </a:p>
              <a:p>
                <a:endParaRPr lang="pl-PL" b="1" dirty="0"/>
              </a:p>
              <a:p>
                <a:r>
                  <a:rPr lang="pl-PL" b="1" dirty="0"/>
                  <a:t>Przykład z życia (Mount Everest):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Wejście ~11 godzin </a:t>
                </a:r>
              </a:p>
              <a:p>
                <a:r>
                  <a:rPr lang="pl-PL" dirty="0"/>
                  <a:t>Średnia prędkość pionowa ~ </a:t>
                </a:r>
                <a:r>
                  <a:rPr lang="pl-PL" b="1" dirty="0"/>
                  <a:t>&lt; 1 km/h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Pokazuje, że: </a:t>
                </a:r>
              </a:p>
              <a:p>
                <a:pPr lvl="1"/>
                <a:r>
                  <a:rPr lang="pl-PL" dirty="0"/>
                  <a:t>- ruch w pionie jest ograniczony energią, terenem i bezpieczeństwem </a:t>
                </a:r>
              </a:p>
              <a:p>
                <a:pPr lvl="1"/>
                <a:r>
                  <a:rPr lang="pl-PL" dirty="0"/>
                  <a:t>- prędkość średnia może być bardzo mała mimo dużego wysiłku </a:t>
                </a:r>
              </a:p>
              <a:p>
                <a:r>
                  <a:rPr lang="pl-PL" b="1" dirty="0"/>
                  <a:t>Wniosek:</a:t>
                </a:r>
                <a:endParaRPr lang="pl-PL" dirty="0"/>
              </a:p>
              <a:p>
                <a:r>
                  <a:rPr lang="pl-PL" dirty="0"/>
                  <a:t>- siła, masa i przyspieszenie muszą być analizowane razem </a:t>
                </a:r>
              </a:p>
              <a:p>
                <a:r>
                  <a:rPr lang="pl-PL" dirty="0"/>
                  <a:t>- większy silnik nie oznacza automatycznie większego przyspieszenia </a:t>
                </a:r>
              </a:p>
              <a:p>
                <a:endParaRPr lang="pl-PL" b="1" dirty="0"/>
              </a:p>
              <a:p>
                <a:r>
                  <a:rPr lang="pl-PL" b="1" dirty="0"/>
                  <a:t>Pytanie do uczniów: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„Dlaczego coś bardzo dużego i silnego może ruszać wolniej niż mały pojazd?”</a:t>
                </a:r>
              </a:p>
              <a:p>
                <a:endParaRPr lang="pl-PL" dirty="0"/>
              </a:p>
            </p:txBody>
          </p:sp>
        </mc:Fallback>
      </mc:AlternateContent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4D5A240-77EE-6FDD-77C1-71A077F6E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040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CACFC-9F6C-8114-5978-FC0EB1C7B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49DBA04-E91C-84E2-9C7C-3B4678886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notatek 2">
                <a:extLst>
                  <a:ext uri="{FF2B5EF4-FFF2-40B4-BE49-F238E27FC236}">
                    <a16:creationId xmlns:a16="http://schemas.microsoft.com/office/drawing/2014/main" id="{753D38EC-848D-5B76-559B-81D77C3EB4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b="1" dirty="0"/>
                  <a:t>Rola zasad dynamiki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Isaac Newton → opis ruchu przez siły i przyspieszenie </a:t>
                </a:r>
              </a:p>
              <a:p>
                <a:pPr lvl="1"/>
                <a:r>
                  <a:rPr lang="pl-PL" dirty="0"/>
                  <a:t>Przejście od „intuicji” (Arystotelesowskiej) do modelu matematycznego </a:t>
                </a:r>
              </a:p>
              <a:p>
                <a:pPr lvl="1"/>
                <a:r>
                  <a:rPr lang="pl-PL" dirty="0"/>
                  <a:t>Ruch nie wymaga siły, ale jej zmiany już tak </a:t>
                </a:r>
              </a:p>
              <a:p>
                <a:r>
                  <a:rPr lang="pl-PL" b="1" dirty="0"/>
                  <a:t>Bezwładność i brak „samoczynnego zwalniania”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Ciało porusza się jednostajnie, jeśli nie działa siła wypadkowa, zwalnianie wynika głównie z: </a:t>
                </a:r>
              </a:p>
              <a:p>
                <a:pPr lvl="2"/>
                <a:r>
                  <a:rPr lang="pl-PL" dirty="0"/>
                  <a:t>- tarcia </a:t>
                </a:r>
              </a:p>
              <a:p>
                <a:pPr lvl="2"/>
                <a:r>
                  <a:rPr lang="pl-PL" dirty="0"/>
                  <a:t>- oporu powietrza </a:t>
                </a:r>
              </a:p>
              <a:p>
                <a:pPr lvl="1"/>
                <a:r>
                  <a:rPr lang="pl-PL" dirty="0"/>
                  <a:t>Ważne rozróżnienie dla uczniów: „brak siły” ≠ „brak ruchu” </a:t>
                </a:r>
              </a:p>
              <a:p>
                <a:r>
                  <a:rPr lang="pl-PL" b="1" dirty="0"/>
                  <a:t>Galileusz i swobodny spadek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Galileo Galilei → eksperymenty z ruchem i spadaniem ciał </a:t>
                </a:r>
              </a:p>
              <a:p>
                <a:pPr lvl="1"/>
                <a:r>
                  <a:rPr lang="pl-PL" dirty="0"/>
                  <a:t>W próżni wszystkie ciała spadają z tym samym przyspieszeniem </a:t>
                </a:r>
              </a:p>
              <a:p>
                <a:pPr lvl="1"/>
                <a:r>
                  <a:rPr lang="pl-PL" dirty="0"/>
                  <a:t>Masa nie wpływa na przyspieszenie spadku, a tym samym na czas tego spadku (w idealnym przypadku) </a:t>
                </a:r>
              </a:p>
              <a:p>
                <a:r>
                  <a:rPr lang="pl-PL" b="1" dirty="0"/>
                  <a:t>Związek z grawitacją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Przyspieszenie ziemskie: </a:t>
                </a:r>
                <a14:m>
                  <m:oMath xmlns:m="http://schemas.openxmlformats.org/officeDocument/2006/math">
                    <m:r>
                      <a:rPr lang="pl-PL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r>
                      <a:rPr lang="pl-PL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≈9,81</m:t>
                    </m:r>
                    <m:r>
                      <m:rPr>
                        <m:nor/>
                      </m:rPr>
                      <a:rPr lang="pl-PL" sz="1200" b="0" i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rPr>
                      <m:t> </m:t>
                    </m:r>
                    <m:r>
                      <m:rPr>
                        <m:sty m:val="p"/>
                      </m:rPr>
                      <a:rPr lang="pl-PL" sz="1200" b="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m</m:t>
                    </m:r>
                    <m:r>
                      <a:rPr lang="pl-PL" sz="1200" b="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lang="ar-AE" sz="1200" b="0" i="1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ar-AE" sz="1200" b="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</m:t>
                        </m:r>
                      </m:e>
                      <m:sup>
                        <m:r>
                          <a:rPr lang="ar-AE" sz="1200" b="0" i="0" kern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ar-AE" i="0" dirty="0"/>
              </a:p>
              <a:p>
                <a:pPr lvl="1"/>
                <a:r>
                  <a:rPr lang="pl-PL" dirty="0"/>
                  <a:t>Różnice w rzeczywistości wynikają z oporu powietrza </a:t>
                </a:r>
              </a:p>
              <a:p>
                <a:r>
                  <a:rPr lang="pl-PL" b="1" dirty="0"/>
                  <a:t>Ruch planet</a:t>
                </a:r>
                <a:endParaRPr lang="pl-PL" dirty="0"/>
              </a:p>
              <a:p>
                <a:pPr lvl="1"/>
                <a:r>
                  <a:rPr lang="pl-PL" dirty="0"/>
                  <a:t>Siła grawitacji Słońca → utrzymuje planety na orbitach </a:t>
                </a:r>
              </a:p>
              <a:p>
                <a:pPr lvl="1"/>
                <a:r>
                  <a:rPr lang="pl-PL" dirty="0"/>
                  <a:t>Orbity nie są kołowe, lecz eliptyczne </a:t>
                </a:r>
              </a:p>
              <a:p>
                <a:r>
                  <a:rPr lang="pl-PL" b="1" dirty="0"/>
                  <a:t>Typowe trudności uczniów: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- myślenie „siła podtrzymuje ruch” (błąd intuicyjny) </a:t>
                </a:r>
              </a:p>
              <a:p>
                <a:pPr lvl="1"/>
                <a:r>
                  <a:rPr lang="pl-PL" dirty="0"/>
                  <a:t>- brak rozróżnienia między prędkością a przyspieszeniem </a:t>
                </a:r>
              </a:p>
              <a:p>
                <a:r>
                  <a:rPr lang="pl-PL" b="1" dirty="0"/>
                  <a:t>Propozycja aktywizacji</a:t>
                </a:r>
                <a:endParaRPr lang="pl-PL" dirty="0"/>
              </a:p>
              <a:p>
                <a:pPr lvl="1"/>
                <a:r>
                  <a:rPr lang="pl-PL" dirty="0"/>
                  <a:t>„Co by się stało z ruchem Ziemi, gdyby nagle zniknęło Słońce?” </a:t>
                </a:r>
              </a:p>
              <a:p>
                <a:pPr lvl="1"/>
                <a:r>
                  <a:rPr lang="pl-PL" dirty="0"/>
                  <a:t>Pytanie do domu: „Czy Księżyc spada na Ziemię?” </a:t>
                </a:r>
              </a:p>
              <a:p>
                <a:endParaRPr lang="pl-PL" dirty="0"/>
              </a:p>
            </p:txBody>
          </p:sp>
        </mc:Choice>
        <mc:Fallback xmlns="">
          <p:sp>
            <p:nvSpPr>
              <p:cNvPr id="3" name="Symbol zastępczy notatek 2">
                <a:extLst>
                  <a:ext uri="{FF2B5EF4-FFF2-40B4-BE49-F238E27FC236}">
                    <a16:creationId xmlns:a16="http://schemas.microsoft.com/office/drawing/2014/main" id="{753D38EC-848D-5B76-559B-81D77C3EB4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l-PL" b="1" dirty="0"/>
                  <a:t>Rola zasad dynamiki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Isaac Newton → opis ruchu przez siły i przyspieszenie </a:t>
                </a:r>
              </a:p>
              <a:p>
                <a:pPr lvl="1"/>
                <a:r>
                  <a:rPr lang="pl-PL" dirty="0"/>
                  <a:t>Przejście od „intuicji” (Arystotelesowskiej) do modelu matematycznego </a:t>
                </a:r>
              </a:p>
              <a:p>
                <a:pPr lvl="1"/>
                <a:r>
                  <a:rPr lang="pl-PL" dirty="0"/>
                  <a:t>Ruch nie wymaga siły, ale jej zmiany już tak </a:t>
                </a:r>
              </a:p>
              <a:p>
                <a:r>
                  <a:rPr lang="pl-PL" b="1" dirty="0"/>
                  <a:t>Bezwładność i brak „samoczynnego zwalniania”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Ciało porusza się jednostajnie, jeśli nie działa siła wypadkowa, zwalnianie wynika głównie z: </a:t>
                </a:r>
              </a:p>
              <a:p>
                <a:pPr lvl="2"/>
                <a:r>
                  <a:rPr lang="pl-PL" dirty="0"/>
                  <a:t>- tarcia </a:t>
                </a:r>
              </a:p>
              <a:p>
                <a:pPr lvl="2"/>
                <a:r>
                  <a:rPr lang="pl-PL" dirty="0"/>
                  <a:t>- oporu powietrza </a:t>
                </a:r>
              </a:p>
              <a:p>
                <a:pPr lvl="1"/>
                <a:r>
                  <a:rPr lang="pl-PL" dirty="0"/>
                  <a:t>Ważne rozróżnienie dla uczniów: „brak siły” ≠ „brak ruchu” </a:t>
                </a:r>
              </a:p>
              <a:p>
                <a:r>
                  <a:rPr lang="pl-PL" b="1" dirty="0"/>
                  <a:t>Galileusz i swobodny spadek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Galileo Galilei → eksperymenty z ruchem i spadaniem ciał </a:t>
                </a:r>
              </a:p>
              <a:p>
                <a:pPr lvl="1"/>
                <a:r>
                  <a:rPr lang="pl-PL" dirty="0"/>
                  <a:t>W próżni wszystkie ciała spadają z tym samym przyspieszeniem </a:t>
                </a:r>
              </a:p>
              <a:p>
                <a:pPr lvl="1"/>
                <a:r>
                  <a:rPr lang="pl-PL" dirty="0"/>
                  <a:t>Masa nie wpływa na przyspieszenie spadku, a tym samym na czas tego spadku (w idealnym przypadku) </a:t>
                </a:r>
              </a:p>
              <a:p>
                <a:r>
                  <a:rPr lang="pl-PL" b="1" dirty="0"/>
                  <a:t>Związek z grawitacją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Przyspieszenie ziemskie: </a:t>
                </a:r>
                <a:r>
                  <a:rPr lang="pl-PL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𝑔≈9,81</a:t>
                </a:r>
                <a:r>
                  <a:rPr lang="pl-PL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" " m/</a:t>
                </a:r>
                <a:r>
                  <a:rPr lang="ar-AE" sz="1200" b="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s^2</a:t>
                </a:r>
                <a:endParaRPr lang="ar-AE" i="0" dirty="0"/>
              </a:p>
              <a:p>
                <a:pPr lvl="1"/>
                <a:r>
                  <a:rPr lang="pl-PL" dirty="0"/>
                  <a:t>Różnice w rzeczywistości wynikają z oporu powietrza </a:t>
                </a:r>
              </a:p>
              <a:p>
                <a:r>
                  <a:rPr lang="pl-PL" b="1" dirty="0"/>
                  <a:t>Ruch planet</a:t>
                </a:r>
                <a:endParaRPr lang="pl-PL" dirty="0"/>
              </a:p>
              <a:p>
                <a:pPr lvl="1"/>
                <a:r>
                  <a:rPr lang="pl-PL" dirty="0"/>
                  <a:t>Siła grawitacji Słońca → utrzymuje planety na orbitach </a:t>
                </a:r>
              </a:p>
              <a:p>
                <a:pPr lvl="1"/>
                <a:r>
                  <a:rPr lang="pl-PL" dirty="0"/>
                  <a:t>Orbity nie są kołowe, lecz eliptyczne </a:t>
                </a:r>
              </a:p>
              <a:p>
                <a:r>
                  <a:rPr lang="pl-PL" b="1" dirty="0"/>
                  <a:t>Typowe trudności uczniów:</a:t>
                </a:r>
                <a:r>
                  <a:rPr lang="pl-PL" dirty="0"/>
                  <a:t> </a:t>
                </a:r>
              </a:p>
              <a:p>
                <a:pPr lvl="1"/>
                <a:r>
                  <a:rPr lang="pl-PL" dirty="0"/>
                  <a:t>- myślenie „siła podtrzymuje ruch” (błąd intuicyjny) </a:t>
                </a:r>
              </a:p>
              <a:p>
                <a:pPr lvl="1"/>
                <a:r>
                  <a:rPr lang="pl-PL" dirty="0"/>
                  <a:t>- brak rozróżnienia między prędkością a przyspieszeniem </a:t>
                </a:r>
              </a:p>
              <a:p>
                <a:r>
                  <a:rPr lang="pl-PL" b="1" dirty="0"/>
                  <a:t>Propozycja aktywizacji</a:t>
                </a:r>
                <a:endParaRPr lang="pl-PL" dirty="0"/>
              </a:p>
              <a:p>
                <a:pPr lvl="1"/>
                <a:r>
                  <a:rPr lang="pl-PL" dirty="0"/>
                  <a:t>„Co by się stało z ruchem Ziemi, gdyby nagle zniknęło Słońce?” </a:t>
                </a:r>
              </a:p>
              <a:p>
                <a:pPr lvl="1"/>
                <a:r>
                  <a:rPr lang="pl-PL" dirty="0"/>
                  <a:t>Pytanie do domu: „Czy Księżyc spada na Ziemię?” </a:t>
                </a:r>
              </a:p>
              <a:p>
                <a:endParaRPr lang="pl-PL" dirty="0"/>
              </a:p>
            </p:txBody>
          </p:sp>
        </mc:Fallback>
      </mc:AlternateContent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8B64703-38EA-BF58-33B8-30428F28D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13026-1D3D-46E9-89ED-D70EC4A8CBB5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9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0E5371-FA80-9C99-5EAC-DAC51F3B7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DEF31FF-4926-4D41-63EB-7F5E0F232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6420D8-73E8-7BA5-900D-F8E6562F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E5890F-1B20-E4EF-D24E-F7CB4A48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BAB91B-4FDF-0E8F-820D-0D5603C3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67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9FA58D-7323-ABFA-7206-96F93D10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92D8698-1502-9030-FFDC-4CFD1B9D6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3092AD-011E-31B0-F9E2-FC73AE00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D657A2-0946-339B-D181-93DE9902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1E7A24-6C91-5BC1-85B5-A8D6CCB0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24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5A22E39-69C7-6FED-9116-53439E588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B77F7E2-98CD-8C40-695E-DE9422A87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482987-CD05-1D5E-66E8-2DDA77435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C8E521-462F-CA65-4C3A-0CB785C8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098280-05A9-327B-ABE0-DBAF04B9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41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F16F90-5EE9-F099-BC0F-73EBF54F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40F42B-1A47-A94F-1A94-A37A342C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EB8C62-A8DB-0BED-5386-61579EA9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27D423-000D-361E-8FBF-B769F334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3C97D2-1AD4-A0AB-A7B5-8F449E3A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239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37901-2450-4186-9816-E8CE699F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87AB59F-3C5C-BBD0-1FBE-F97E008E8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729666-0C32-8E59-7692-896DD33C0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0284B12-D43C-2C71-0238-FBDCC5D8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DC0532-0C1E-2DD6-99C0-F059DFED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77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FD1F6D-30BD-E542-E96E-E4DC885F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6A4126-B001-28ED-9856-612C7B569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8AC98D-783F-32B7-CF38-3DCB8539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B5D9F8-2E14-11A2-D839-63FA278B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926AD1-C3F0-A602-7E31-CF59CA27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13CB3C-9EFF-C084-03E4-813EE347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10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833EFF-3A72-608F-5471-7F6A13CA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8CA8A3-B84E-37E6-D312-72C37FF7B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E6F4CA-84D2-B044-ADCD-A03101759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99A2858-8F89-A615-5E4C-ACBA4609D0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24363D9-C5BA-9659-65DD-D0F1BE7D2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7F7D321-2274-D8CD-BE56-8D0C9D2D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2A2A519-E218-1D6A-4035-7D8AD2E8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819D2C3-834B-8193-B01F-4EAECDBB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43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DF1011-EAF1-F86B-CCD3-D5AA35C7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2ECC451-6F64-ABBD-6C13-09ED034A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BCDB066-A831-069A-1F01-E7720D98A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B072F97-7A50-18C1-F48B-0EAE8B48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5EC01CD-67C1-D028-9EBC-FD58B387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74AEF13-5B43-AB6B-99CF-01FA8F9C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DB775A-6879-A3AF-2325-9F4A5CF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9061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440C05-47D2-E3E8-CC93-4A465F6F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5E7A6B-714F-8543-B6BD-4197B09E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B4E3C1-F28C-FC72-9213-50691FB42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4792B5B-708A-9C95-B57A-256128B7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AC6CA3E-5B31-1319-68E6-2B7D165D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52CFDF-5202-E4F7-5644-DD85EE9E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759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07FF59-BC79-6D97-EB9F-A675B277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F94469B-ABE7-55F3-1E91-0DB238FD0C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512A2B-8591-7980-18AE-D584586C4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2E3FF1C-4D5C-BF6E-157A-2CADD450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CBEB695-C2C9-4145-BBDD-5DD57F26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91C2C0-3908-D28D-9758-00968BE5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68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8716B73-FD5D-0F24-D85D-C3F2F8C3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2C6B1D-5000-3B68-A750-E559AE053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3279A21-FA83-3E61-E427-F5E972FBD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A3952E-F273-45B7-B9CE-CFDE1AF4FC88}" type="datetimeFigureOut">
              <a:rPr lang="pl-PL" smtClean="0"/>
              <a:t>5.06.2026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96C8C6-E9F0-7C0D-6F02-54E553CF8D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CCA518-4C85-371D-B003-B0BA41C6E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B898FF-0DCA-4489-8C1B-936D77AE05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44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504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5.sv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1C34150-1EEC-61ED-2FB2-E4B9AE7BC1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FC6B23D-20C7-0883-F0CD-D02377E955A5}"/>
              </a:ext>
            </a:extLst>
          </p:cNvPr>
          <p:cNvSpPr/>
          <p:nvPr/>
        </p:nvSpPr>
        <p:spPr>
          <a:xfrm rot="10800000">
            <a:off x="0" y="48127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  <a:alpha val="84741"/>
                </a:schemeClr>
              </a:gs>
              <a:gs pos="5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EAFF6C1-7C6B-D4AA-7830-28F50DF5AAA0}"/>
              </a:ext>
            </a:extLst>
          </p:cNvPr>
          <p:cNvSpPr txBox="1">
            <a:spLocks/>
          </p:cNvSpPr>
          <p:nvPr/>
        </p:nvSpPr>
        <p:spPr>
          <a:xfrm>
            <a:off x="7724606" y="145352"/>
            <a:ext cx="4705519" cy="108927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itchFamily="2" charset="0"/>
                <a:ea typeface="Bellota Text" pitchFamily="2" charset="0"/>
              </a:rPr>
              <a:t>Fizyka, a to ciekawe</a:t>
            </a:r>
            <a:r>
              <a:rPr lang="pl-PL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itchFamily="2" charset="0"/>
                <a:ea typeface="Bellota Text" pitchFamily="2" charset="0"/>
              </a:rPr>
              <a:t>!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43BA59AF-3A4B-0B65-1D64-CF04322E1D42}"/>
              </a:ext>
            </a:extLst>
          </p:cNvPr>
          <p:cNvSpPr txBox="1">
            <a:spLocks/>
          </p:cNvSpPr>
          <p:nvPr/>
        </p:nvSpPr>
        <p:spPr>
          <a:xfrm>
            <a:off x="2764407" y="4620387"/>
            <a:ext cx="3331594" cy="2189487"/>
          </a:xfrm>
          <a:prstGeom prst="rect">
            <a:avLst/>
          </a:prstGeom>
          <a:noFill/>
          <a:effectLst>
            <a:softEdge rad="317500"/>
          </a:effectLst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6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Montserrat Black" pitchFamily="2" charset="0"/>
              </a:rPr>
              <a:t>i siły</a:t>
            </a: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424B3D84-A61A-DF36-3049-0BDCDD9FA7F0}"/>
              </a:ext>
            </a:extLst>
          </p:cNvPr>
          <p:cNvSpPr txBox="1">
            <a:spLocks/>
          </p:cNvSpPr>
          <p:nvPr/>
        </p:nvSpPr>
        <p:spPr>
          <a:xfrm>
            <a:off x="755149" y="3625514"/>
            <a:ext cx="4151143" cy="2189487"/>
          </a:xfrm>
          <a:prstGeom prst="rect">
            <a:avLst/>
          </a:prstGeom>
          <a:noFill/>
          <a:effectLst>
            <a:softEdge rad="317500"/>
          </a:effectLst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600" b="1" dirty="0">
                <a:solidFill>
                  <a:schemeClr val="accent2">
                    <a:lumMod val="90000"/>
                  </a:schemeClr>
                </a:solidFill>
                <a:latin typeface="Montserrat Black" pitchFamily="2" charset="0"/>
              </a:rPr>
              <a:t>Ruch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3891EF69-E0F1-04DB-66A6-C980FA49F251}"/>
              </a:ext>
            </a:extLst>
          </p:cNvPr>
          <p:cNvGrpSpPr/>
          <p:nvPr/>
        </p:nvGrpSpPr>
        <p:grpSpPr>
          <a:xfrm>
            <a:off x="9427593" y="5192713"/>
            <a:ext cx="3114700" cy="965200"/>
            <a:chOff x="9427593" y="5192713"/>
            <a:chExt cx="3114700" cy="965200"/>
          </a:xfrm>
        </p:grpSpPr>
        <p:sp>
          <p:nvSpPr>
            <p:cNvPr id="7" name="Prostokąt zaokrąglony 6">
              <a:extLst>
                <a:ext uri="{FF2B5EF4-FFF2-40B4-BE49-F238E27FC236}">
                  <a16:creationId xmlns:a16="http://schemas.microsoft.com/office/drawing/2014/main" id="{4BA81C0F-DAFC-552D-4A90-2CB6CB607CAA}"/>
                </a:ext>
              </a:extLst>
            </p:cNvPr>
            <p:cNvSpPr/>
            <p:nvPr/>
          </p:nvSpPr>
          <p:spPr>
            <a:xfrm>
              <a:off x="9427593" y="5192713"/>
              <a:ext cx="3114700" cy="965200"/>
            </a:xfrm>
            <a:prstGeom prst="roundRect">
              <a:avLst>
                <a:gd name="adj" fmla="val 251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5CBA8740-863A-CEA4-2DE3-CE2F408D8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8159" y="5245642"/>
              <a:ext cx="1895988" cy="857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8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3BCAB5-8AD2-FB2E-81B2-7AA178BCD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>
            <a:extLst>
              <a:ext uri="{FF2B5EF4-FFF2-40B4-BE49-F238E27FC236}">
                <a16:creationId xmlns:a16="http://schemas.microsoft.com/office/drawing/2014/main" id="{E125E2BB-4FDB-8472-3733-C3D93F2C2060}"/>
              </a:ext>
            </a:extLst>
          </p:cNvPr>
          <p:cNvSpPr/>
          <p:nvPr/>
        </p:nvSpPr>
        <p:spPr>
          <a:xfrm>
            <a:off x="523875" y="1520826"/>
            <a:ext cx="3564000" cy="4679950"/>
          </a:xfrm>
          <a:prstGeom prst="roundRect">
            <a:avLst>
              <a:gd name="adj" fmla="val 23560"/>
            </a:avLst>
          </a:prstGeom>
          <a:solidFill>
            <a:schemeClr val="bg1">
              <a:alpha val="350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zaokrąglony 15">
            <a:extLst>
              <a:ext uri="{FF2B5EF4-FFF2-40B4-BE49-F238E27FC236}">
                <a16:creationId xmlns:a16="http://schemas.microsoft.com/office/drawing/2014/main" id="{2312DF3F-035B-0A62-DEF9-11E7DEE2A404}"/>
              </a:ext>
            </a:extLst>
          </p:cNvPr>
          <p:cNvSpPr/>
          <p:nvPr/>
        </p:nvSpPr>
        <p:spPr>
          <a:xfrm>
            <a:off x="4333875" y="1520826"/>
            <a:ext cx="3564000" cy="4679950"/>
          </a:xfrm>
          <a:prstGeom prst="roundRect">
            <a:avLst>
              <a:gd name="adj" fmla="val 21645"/>
            </a:avLst>
          </a:prstGeom>
          <a:solidFill>
            <a:schemeClr val="bg1">
              <a:alpha val="350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zaokrąglony 16">
            <a:extLst>
              <a:ext uri="{FF2B5EF4-FFF2-40B4-BE49-F238E27FC236}">
                <a16:creationId xmlns:a16="http://schemas.microsoft.com/office/drawing/2014/main" id="{CDD72515-D559-F177-F015-4E8D9645C138}"/>
              </a:ext>
            </a:extLst>
          </p:cNvPr>
          <p:cNvSpPr/>
          <p:nvPr/>
        </p:nvSpPr>
        <p:spPr>
          <a:xfrm>
            <a:off x="8131175" y="1520826"/>
            <a:ext cx="3564000" cy="4679950"/>
          </a:xfrm>
          <a:prstGeom prst="roundRect">
            <a:avLst>
              <a:gd name="adj" fmla="val 22028"/>
            </a:avLst>
          </a:prstGeom>
          <a:solidFill>
            <a:schemeClr val="bg1">
              <a:alpha val="350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0828A284-21D8-135F-E76D-360679FFC1E0}"/>
              </a:ext>
            </a:extLst>
          </p:cNvPr>
          <p:cNvSpPr/>
          <p:nvPr/>
        </p:nvSpPr>
        <p:spPr>
          <a:xfrm>
            <a:off x="-829056" y="-341376"/>
            <a:ext cx="6071616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533F9FB-1167-65EE-BEFF-1DA551EE9182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4444884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Montserrat SemiBold" pitchFamily="2" charset="0"/>
                <a:ea typeface="Bellota Text" pitchFamily="2" charset="0"/>
              </a:rPr>
              <a:t>Odkrycia naukowe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D51CF01E-231A-825C-4385-E942D0486C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05921A1-C724-6A0D-8F63-F7FF7F4823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6915" y="1849542"/>
            <a:ext cx="2818169" cy="216692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0B60D2A-75FE-4096-E643-B70D9B196E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4044" y="1849542"/>
            <a:ext cx="2818169" cy="307817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F5648E1-C8FF-38A5-8B4C-0423634C15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790" y="1849542"/>
            <a:ext cx="2818169" cy="2166922"/>
          </a:xfrm>
          <a:prstGeom prst="rect">
            <a:avLst/>
          </a:prstGeom>
          <a:ln w="31750">
            <a:noFill/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056087C-9C41-0756-C07E-D8DA61789B47}"/>
              </a:ext>
            </a:extLst>
          </p:cNvPr>
          <p:cNvSpPr txBox="1"/>
          <p:nvPr/>
        </p:nvSpPr>
        <p:spPr>
          <a:xfrm>
            <a:off x="523875" y="4184019"/>
            <a:ext cx="3536951" cy="186194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Zasady dynamiki odkryte </a:t>
            </a:r>
            <a:b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przez </a:t>
            </a:r>
            <a:r>
              <a:rPr lang="pl-PL" sz="1600" b="1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Isaaca</a:t>
            </a: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Newtona </a:t>
            </a:r>
            <a:b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zmieniły sposób, w jaki patrzymy na świat. 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Newton pokazał, że ciała nie zwalniają same z siebie, bo potrzebne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są do tego siły.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552D2D5-FF03-CED8-16D9-87CC9C182F1A}"/>
              </a:ext>
            </a:extLst>
          </p:cNvPr>
          <p:cNvSpPr txBox="1"/>
          <p:nvPr/>
        </p:nvSpPr>
        <p:spPr>
          <a:xfrm>
            <a:off x="4345249" y="4184019"/>
            <a:ext cx="3536951" cy="186194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Potwierdził obliczeniowo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doświadczenie Galileusza –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</a:t>
            </a: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spadku swobodnym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czas spadku nie zależy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od masy ciała.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57F355B-B917-91C9-0BA8-B69E5273F51D}"/>
              </a:ext>
            </a:extLst>
          </p:cNvPr>
          <p:cNvSpPr txBox="1"/>
          <p:nvPr/>
        </p:nvSpPr>
        <p:spPr>
          <a:xfrm>
            <a:off x="8125679" y="4265906"/>
            <a:ext cx="3536951" cy="1861942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Zasady dynamiki wyjaśniają powody „</a:t>
            </a:r>
            <a:r>
              <a:rPr lang="pl-PL" sz="16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nieskończo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-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nego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” ruchu planet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wokół Słońca.</a:t>
            </a:r>
          </a:p>
        </p:txBody>
      </p:sp>
    </p:spTree>
    <p:extLst>
      <p:ext uri="{BB962C8B-B14F-4D97-AF65-F5344CB8AC3E}">
        <p14:creationId xmlns:p14="http://schemas.microsoft.com/office/powerpoint/2010/main" val="4958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751F9D-42A2-C042-8E67-F20DCDF0C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zaokrąglony 43">
            <a:extLst>
              <a:ext uri="{FF2B5EF4-FFF2-40B4-BE49-F238E27FC236}">
                <a16:creationId xmlns:a16="http://schemas.microsoft.com/office/drawing/2014/main" id="{DE6A5DE3-1FD9-3F44-9377-719641E0C63A}"/>
              </a:ext>
            </a:extLst>
          </p:cNvPr>
          <p:cNvSpPr/>
          <p:nvPr/>
        </p:nvSpPr>
        <p:spPr>
          <a:xfrm>
            <a:off x="7444907" y="4564618"/>
            <a:ext cx="6088213" cy="2541556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C449E97C-8F54-3ADB-5B3F-D447C4BB6809}"/>
              </a:ext>
            </a:extLst>
          </p:cNvPr>
          <p:cNvSpPr/>
          <p:nvPr/>
        </p:nvSpPr>
        <p:spPr>
          <a:xfrm>
            <a:off x="-829056" y="-341376"/>
            <a:ext cx="7144512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9393973-65FB-15C3-DEC5-5A4DA831E096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5871348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Montserrat SemiBold" pitchFamily="2" charset="0"/>
                <a:ea typeface="Bellota Text" pitchFamily="2" charset="0"/>
              </a:rPr>
              <a:t>Wynalazki i urządzenia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51414C4D-EFCF-F540-7F58-3A194817A1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F4991C1-8C7E-C135-AFE7-246B3AEBFE51}"/>
              </a:ext>
            </a:extLst>
          </p:cNvPr>
          <p:cNvSpPr txBox="1"/>
          <p:nvPr/>
        </p:nvSpPr>
        <p:spPr>
          <a:xfrm>
            <a:off x="712333" y="1851827"/>
            <a:ext cx="4786259" cy="427579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8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Podczas drugiej wojny światowej torpedy łodzi podwodnych nie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miały samonaprowadzania. Ich skuteczność wynikała z obliczeń fizycznych.</a:t>
            </a:r>
          </a:p>
          <a:p>
            <a:pPr>
              <a:spcAft>
                <a:spcPts val="18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To trochę jak rzucanie piłki do biegnącego kolegi — nie celujesz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niego, tylko tam, gdzie będzie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za chwilę.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Dzisiaj obliczenia wykonują kom-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putery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, biorąc pod uwagę różne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dane, na przykład opór powietrza.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0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endParaRPr lang="pl-PL" sz="16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2A9FF59-B99C-67DA-EBD5-09AC25536C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2675" y="1864019"/>
            <a:ext cx="5332880" cy="3990163"/>
          </a:xfrm>
          <a:custGeom>
            <a:avLst/>
            <a:gdLst>
              <a:gd name="csX0" fmla="*/ 1617133 w 5332880"/>
              <a:gd name="csY0" fmla="*/ 0 h 3990163"/>
              <a:gd name="csX1" fmla="*/ 3715747 w 5332880"/>
              <a:gd name="csY1" fmla="*/ 0 h 3990163"/>
              <a:gd name="csX2" fmla="*/ 5332880 w 5332880"/>
              <a:gd name="csY2" fmla="*/ 1617133 h 3990163"/>
              <a:gd name="csX3" fmla="*/ 5332880 w 5332880"/>
              <a:gd name="csY3" fmla="*/ 2373030 h 3990163"/>
              <a:gd name="csX4" fmla="*/ 3715747 w 5332880"/>
              <a:gd name="csY4" fmla="*/ 3990163 h 3990163"/>
              <a:gd name="csX5" fmla="*/ 1617133 w 5332880"/>
              <a:gd name="csY5" fmla="*/ 3990163 h 3990163"/>
              <a:gd name="csX6" fmla="*/ 0 w 5332880"/>
              <a:gd name="csY6" fmla="*/ 2373030 h 3990163"/>
              <a:gd name="csX7" fmla="*/ 0 w 5332880"/>
              <a:gd name="csY7" fmla="*/ 1617133 h 3990163"/>
              <a:gd name="csX8" fmla="*/ 1617133 w 5332880"/>
              <a:gd name="csY8" fmla="*/ 0 h 39901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332880" h="3990163">
                <a:moveTo>
                  <a:pt x="1617133" y="0"/>
                </a:moveTo>
                <a:lnTo>
                  <a:pt x="3715747" y="0"/>
                </a:lnTo>
                <a:cubicBezTo>
                  <a:pt x="4608865" y="0"/>
                  <a:pt x="5332880" y="724015"/>
                  <a:pt x="5332880" y="1617133"/>
                </a:cubicBezTo>
                <a:lnTo>
                  <a:pt x="5332880" y="2373030"/>
                </a:lnTo>
                <a:cubicBezTo>
                  <a:pt x="5332880" y="3266148"/>
                  <a:pt x="4608865" y="3990163"/>
                  <a:pt x="3715747" y="3990163"/>
                </a:cubicBezTo>
                <a:lnTo>
                  <a:pt x="1617133" y="3990163"/>
                </a:lnTo>
                <a:cubicBezTo>
                  <a:pt x="724015" y="3990163"/>
                  <a:pt x="0" y="3266148"/>
                  <a:pt x="0" y="2373030"/>
                </a:cubicBezTo>
                <a:lnTo>
                  <a:pt x="0" y="1617133"/>
                </a:lnTo>
                <a:cubicBezTo>
                  <a:pt x="0" y="724015"/>
                  <a:pt x="724015" y="0"/>
                  <a:pt x="1617133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7A94CA-7630-81A1-719F-8C6A732E1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zaokrąglony 43">
            <a:extLst>
              <a:ext uri="{FF2B5EF4-FFF2-40B4-BE49-F238E27FC236}">
                <a16:creationId xmlns:a16="http://schemas.microsoft.com/office/drawing/2014/main" id="{7D3665FE-918E-EB24-CFC4-078996CDE085}"/>
              </a:ext>
            </a:extLst>
          </p:cNvPr>
          <p:cNvSpPr/>
          <p:nvPr/>
        </p:nvSpPr>
        <p:spPr>
          <a:xfrm>
            <a:off x="9258660" y="4906107"/>
            <a:ext cx="5908236" cy="25415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32351170-5CF5-C3B3-D181-475D38180C1A}"/>
              </a:ext>
            </a:extLst>
          </p:cNvPr>
          <p:cNvSpPr/>
          <p:nvPr/>
        </p:nvSpPr>
        <p:spPr>
          <a:xfrm>
            <a:off x="-829056" y="-341376"/>
            <a:ext cx="7144512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A4D4902-650E-B08B-D065-7BA7CE9530BA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5871348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Fizyka w popkulturze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575129C8-D790-727B-D7FE-4D13CAD5FC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AFE9482-8F29-854C-2B21-C7014D2EB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409" y="2633567"/>
            <a:ext cx="6475679" cy="3532188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FAB684-B498-4359-C9A6-BA96DA6BFF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0616" y="1145627"/>
            <a:ext cx="3412471" cy="1305482"/>
          </a:xfrm>
          <a:prstGeom prst="rect">
            <a:avLst/>
          </a:prstGeom>
          <a:ln w="31750" cap="sq">
            <a:solidFill>
              <a:schemeClr val="bg1"/>
            </a:solidFill>
            <a:prstDash val="solid"/>
            <a:miter lim="800000"/>
          </a:ln>
          <a:effectLst/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A0B0A7F4-D124-C937-0E5A-257DB40A9854}"/>
              </a:ext>
            </a:extLst>
          </p:cNvPr>
          <p:cNvGrpSpPr/>
          <p:nvPr/>
        </p:nvGrpSpPr>
        <p:grpSpPr>
          <a:xfrm>
            <a:off x="2320536" y="2633567"/>
            <a:ext cx="2393866" cy="3559484"/>
            <a:chOff x="2320536" y="2633567"/>
            <a:chExt cx="2393866" cy="3559484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772D5D2C-25A5-BF67-11B7-9CE5B81C9D1F}"/>
                </a:ext>
              </a:extLst>
            </p:cNvPr>
            <p:cNvSpPr/>
            <p:nvPr/>
          </p:nvSpPr>
          <p:spPr>
            <a:xfrm>
              <a:off x="2320536" y="2633567"/>
              <a:ext cx="2393866" cy="355948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0126BE20-9CE6-F373-402A-0A1A3DB81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30688" y="3765016"/>
              <a:ext cx="2364007" cy="2412804"/>
            </a:xfrm>
            <a:prstGeom prst="rect">
              <a:avLst/>
            </a:prstGeom>
            <a:ln w="31750">
              <a:solidFill>
                <a:schemeClr val="bg1"/>
              </a:solidFill>
            </a:ln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1FDD868-A277-2D3F-9E91-AD2BF8C458B8}"/>
                </a:ext>
              </a:extLst>
            </p:cNvPr>
            <p:cNvSpPr txBox="1"/>
            <p:nvPr/>
          </p:nvSpPr>
          <p:spPr>
            <a:xfrm>
              <a:off x="2334184" y="3106033"/>
              <a:ext cx="2374159" cy="65898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Mój profesor fizyki, gdy auto</a:t>
              </a:r>
            </a:p>
            <a:p>
              <a:pPr>
                <a:buClr>
                  <a:schemeClr val="accent2">
                    <a:lumMod val="75000"/>
                  </a:schemeClr>
                </a:buClr>
              </a:pPr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Waży -23m/s i porusza się</a:t>
              </a:r>
              <a:br>
                <a:rPr lang="pl-PL" sz="12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</a:br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z 128% prędkości światła.</a:t>
              </a: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spcAft>
                  <a:spcPts val="1800"/>
                </a:spcAft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spcAft>
                  <a:spcPts val="1200"/>
                </a:spcAft>
                <a:buClr>
                  <a:schemeClr val="accent2">
                    <a:lumMod val="75000"/>
                  </a:schemeClr>
                </a:buClr>
              </a:pPr>
              <a:endPara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endParaRPr>
            </a:p>
            <a:p>
              <a:pPr>
                <a:spcAft>
                  <a:spcPts val="1200"/>
                </a:spcAft>
                <a:buClr>
                  <a:schemeClr val="accent2">
                    <a:lumMod val="75000"/>
                  </a:schemeClr>
                </a:buClr>
              </a:pPr>
              <a:r>
                <a:rPr lang="pl-PL" sz="22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 </a:t>
              </a: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9E8388D-BB47-0F0A-783D-C8979E99D7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917" y="1520825"/>
            <a:ext cx="2991239" cy="157216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id="{FDFABF65-8235-7117-89D7-38417EFB6703}"/>
              </a:ext>
            </a:extLst>
          </p:cNvPr>
          <p:cNvSpPr/>
          <p:nvPr/>
        </p:nvSpPr>
        <p:spPr>
          <a:xfrm>
            <a:off x="-633689" y="6200775"/>
            <a:ext cx="2244126" cy="9653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351D7-2837-69DC-379D-4BD659BD7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115C396D-690F-D422-93B9-4CF4FA568B0F}"/>
              </a:ext>
            </a:extLst>
          </p:cNvPr>
          <p:cNvSpPr/>
          <p:nvPr/>
        </p:nvSpPr>
        <p:spPr>
          <a:xfrm>
            <a:off x="-829056" y="-341376"/>
            <a:ext cx="3804485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9D87E81-70EF-16F8-D073-1ACE15D90AB6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2101117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Mity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83E95F3F-428A-28CD-F27E-0B028B7D86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D9F0A46-776E-FB44-5498-59421BC822AF}"/>
              </a:ext>
            </a:extLst>
          </p:cNvPr>
          <p:cNvSpPr txBox="1"/>
          <p:nvPr/>
        </p:nvSpPr>
        <p:spPr>
          <a:xfrm>
            <a:off x="712332" y="1455300"/>
            <a:ext cx="4904699" cy="23340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filmach i grach: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Rakiety kosmiczne zatrzymują się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po wyłączeniu silników. To mit!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 tych błędnych rozwiązań korzy-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stają gry z serii </a:t>
            </a: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Homeworld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i filmy z serii Star Wars</a:t>
            </a:r>
            <a:r>
              <a: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800"/>
              </a:spcAft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sp>
        <p:nvSpPr>
          <p:cNvPr id="9" name="Prostokąt zaokrąglony 8">
            <a:extLst>
              <a:ext uri="{FF2B5EF4-FFF2-40B4-BE49-F238E27FC236}">
                <a16:creationId xmlns:a16="http://schemas.microsoft.com/office/drawing/2014/main" id="{E4D3D4AD-D153-E634-0B88-AC348057DE4C}"/>
              </a:ext>
            </a:extLst>
          </p:cNvPr>
          <p:cNvSpPr/>
          <p:nvPr/>
        </p:nvSpPr>
        <p:spPr>
          <a:xfrm>
            <a:off x="6293568" y="1789286"/>
            <a:ext cx="5176611" cy="165487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Obraz 9" descr="Obraz zawierający na wolnym powietrzu, chmura, niebo, drzewo">
            <a:extLst>
              <a:ext uri="{FF2B5EF4-FFF2-40B4-BE49-F238E27FC236}">
                <a16:creationId xmlns:a16="http://schemas.microsoft.com/office/drawing/2014/main" id="{267B1912-8F96-FD0E-E5E7-418379BD8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57338"/>
            <a:ext cx="5176611" cy="1654874"/>
          </a:xfrm>
          <a:custGeom>
            <a:avLst/>
            <a:gdLst>
              <a:gd name="csX0" fmla="*/ 827437 w 5176611"/>
              <a:gd name="csY0" fmla="*/ 0 h 1654874"/>
              <a:gd name="csX1" fmla="*/ 4349174 w 5176611"/>
              <a:gd name="csY1" fmla="*/ 0 h 1654874"/>
              <a:gd name="csX2" fmla="*/ 5176611 w 5176611"/>
              <a:gd name="csY2" fmla="*/ 827437 h 1654874"/>
              <a:gd name="csX3" fmla="*/ 4349174 w 5176611"/>
              <a:gd name="csY3" fmla="*/ 1654874 h 1654874"/>
              <a:gd name="csX4" fmla="*/ 827437 w 5176611"/>
              <a:gd name="csY4" fmla="*/ 1654874 h 1654874"/>
              <a:gd name="csX5" fmla="*/ 0 w 5176611"/>
              <a:gd name="csY5" fmla="*/ 827437 h 1654874"/>
              <a:gd name="csX6" fmla="*/ 827437 w 5176611"/>
              <a:gd name="csY6" fmla="*/ 0 h 1654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76611" h="1654874">
                <a:moveTo>
                  <a:pt x="827437" y="0"/>
                </a:moveTo>
                <a:lnTo>
                  <a:pt x="4349174" y="0"/>
                </a:lnTo>
                <a:cubicBezTo>
                  <a:pt x="4806155" y="0"/>
                  <a:pt x="5176611" y="370456"/>
                  <a:pt x="5176611" y="827437"/>
                </a:cubicBezTo>
                <a:cubicBezTo>
                  <a:pt x="5176611" y="1284418"/>
                  <a:pt x="4806155" y="1654874"/>
                  <a:pt x="4349174" y="1654874"/>
                </a:cubicBezTo>
                <a:lnTo>
                  <a:pt x="827437" y="1654874"/>
                </a:lnTo>
                <a:cubicBezTo>
                  <a:pt x="370456" y="1654874"/>
                  <a:pt x="0" y="1284418"/>
                  <a:pt x="0" y="827437"/>
                </a:cubicBezTo>
                <a:cubicBezTo>
                  <a:pt x="0" y="370456"/>
                  <a:pt x="370456" y="0"/>
                  <a:pt x="827437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328BE2-27B1-4D76-3B81-3B71599F807F}"/>
              </a:ext>
            </a:extLst>
          </p:cNvPr>
          <p:cNvSpPr txBox="1"/>
          <p:nvPr/>
        </p:nvSpPr>
        <p:spPr>
          <a:xfrm>
            <a:off x="712331" y="3793360"/>
            <a:ext cx="5282069" cy="23340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Wybuchy i eksplozje w oddali słychać natychmiast. To błąd! W rzeczywistości dźwięk dociera dużo później, niż to co widzimy. Dla przykładu erupcja kaldery </a:t>
            </a: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Yellowstone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w filmie katastroficznym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„2012” następowała w tym samym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czasie co dźwięki eksplozji.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800"/>
              </a:spcAft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2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sp>
        <p:nvSpPr>
          <p:cNvPr id="12" name="Prostokąt zaokrąglony 11">
            <a:extLst>
              <a:ext uri="{FF2B5EF4-FFF2-40B4-BE49-F238E27FC236}">
                <a16:creationId xmlns:a16="http://schemas.microsoft.com/office/drawing/2014/main" id="{4474C193-8966-5580-ADBA-EF4A8BEFFECC}"/>
              </a:ext>
            </a:extLst>
          </p:cNvPr>
          <p:cNvSpPr/>
          <p:nvPr/>
        </p:nvSpPr>
        <p:spPr>
          <a:xfrm>
            <a:off x="6317381" y="4154445"/>
            <a:ext cx="5176611" cy="165487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36D3FE0-B6D5-CA6C-6527-67CD266B2D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908095"/>
            <a:ext cx="5176611" cy="1654874"/>
          </a:xfrm>
          <a:custGeom>
            <a:avLst/>
            <a:gdLst>
              <a:gd name="csX0" fmla="*/ 827437 w 5176611"/>
              <a:gd name="csY0" fmla="*/ 0 h 1654874"/>
              <a:gd name="csX1" fmla="*/ 4349174 w 5176611"/>
              <a:gd name="csY1" fmla="*/ 0 h 1654874"/>
              <a:gd name="csX2" fmla="*/ 5176611 w 5176611"/>
              <a:gd name="csY2" fmla="*/ 827437 h 1654874"/>
              <a:gd name="csX3" fmla="*/ 4349174 w 5176611"/>
              <a:gd name="csY3" fmla="*/ 1654874 h 1654874"/>
              <a:gd name="csX4" fmla="*/ 827437 w 5176611"/>
              <a:gd name="csY4" fmla="*/ 1654874 h 1654874"/>
              <a:gd name="csX5" fmla="*/ 0 w 5176611"/>
              <a:gd name="csY5" fmla="*/ 827437 h 1654874"/>
              <a:gd name="csX6" fmla="*/ 827437 w 5176611"/>
              <a:gd name="csY6" fmla="*/ 0 h 1654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76611" h="1654874">
                <a:moveTo>
                  <a:pt x="827437" y="0"/>
                </a:moveTo>
                <a:lnTo>
                  <a:pt x="4349174" y="0"/>
                </a:lnTo>
                <a:cubicBezTo>
                  <a:pt x="4806155" y="0"/>
                  <a:pt x="5176611" y="370456"/>
                  <a:pt x="5176611" y="827437"/>
                </a:cubicBezTo>
                <a:cubicBezTo>
                  <a:pt x="5176611" y="1284418"/>
                  <a:pt x="4806155" y="1654874"/>
                  <a:pt x="4349174" y="1654874"/>
                </a:cubicBezTo>
                <a:lnTo>
                  <a:pt x="827437" y="1654874"/>
                </a:lnTo>
                <a:cubicBezTo>
                  <a:pt x="370456" y="1654874"/>
                  <a:pt x="0" y="1284418"/>
                  <a:pt x="0" y="827437"/>
                </a:cubicBezTo>
                <a:cubicBezTo>
                  <a:pt x="0" y="370456"/>
                  <a:pt x="370456" y="0"/>
                  <a:pt x="827437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5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324F8-3146-E224-3C49-387BEC6D5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>
            <a:extLst>
              <a:ext uri="{FF2B5EF4-FFF2-40B4-BE49-F238E27FC236}">
                <a16:creationId xmlns:a16="http://schemas.microsoft.com/office/drawing/2014/main" id="{53359B70-D6CA-F2DF-CBD9-7AE05BB49B7F}"/>
              </a:ext>
            </a:extLst>
          </p:cNvPr>
          <p:cNvSpPr/>
          <p:nvPr/>
        </p:nvSpPr>
        <p:spPr>
          <a:xfrm>
            <a:off x="8971516" y="5617178"/>
            <a:ext cx="3964196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53A7FBFE-9342-713D-A2CD-1EF4AA7C0FB2}"/>
              </a:ext>
            </a:extLst>
          </p:cNvPr>
          <p:cNvSpPr/>
          <p:nvPr/>
        </p:nvSpPr>
        <p:spPr>
          <a:xfrm>
            <a:off x="-829056" y="-341376"/>
            <a:ext cx="5282069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88A7054-BA70-476F-2337-A84D03BB9ECF}"/>
              </a:ext>
            </a:extLst>
          </p:cNvPr>
          <p:cNvSpPr txBox="1">
            <a:spLocks/>
          </p:cNvSpPr>
          <p:nvPr/>
        </p:nvSpPr>
        <p:spPr>
          <a:xfrm>
            <a:off x="700141" y="51957"/>
            <a:ext cx="3668660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Baw się fizyką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464091EF-DB4F-0CEF-DF9D-5EEED53F6D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99ADE09-CFB9-0C85-0082-55BB479B674D}"/>
              </a:ext>
            </a:extLst>
          </p:cNvPr>
          <p:cNvSpPr txBox="1"/>
          <p:nvPr/>
        </p:nvSpPr>
        <p:spPr>
          <a:xfrm>
            <a:off x="1402759" y="1821789"/>
            <a:ext cx="3563946" cy="12733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Zainstaluj darmową aplikację </a:t>
            </a:r>
            <a:r>
              <a:rPr lang="pl-PL" sz="2000" b="1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Algodoo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na komputerze z systemem Windows.</a:t>
            </a: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A7C21AE-EBEE-D29C-23C1-7301AA08D2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4588" y="913641"/>
            <a:ext cx="4121418" cy="283129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2FEB155-1AE8-7A65-6255-8931F66921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8685" y="3272973"/>
            <a:ext cx="4121418" cy="2831293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4EE3A35-69C4-3086-8E2F-D3EDABC594B9}"/>
              </a:ext>
            </a:extLst>
          </p:cNvPr>
          <p:cNvSpPr txBox="1"/>
          <p:nvPr/>
        </p:nvSpPr>
        <p:spPr>
          <a:xfrm>
            <a:off x="1349829" y="5183530"/>
            <a:ext cx="4077382" cy="113085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Spróbuj zbudować trochę bardziej skomplikowane pojazdy!</a:t>
            </a:r>
            <a:endParaRPr lang="pl-PL" sz="22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8" name="Grafika 7" descr="Znaczek 1 z wypełnieniem pełnym">
            <a:extLst>
              <a:ext uri="{FF2B5EF4-FFF2-40B4-BE49-F238E27FC236}">
                <a16:creationId xmlns:a16="http://schemas.microsoft.com/office/drawing/2014/main" id="{75EACA67-926C-0748-FB8F-E357F7BDAC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255" y="2148195"/>
            <a:ext cx="620574" cy="62057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653E9AC-5760-E579-8F9A-8FF57DDFEB11}"/>
              </a:ext>
            </a:extLst>
          </p:cNvPr>
          <p:cNvSpPr txBox="1"/>
          <p:nvPr/>
        </p:nvSpPr>
        <p:spPr>
          <a:xfrm>
            <a:off x="1402759" y="3304184"/>
            <a:ext cx="4652827" cy="17140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Stwórz klocek i podłącz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do niego silnik rakietowy. 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Jak zmienia się </a:t>
            </a: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przyspie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-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szenie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klocka, gdy </a:t>
            </a: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zmie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-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niasz</a:t>
            </a: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siłę ciągu silnika? </a:t>
            </a:r>
          </a:p>
        </p:txBody>
      </p:sp>
      <p:pic>
        <p:nvPicPr>
          <p:cNvPr id="17" name="Grafika 16" descr="Znaczek z wypełnieniem pełnym">
            <a:extLst>
              <a:ext uri="{FF2B5EF4-FFF2-40B4-BE49-F238E27FC236}">
                <a16:creationId xmlns:a16="http://schemas.microsoft.com/office/drawing/2014/main" id="{31E4D97A-2AE0-D1F0-B2BA-B28491A6B6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348" y="3849785"/>
            <a:ext cx="622800" cy="622800"/>
          </a:xfrm>
          <a:prstGeom prst="rect">
            <a:avLst/>
          </a:prstGeom>
        </p:spPr>
      </p:pic>
      <p:pic>
        <p:nvPicPr>
          <p:cNvPr id="19" name="Grafika 18" descr="Znaczek 3 z wypełnieniem pełnym">
            <a:extLst>
              <a:ext uri="{FF2B5EF4-FFF2-40B4-BE49-F238E27FC236}">
                <a16:creationId xmlns:a16="http://schemas.microsoft.com/office/drawing/2014/main" id="{A0D951C0-6EB3-FF16-CBB8-C4AC23374C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348" y="5437559"/>
            <a:ext cx="622800" cy="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BF658-9A25-F083-8D22-5FB59B86A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279DB89-42FF-06AD-C6D3-CEC1AA3EAE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CC4B1B0A-C3FB-5824-5594-16D2F3979D79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  <a:alpha val="84741"/>
                </a:schemeClr>
              </a:gs>
              <a:gs pos="59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E13F1851-0D55-D553-BE53-58720681FB24}"/>
              </a:ext>
            </a:extLst>
          </p:cNvPr>
          <p:cNvSpPr txBox="1">
            <a:spLocks/>
          </p:cNvSpPr>
          <p:nvPr/>
        </p:nvSpPr>
        <p:spPr>
          <a:xfrm>
            <a:off x="7724606" y="145352"/>
            <a:ext cx="4705519" cy="1089274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itchFamily="2" charset="0"/>
                <a:ea typeface="Bellota Text" pitchFamily="2" charset="0"/>
              </a:rPr>
              <a:t>Fizyka, a to ciekawe</a:t>
            </a:r>
            <a:r>
              <a:rPr lang="pl-PL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" pitchFamily="2" charset="0"/>
                <a:ea typeface="Bellota Text" pitchFamily="2" charset="0"/>
              </a:rPr>
              <a:t>!</a:t>
            </a:r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41D4175B-07CD-1F46-AC41-3D5061B8B28C}"/>
              </a:ext>
            </a:extLst>
          </p:cNvPr>
          <p:cNvSpPr/>
          <p:nvPr/>
        </p:nvSpPr>
        <p:spPr>
          <a:xfrm>
            <a:off x="803276" y="3797300"/>
            <a:ext cx="6853010" cy="2382684"/>
          </a:xfrm>
          <a:prstGeom prst="roundRect">
            <a:avLst>
              <a:gd name="adj" fmla="val 16667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20C45ED-1E05-A34A-9F71-8C90600AE387}"/>
              </a:ext>
            </a:extLst>
          </p:cNvPr>
          <p:cNvSpPr txBox="1"/>
          <p:nvPr/>
        </p:nvSpPr>
        <p:spPr>
          <a:xfrm>
            <a:off x="971501" y="3925399"/>
            <a:ext cx="6561495" cy="224680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Autor: 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Robert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Bicki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(Fizyka od podstaw)</a:t>
            </a: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Redakcja: 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Maria Hoffmann, Monika Paczkowska</a:t>
            </a: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Redakcja językowa: 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Piotr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Salewski</a:t>
            </a:r>
            <a:endParaRPr lang="pl-PL" sz="14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Skład i opracowanie graficzne: 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Marta Handschke</a:t>
            </a: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Zdjęcia i grafiki: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Canva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,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Algodoo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, Nano Banana AI,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Youtube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(kanały: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ThunderWolf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;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Jesse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Pitela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; Just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Assets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), scena z gry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Homeworld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Remastered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Collection (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Ubisoft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), scena z filmu 2012 (Columbia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Pictures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)</a:t>
            </a: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1400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Konsultacja merytoryczna: </a:t>
            </a: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dr Piotr </a:t>
            </a:r>
            <a:r>
              <a:rPr lang="pl-PL" sz="14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Nieżurawski</a:t>
            </a:r>
            <a:endParaRPr lang="pl-PL" sz="14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49FA2FDA-4D80-8740-2E31-9499A1AF2D48}"/>
              </a:ext>
            </a:extLst>
          </p:cNvPr>
          <p:cNvGrpSpPr/>
          <p:nvPr/>
        </p:nvGrpSpPr>
        <p:grpSpPr>
          <a:xfrm>
            <a:off x="9427593" y="5206361"/>
            <a:ext cx="3114700" cy="965200"/>
            <a:chOff x="9427593" y="5192713"/>
            <a:chExt cx="3114700" cy="965200"/>
          </a:xfrm>
        </p:grpSpPr>
        <p:sp>
          <p:nvSpPr>
            <p:cNvPr id="12" name="Prostokąt zaokrąglony 11">
              <a:extLst>
                <a:ext uri="{FF2B5EF4-FFF2-40B4-BE49-F238E27FC236}">
                  <a16:creationId xmlns:a16="http://schemas.microsoft.com/office/drawing/2014/main" id="{D838B046-50AD-9775-8044-52519D0935E1}"/>
                </a:ext>
              </a:extLst>
            </p:cNvPr>
            <p:cNvSpPr/>
            <p:nvPr/>
          </p:nvSpPr>
          <p:spPr>
            <a:xfrm>
              <a:off x="9427593" y="5192713"/>
              <a:ext cx="3114700" cy="965200"/>
            </a:xfrm>
            <a:prstGeom prst="roundRect">
              <a:avLst>
                <a:gd name="adj" fmla="val 251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1DA07E45-5651-F17F-20C4-59578143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8159" y="5245642"/>
              <a:ext cx="1895988" cy="857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2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E9A322B-552F-9832-4777-78CA1A2040EE}"/>
              </a:ext>
            </a:extLst>
          </p:cNvPr>
          <p:cNvSpPr txBox="1"/>
          <p:nvPr/>
        </p:nvSpPr>
        <p:spPr>
          <a:xfrm>
            <a:off x="700140" y="2056927"/>
            <a:ext cx="514410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Świat jest w ciągłym ruchu. 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Czasem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jest on prosty - jak przesunięcie talerza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po stole – a czasem bardzo </a:t>
            </a:r>
            <a:r>
              <a:rPr lang="pl-PL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skompliko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-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wany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– jak akrobacje samolotu.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6A428F7-348E-E8D2-D3A6-4318C76D1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22809" y="318181"/>
            <a:ext cx="5144109" cy="2666178"/>
          </a:xfrm>
          <a:custGeom>
            <a:avLst/>
            <a:gdLst>
              <a:gd name="csX0" fmla="*/ 1524902 w 6048180"/>
              <a:gd name="csY0" fmla="*/ 0 h 3134756"/>
              <a:gd name="csX1" fmla="*/ 4523278 w 6048180"/>
              <a:gd name="csY1" fmla="*/ 0 h 3134756"/>
              <a:gd name="csX2" fmla="*/ 6048180 w 6048180"/>
              <a:gd name="csY2" fmla="*/ 1524902 h 3134756"/>
              <a:gd name="csX3" fmla="*/ 6048180 w 6048180"/>
              <a:gd name="csY3" fmla="*/ 1609854 h 3134756"/>
              <a:gd name="csX4" fmla="*/ 4523278 w 6048180"/>
              <a:gd name="csY4" fmla="*/ 3134756 h 3134756"/>
              <a:gd name="csX5" fmla="*/ 1524902 w 6048180"/>
              <a:gd name="csY5" fmla="*/ 3134756 h 3134756"/>
              <a:gd name="csX6" fmla="*/ 0 w 6048180"/>
              <a:gd name="csY6" fmla="*/ 1609854 h 3134756"/>
              <a:gd name="csX7" fmla="*/ 0 w 6048180"/>
              <a:gd name="csY7" fmla="*/ 1524902 h 3134756"/>
              <a:gd name="csX8" fmla="*/ 1524902 w 6048180"/>
              <a:gd name="csY8" fmla="*/ 0 h 3134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048180" h="3134756">
                <a:moveTo>
                  <a:pt x="1524902" y="0"/>
                </a:moveTo>
                <a:lnTo>
                  <a:pt x="4523278" y="0"/>
                </a:lnTo>
                <a:cubicBezTo>
                  <a:pt x="5365458" y="0"/>
                  <a:pt x="6048180" y="682722"/>
                  <a:pt x="6048180" y="1524902"/>
                </a:cubicBezTo>
                <a:lnTo>
                  <a:pt x="6048180" y="1609854"/>
                </a:lnTo>
                <a:cubicBezTo>
                  <a:pt x="6048180" y="2452034"/>
                  <a:pt x="5365458" y="3134756"/>
                  <a:pt x="4523278" y="3134756"/>
                </a:cubicBezTo>
                <a:lnTo>
                  <a:pt x="1524902" y="3134756"/>
                </a:lnTo>
                <a:cubicBezTo>
                  <a:pt x="682722" y="3134756"/>
                  <a:pt x="0" y="2452034"/>
                  <a:pt x="0" y="1609854"/>
                </a:cubicBezTo>
                <a:lnTo>
                  <a:pt x="0" y="1524902"/>
                </a:lnTo>
                <a:cubicBezTo>
                  <a:pt x="0" y="682722"/>
                  <a:pt x="682722" y="0"/>
                  <a:pt x="1524902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C6290E0-8E86-C596-D3D4-09662E23C8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7606" y="2270000"/>
            <a:ext cx="5144109" cy="2666178"/>
          </a:xfrm>
          <a:custGeom>
            <a:avLst/>
            <a:gdLst>
              <a:gd name="csX0" fmla="*/ 1524902 w 6048180"/>
              <a:gd name="csY0" fmla="*/ 0 h 3134756"/>
              <a:gd name="csX1" fmla="*/ 4523278 w 6048180"/>
              <a:gd name="csY1" fmla="*/ 0 h 3134756"/>
              <a:gd name="csX2" fmla="*/ 6048180 w 6048180"/>
              <a:gd name="csY2" fmla="*/ 1524902 h 3134756"/>
              <a:gd name="csX3" fmla="*/ 6048180 w 6048180"/>
              <a:gd name="csY3" fmla="*/ 1609854 h 3134756"/>
              <a:gd name="csX4" fmla="*/ 4523278 w 6048180"/>
              <a:gd name="csY4" fmla="*/ 3134756 h 3134756"/>
              <a:gd name="csX5" fmla="*/ 1524902 w 6048180"/>
              <a:gd name="csY5" fmla="*/ 3134756 h 3134756"/>
              <a:gd name="csX6" fmla="*/ 0 w 6048180"/>
              <a:gd name="csY6" fmla="*/ 1609854 h 3134756"/>
              <a:gd name="csX7" fmla="*/ 0 w 6048180"/>
              <a:gd name="csY7" fmla="*/ 1524902 h 3134756"/>
              <a:gd name="csX8" fmla="*/ 1524902 w 6048180"/>
              <a:gd name="csY8" fmla="*/ 0 h 3134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048180" h="3134756">
                <a:moveTo>
                  <a:pt x="1524902" y="0"/>
                </a:moveTo>
                <a:lnTo>
                  <a:pt x="4523278" y="0"/>
                </a:lnTo>
                <a:cubicBezTo>
                  <a:pt x="5365458" y="0"/>
                  <a:pt x="6048180" y="682722"/>
                  <a:pt x="6048180" y="1524902"/>
                </a:cubicBezTo>
                <a:lnTo>
                  <a:pt x="6048180" y="1609854"/>
                </a:lnTo>
                <a:cubicBezTo>
                  <a:pt x="6048180" y="2452034"/>
                  <a:pt x="5365458" y="3134756"/>
                  <a:pt x="4523278" y="3134756"/>
                </a:cubicBezTo>
                <a:lnTo>
                  <a:pt x="1524902" y="3134756"/>
                </a:lnTo>
                <a:cubicBezTo>
                  <a:pt x="682722" y="3134756"/>
                  <a:pt x="0" y="2452034"/>
                  <a:pt x="0" y="1609854"/>
                </a:cubicBezTo>
                <a:lnTo>
                  <a:pt x="0" y="1524902"/>
                </a:lnTo>
                <a:cubicBezTo>
                  <a:pt x="0" y="682722"/>
                  <a:pt x="682722" y="0"/>
                  <a:pt x="1524902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929C9E6-E56F-2F99-763E-D011A65433D4}"/>
              </a:ext>
            </a:extLst>
          </p:cNvPr>
          <p:cNvSpPr txBox="1"/>
          <p:nvPr/>
        </p:nvSpPr>
        <p:spPr>
          <a:xfrm>
            <a:off x="5919537" y="5109081"/>
            <a:ext cx="5561013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Samochód, hulajnoga elektryczna, a może mucha? 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Jak obliczyć i porównać, co szybciej się porusza, a co lepiej przyspiesza? Czy 4 m/s to większa prędkość niż 4 km/h? 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4A87AE-250A-41DE-2892-673B4C76D6A0}"/>
              </a:ext>
            </a:extLst>
          </p:cNvPr>
          <p:cNvSpPr txBox="1"/>
          <p:nvPr/>
        </p:nvSpPr>
        <p:spPr>
          <a:xfrm>
            <a:off x="700141" y="3440677"/>
            <a:ext cx="539586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Ruch jest względny. 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Czy kotlet na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talerzu przemieszcza się czy jest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bezruchu?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4997806A-2C5D-49C7-97B6-3D7CE4931F83}"/>
              </a:ext>
            </a:extLst>
          </p:cNvPr>
          <p:cNvGrpSpPr/>
          <p:nvPr/>
        </p:nvGrpSpPr>
        <p:grpSpPr>
          <a:xfrm>
            <a:off x="2394858" y="4776997"/>
            <a:ext cx="3273374" cy="1656002"/>
            <a:chOff x="1422401" y="4544773"/>
            <a:chExt cx="3273374" cy="1656002"/>
          </a:xfrm>
        </p:grpSpPr>
        <p:sp>
          <p:nvSpPr>
            <p:cNvPr id="25" name="Prostokąt zaokrąglony 24">
              <a:extLst>
                <a:ext uri="{FF2B5EF4-FFF2-40B4-BE49-F238E27FC236}">
                  <a16:creationId xmlns:a16="http://schemas.microsoft.com/office/drawing/2014/main" id="{BBDD3AAF-CFC6-0518-D43C-50E1C6BF4456}"/>
                </a:ext>
              </a:extLst>
            </p:cNvPr>
            <p:cNvSpPr/>
            <p:nvPr/>
          </p:nvSpPr>
          <p:spPr>
            <a:xfrm rot="16200000">
              <a:off x="2231088" y="3736087"/>
              <a:ext cx="1656000" cy="3273374"/>
            </a:xfrm>
            <a:prstGeom prst="roundRect">
              <a:avLst>
                <a:gd name="adj" fmla="val 48645"/>
              </a:avLst>
            </a:pr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9" name="pole tekstowe 18">
              <a:extLst>
                <a:ext uri="{FF2B5EF4-FFF2-40B4-BE49-F238E27FC236}">
                  <a16:creationId xmlns:a16="http://schemas.microsoft.com/office/drawing/2014/main" id="{B37169AA-CFCF-2988-9CB5-0D9311BDECF3}"/>
                </a:ext>
              </a:extLst>
            </p:cNvPr>
            <p:cNvSpPr txBox="1"/>
            <p:nvPr/>
          </p:nvSpPr>
          <p:spPr>
            <a:xfrm>
              <a:off x="1422401" y="4544773"/>
              <a:ext cx="3273374" cy="165600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l-PL" sz="2000" b="1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Fizyka pozwala zrozumieć i opisać ruch.</a:t>
              </a:r>
            </a:p>
          </p:txBody>
        </p:sp>
      </p:grpSp>
      <p:pic>
        <p:nvPicPr>
          <p:cNvPr id="9" name="Grafika 8">
            <a:extLst>
              <a:ext uri="{FF2B5EF4-FFF2-40B4-BE49-F238E27FC236}">
                <a16:creationId xmlns:a16="http://schemas.microsoft.com/office/drawing/2014/main" id="{01807ED3-4C67-F0BC-1012-CB1CFE663D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12" name="Prostokąt zaokrąglony 11">
            <a:extLst>
              <a:ext uri="{FF2B5EF4-FFF2-40B4-BE49-F238E27FC236}">
                <a16:creationId xmlns:a16="http://schemas.microsoft.com/office/drawing/2014/main" id="{A2E63A0D-DF85-AB28-1420-47143FF7585E}"/>
              </a:ext>
            </a:extLst>
          </p:cNvPr>
          <p:cNvSpPr/>
          <p:nvPr/>
        </p:nvSpPr>
        <p:spPr>
          <a:xfrm>
            <a:off x="-1011937" y="-341376"/>
            <a:ext cx="5974081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71FA9097-A16C-EA8F-5B0D-0D8826186ED7}"/>
              </a:ext>
            </a:extLst>
          </p:cNvPr>
          <p:cNvSpPr txBox="1">
            <a:spLocks/>
          </p:cNvSpPr>
          <p:nvPr/>
        </p:nvSpPr>
        <p:spPr>
          <a:xfrm>
            <a:off x="724524" y="259221"/>
            <a:ext cx="4237620" cy="911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Dlaczego się tego uczymy?</a:t>
            </a:r>
          </a:p>
        </p:txBody>
      </p:sp>
    </p:spTree>
    <p:extLst>
      <p:ext uri="{BB962C8B-B14F-4D97-AF65-F5344CB8AC3E}">
        <p14:creationId xmlns:p14="http://schemas.microsoft.com/office/powerpoint/2010/main" val="35122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71C1FB-8CE9-CC6F-63E8-29BFFCB7A8FB}"/>
              </a:ext>
            </a:extLst>
          </p:cNvPr>
          <p:cNvSpPr txBox="1"/>
          <p:nvPr/>
        </p:nvSpPr>
        <p:spPr>
          <a:xfrm>
            <a:off x="700141" y="1769363"/>
            <a:ext cx="4486776" cy="2462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Twórz rysunki, nie będąc artystą.</a:t>
            </a:r>
          </a:p>
          <a:p>
            <a:pPr>
              <a:spcAft>
                <a:spcPts val="800"/>
              </a:spcAft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Rysunki obok to wykresy. Z ich pomocą ustala się zachowania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ciał czy rodzaj ruchu.</a:t>
            </a:r>
          </a:p>
          <a:p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Samodzielne rysowanie wykresów ćwiczy cierpliwość, koncentrację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i umiejętność przedstawiania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danych w różnej formie. 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6262BE1-832F-E6EB-06A0-6D96B31114FB}"/>
              </a:ext>
            </a:extLst>
          </p:cNvPr>
          <p:cNvGrpSpPr/>
          <p:nvPr/>
        </p:nvGrpSpPr>
        <p:grpSpPr>
          <a:xfrm>
            <a:off x="-763551" y="4830507"/>
            <a:ext cx="6003985" cy="1085626"/>
            <a:chOff x="-763551" y="4830507"/>
            <a:chExt cx="6003985" cy="1085626"/>
          </a:xfrm>
        </p:grpSpPr>
        <p:sp>
          <p:nvSpPr>
            <p:cNvPr id="24" name="Prostokąt zaokrąglony 23">
              <a:extLst>
                <a:ext uri="{FF2B5EF4-FFF2-40B4-BE49-F238E27FC236}">
                  <a16:creationId xmlns:a16="http://schemas.microsoft.com/office/drawing/2014/main" id="{873500B4-6F7E-7091-2FB8-9D27D2F27560}"/>
                </a:ext>
              </a:extLst>
            </p:cNvPr>
            <p:cNvSpPr/>
            <p:nvPr/>
          </p:nvSpPr>
          <p:spPr>
            <a:xfrm rot="5400000">
              <a:off x="1699274" y="2374973"/>
              <a:ext cx="1078335" cy="6003985"/>
            </a:xfrm>
            <a:prstGeom prst="roundRect">
              <a:avLst>
                <a:gd name="adj" fmla="val 4864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135C5778-9E04-F4BE-F886-A4804DD5C0B6}"/>
                </a:ext>
              </a:extLst>
            </p:cNvPr>
            <p:cNvSpPr txBox="1"/>
            <p:nvPr/>
          </p:nvSpPr>
          <p:spPr>
            <a:xfrm>
              <a:off x="2529835" y="4830507"/>
              <a:ext cx="2509989" cy="108562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pl-PL" b="1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Gdzie poza szkołą widziałeś wykresy?</a:t>
              </a:r>
            </a:p>
          </p:txBody>
        </p:sp>
      </p:grpSp>
      <p:sp>
        <p:nvSpPr>
          <p:cNvPr id="19" name="Dowolny kształt 18">
            <a:extLst>
              <a:ext uri="{FF2B5EF4-FFF2-40B4-BE49-F238E27FC236}">
                <a16:creationId xmlns:a16="http://schemas.microsoft.com/office/drawing/2014/main" id="{EF8F3B71-CD48-182E-8916-715589995928}"/>
              </a:ext>
            </a:extLst>
          </p:cNvPr>
          <p:cNvSpPr/>
          <p:nvPr/>
        </p:nvSpPr>
        <p:spPr>
          <a:xfrm>
            <a:off x="-779198" y="4457619"/>
            <a:ext cx="3164946" cy="1838692"/>
          </a:xfrm>
          <a:custGeom>
            <a:avLst/>
            <a:gdLst>
              <a:gd name="csX0" fmla="*/ 1410998 w 4992814"/>
              <a:gd name="csY0" fmla="*/ 0 h 2900602"/>
              <a:gd name="csX1" fmla="*/ 3581816 w 4992814"/>
              <a:gd name="csY1" fmla="*/ 0 h 2900602"/>
              <a:gd name="csX2" fmla="*/ 4992814 w 4992814"/>
              <a:gd name="csY2" fmla="*/ 1410998 h 2900602"/>
              <a:gd name="csX3" fmla="*/ 4992814 w 4992814"/>
              <a:gd name="csY3" fmla="*/ 1489604 h 2900602"/>
              <a:gd name="csX4" fmla="*/ 3581816 w 4992814"/>
              <a:gd name="csY4" fmla="*/ 2900602 h 2900602"/>
              <a:gd name="csX5" fmla="*/ 1410998 w 4992814"/>
              <a:gd name="csY5" fmla="*/ 2900602 h 2900602"/>
              <a:gd name="csX6" fmla="*/ 0 w 4992814"/>
              <a:gd name="csY6" fmla="*/ 1489604 h 2900602"/>
              <a:gd name="csX7" fmla="*/ 0 w 4992814"/>
              <a:gd name="csY7" fmla="*/ 1410998 h 2900602"/>
              <a:gd name="csX8" fmla="*/ 1410998 w 4992814"/>
              <a:gd name="csY8" fmla="*/ 0 h 29006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992814" h="2900602">
                <a:moveTo>
                  <a:pt x="1410998" y="0"/>
                </a:moveTo>
                <a:lnTo>
                  <a:pt x="3581816" y="0"/>
                </a:lnTo>
                <a:cubicBezTo>
                  <a:pt x="4361089" y="0"/>
                  <a:pt x="4992814" y="631725"/>
                  <a:pt x="4992814" y="1410998"/>
                </a:cubicBezTo>
                <a:lnTo>
                  <a:pt x="4992814" y="1489604"/>
                </a:lnTo>
                <a:cubicBezTo>
                  <a:pt x="4992814" y="2268877"/>
                  <a:pt x="4361089" y="2900602"/>
                  <a:pt x="3581816" y="2900602"/>
                </a:cubicBezTo>
                <a:lnTo>
                  <a:pt x="1410998" y="2900602"/>
                </a:lnTo>
                <a:cubicBezTo>
                  <a:pt x="631725" y="2900602"/>
                  <a:pt x="0" y="2268877"/>
                  <a:pt x="0" y="1489604"/>
                </a:cubicBezTo>
                <a:lnTo>
                  <a:pt x="0" y="1410998"/>
                </a:lnTo>
                <a:cubicBezTo>
                  <a:pt x="0" y="631725"/>
                  <a:pt x="631725" y="0"/>
                  <a:pt x="1410998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wrap="square" anchor="ctr">
            <a:noAutofit/>
          </a:bodyPr>
          <a:lstStyle/>
          <a:p>
            <a:endParaRPr lang="pl-PL"/>
          </a:p>
        </p:txBody>
      </p:sp>
      <p:sp>
        <p:nvSpPr>
          <p:cNvPr id="18" name="Prostokąt zaokrąglony 17">
            <a:extLst>
              <a:ext uri="{FF2B5EF4-FFF2-40B4-BE49-F238E27FC236}">
                <a16:creationId xmlns:a16="http://schemas.microsoft.com/office/drawing/2014/main" id="{BAD89014-1A6F-A2D2-CE9F-333647ED61B7}"/>
              </a:ext>
            </a:extLst>
          </p:cNvPr>
          <p:cNvSpPr/>
          <p:nvPr/>
        </p:nvSpPr>
        <p:spPr>
          <a:xfrm rot="5400000">
            <a:off x="6861828" y="-2221311"/>
            <a:ext cx="4378723" cy="6444028"/>
          </a:xfrm>
          <a:custGeom>
            <a:avLst/>
            <a:gdLst>
              <a:gd name="csX0" fmla="*/ 0 w 4372133"/>
              <a:gd name="csY0" fmla="*/ 2126824 h 8849993"/>
              <a:gd name="csX1" fmla="*/ 2126824 w 4372133"/>
              <a:gd name="csY1" fmla="*/ 0 h 8849993"/>
              <a:gd name="csX2" fmla="*/ 2245309 w 4372133"/>
              <a:gd name="csY2" fmla="*/ 0 h 8849993"/>
              <a:gd name="csX3" fmla="*/ 4372133 w 4372133"/>
              <a:gd name="csY3" fmla="*/ 2126824 h 8849993"/>
              <a:gd name="csX4" fmla="*/ 4372133 w 4372133"/>
              <a:gd name="csY4" fmla="*/ 6723169 h 8849993"/>
              <a:gd name="csX5" fmla="*/ 2245309 w 4372133"/>
              <a:gd name="csY5" fmla="*/ 8849993 h 8849993"/>
              <a:gd name="csX6" fmla="*/ 2126824 w 4372133"/>
              <a:gd name="csY6" fmla="*/ 8849993 h 8849993"/>
              <a:gd name="csX7" fmla="*/ 0 w 4372133"/>
              <a:gd name="csY7" fmla="*/ 6723169 h 8849993"/>
              <a:gd name="csX8" fmla="*/ 0 w 4372133"/>
              <a:gd name="csY8" fmla="*/ 2126824 h 8849993"/>
              <a:gd name="csX0" fmla="*/ 0 w 4372133"/>
              <a:gd name="csY0" fmla="*/ 2126824 h 8849993"/>
              <a:gd name="csX1" fmla="*/ 2126824 w 4372133"/>
              <a:gd name="csY1" fmla="*/ 0 h 8849993"/>
              <a:gd name="csX2" fmla="*/ 2245309 w 4372133"/>
              <a:gd name="csY2" fmla="*/ 0 h 8849993"/>
              <a:gd name="csX3" fmla="*/ 4372133 w 4372133"/>
              <a:gd name="csY3" fmla="*/ 2126824 h 8849993"/>
              <a:gd name="csX4" fmla="*/ 4366403 w 4372133"/>
              <a:gd name="csY4" fmla="*/ 2426210 h 8849993"/>
              <a:gd name="csX5" fmla="*/ 4372133 w 4372133"/>
              <a:gd name="csY5" fmla="*/ 6723169 h 8849993"/>
              <a:gd name="csX6" fmla="*/ 2245309 w 4372133"/>
              <a:gd name="csY6" fmla="*/ 8849993 h 8849993"/>
              <a:gd name="csX7" fmla="*/ 2126824 w 4372133"/>
              <a:gd name="csY7" fmla="*/ 8849993 h 8849993"/>
              <a:gd name="csX8" fmla="*/ 0 w 4372133"/>
              <a:gd name="csY8" fmla="*/ 6723169 h 8849993"/>
              <a:gd name="csX9" fmla="*/ 0 w 4372133"/>
              <a:gd name="csY9" fmla="*/ 2126824 h 8849993"/>
              <a:gd name="csX0" fmla="*/ 0 w 4372133"/>
              <a:gd name="csY0" fmla="*/ 2126824 h 8849993"/>
              <a:gd name="csX1" fmla="*/ 2126824 w 4372133"/>
              <a:gd name="csY1" fmla="*/ 0 h 8849993"/>
              <a:gd name="csX2" fmla="*/ 2245309 w 4372133"/>
              <a:gd name="csY2" fmla="*/ 0 h 8849993"/>
              <a:gd name="csX3" fmla="*/ 4372133 w 4372133"/>
              <a:gd name="csY3" fmla="*/ 2126824 h 8849993"/>
              <a:gd name="csX4" fmla="*/ 4366403 w 4372133"/>
              <a:gd name="csY4" fmla="*/ 2426210 h 8849993"/>
              <a:gd name="csX5" fmla="*/ 4372133 w 4372133"/>
              <a:gd name="csY5" fmla="*/ 6723169 h 8849993"/>
              <a:gd name="csX6" fmla="*/ 2245309 w 4372133"/>
              <a:gd name="csY6" fmla="*/ 8849993 h 8849993"/>
              <a:gd name="csX7" fmla="*/ 2126824 w 4372133"/>
              <a:gd name="csY7" fmla="*/ 8849993 h 8849993"/>
              <a:gd name="csX8" fmla="*/ 0 w 4372133"/>
              <a:gd name="csY8" fmla="*/ 6723169 h 8849993"/>
              <a:gd name="csX9" fmla="*/ 1667 w 4372133"/>
              <a:gd name="csY9" fmla="*/ 2377442 h 8849993"/>
              <a:gd name="csX10" fmla="*/ 0 w 4372133"/>
              <a:gd name="csY10" fmla="*/ 2126824 h 8849993"/>
              <a:gd name="csX0" fmla="*/ 0 w 4372133"/>
              <a:gd name="csY0" fmla="*/ 2126824 h 8849993"/>
              <a:gd name="csX1" fmla="*/ 2245309 w 4372133"/>
              <a:gd name="csY1" fmla="*/ 0 h 8849993"/>
              <a:gd name="csX2" fmla="*/ 4372133 w 4372133"/>
              <a:gd name="csY2" fmla="*/ 2126824 h 8849993"/>
              <a:gd name="csX3" fmla="*/ 4366403 w 4372133"/>
              <a:gd name="csY3" fmla="*/ 2426210 h 8849993"/>
              <a:gd name="csX4" fmla="*/ 4372133 w 4372133"/>
              <a:gd name="csY4" fmla="*/ 6723169 h 8849993"/>
              <a:gd name="csX5" fmla="*/ 2245309 w 4372133"/>
              <a:gd name="csY5" fmla="*/ 8849993 h 8849993"/>
              <a:gd name="csX6" fmla="*/ 2126824 w 4372133"/>
              <a:gd name="csY6" fmla="*/ 8849993 h 8849993"/>
              <a:gd name="csX7" fmla="*/ 0 w 4372133"/>
              <a:gd name="csY7" fmla="*/ 6723169 h 8849993"/>
              <a:gd name="csX8" fmla="*/ 1667 w 4372133"/>
              <a:gd name="csY8" fmla="*/ 2377442 h 8849993"/>
              <a:gd name="csX9" fmla="*/ 0 w 4372133"/>
              <a:gd name="csY9" fmla="*/ 2126824 h 8849993"/>
              <a:gd name="csX0" fmla="*/ 0 w 4372133"/>
              <a:gd name="csY0" fmla="*/ 34443 h 6757612"/>
              <a:gd name="csX1" fmla="*/ 4372133 w 4372133"/>
              <a:gd name="csY1" fmla="*/ 34443 h 6757612"/>
              <a:gd name="csX2" fmla="*/ 4366403 w 4372133"/>
              <a:gd name="csY2" fmla="*/ 333829 h 6757612"/>
              <a:gd name="csX3" fmla="*/ 4372133 w 4372133"/>
              <a:gd name="csY3" fmla="*/ 4630788 h 6757612"/>
              <a:gd name="csX4" fmla="*/ 2245309 w 4372133"/>
              <a:gd name="csY4" fmla="*/ 6757612 h 6757612"/>
              <a:gd name="csX5" fmla="*/ 2126824 w 4372133"/>
              <a:gd name="csY5" fmla="*/ 6757612 h 6757612"/>
              <a:gd name="csX6" fmla="*/ 0 w 4372133"/>
              <a:gd name="csY6" fmla="*/ 4630788 h 6757612"/>
              <a:gd name="csX7" fmla="*/ 1667 w 4372133"/>
              <a:gd name="csY7" fmla="*/ 285061 h 6757612"/>
              <a:gd name="csX8" fmla="*/ 0 w 4372133"/>
              <a:gd name="csY8" fmla="*/ 34443 h 6757612"/>
              <a:gd name="csX0" fmla="*/ 0 w 4378595"/>
              <a:gd name="csY0" fmla="*/ 34443 h 6757612"/>
              <a:gd name="csX1" fmla="*/ 4372133 w 4378595"/>
              <a:gd name="csY1" fmla="*/ 34443 h 6757612"/>
              <a:gd name="csX2" fmla="*/ 4366403 w 4378595"/>
              <a:gd name="csY2" fmla="*/ 333829 h 6757612"/>
              <a:gd name="csX3" fmla="*/ 4378595 w 4378595"/>
              <a:gd name="csY3" fmla="*/ 236293 h 6757612"/>
              <a:gd name="csX4" fmla="*/ 4372133 w 4378595"/>
              <a:gd name="csY4" fmla="*/ 4630788 h 6757612"/>
              <a:gd name="csX5" fmla="*/ 2245309 w 4378595"/>
              <a:gd name="csY5" fmla="*/ 6757612 h 6757612"/>
              <a:gd name="csX6" fmla="*/ 2126824 w 4378595"/>
              <a:gd name="csY6" fmla="*/ 6757612 h 6757612"/>
              <a:gd name="csX7" fmla="*/ 0 w 4378595"/>
              <a:gd name="csY7" fmla="*/ 4630788 h 6757612"/>
              <a:gd name="csX8" fmla="*/ 1667 w 4378595"/>
              <a:gd name="csY8" fmla="*/ 285061 h 6757612"/>
              <a:gd name="csX9" fmla="*/ 0 w 4378595"/>
              <a:gd name="csY9" fmla="*/ 34443 h 6757612"/>
              <a:gd name="csX0" fmla="*/ 0 w 4378595"/>
              <a:gd name="csY0" fmla="*/ 34443 h 6757612"/>
              <a:gd name="csX1" fmla="*/ 4372133 w 4378595"/>
              <a:gd name="csY1" fmla="*/ 34443 h 6757612"/>
              <a:gd name="csX2" fmla="*/ 4378595 w 4378595"/>
              <a:gd name="csY2" fmla="*/ 236293 h 6757612"/>
              <a:gd name="csX3" fmla="*/ 4372133 w 4378595"/>
              <a:gd name="csY3" fmla="*/ 4630788 h 6757612"/>
              <a:gd name="csX4" fmla="*/ 2245309 w 4378595"/>
              <a:gd name="csY4" fmla="*/ 6757612 h 6757612"/>
              <a:gd name="csX5" fmla="*/ 2126824 w 4378595"/>
              <a:gd name="csY5" fmla="*/ 6757612 h 6757612"/>
              <a:gd name="csX6" fmla="*/ 0 w 4378595"/>
              <a:gd name="csY6" fmla="*/ 4630788 h 6757612"/>
              <a:gd name="csX7" fmla="*/ 1667 w 4378595"/>
              <a:gd name="csY7" fmla="*/ 285061 h 6757612"/>
              <a:gd name="csX8" fmla="*/ 0 w 4378595"/>
              <a:gd name="csY8" fmla="*/ 34443 h 6757612"/>
              <a:gd name="csX0" fmla="*/ 0 w 4378595"/>
              <a:gd name="csY0" fmla="*/ 202553 h 6925722"/>
              <a:gd name="csX1" fmla="*/ 4378595 w 4378595"/>
              <a:gd name="csY1" fmla="*/ 404403 h 6925722"/>
              <a:gd name="csX2" fmla="*/ 4372133 w 4378595"/>
              <a:gd name="csY2" fmla="*/ 4798898 h 6925722"/>
              <a:gd name="csX3" fmla="*/ 2245309 w 4378595"/>
              <a:gd name="csY3" fmla="*/ 6925722 h 6925722"/>
              <a:gd name="csX4" fmla="*/ 2126824 w 4378595"/>
              <a:gd name="csY4" fmla="*/ 6925722 h 6925722"/>
              <a:gd name="csX5" fmla="*/ 0 w 4378595"/>
              <a:gd name="csY5" fmla="*/ 4798898 h 6925722"/>
              <a:gd name="csX6" fmla="*/ 1667 w 4378595"/>
              <a:gd name="csY6" fmla="*/ 453171 h 6925722"/>
              <a:gd name="csX7" fmla="*/ 0 w 4378595"/>
              <a:gd name="csY7" fmla="*/ 202553 h 6925722"/>
              <a:gd name="csX0" fmla="*/ 1667 w 4378595"/>
              <a:gd name="csY0" fmla="*/ 571162 h 7043713"/>
              <a:gd name="csX1" fmla="*/ 4378595 w 4378595"/>
              <a:gd name="csY1" fmla="*/ 522394 h 7043713"/>
              <a:gd name="csX2" fmla="*/ 4372133 w 4378595"/>
              <a:gd name="csY2" fmla="*/ 4916889 h 7043713"/>
              <a:gd name="csX3" fmla="*/ 2245309 w 4378595"/>
              <a:gd name="csY3" fmla="*/ 7043713 h 7043713"/>
              <a:gd name="csX4" fmla="*/ 2126824 w 4378595"/>
              <a:gd name="csY4" fmla="*/ 7043713 h 7043713"/>
              <a:gd name="csX5" fmla="*/ 0 w 4378595"/>
              <a:gd name="csY5" fmla="*/ 4916889 h 7043713"/>
              <a:gd name="csX6" fmla="*/ 1667 w 4378595"/>
              <a:gd name="csY6" fmla="*/ 571162 h 7043713"/>
              <a:gd name="csX0" fmla="*/ 1667 w 4378748"/>
              <a:gd name="csY0" fmla="*/ 334888 h 6807439"/>
              <a:gd name="csX1" fmla="*/ 4378595 w 4378748"/>
              <a:gd name="csY1" fmla="*/ 286120 h 6807439"/>
              <a:gd name="csX2" fmla="*/ 4372133 w 4378748"/>
              <a:gd name="csY2" fmla="*/ 4680615 h 6807439"/>
              <a:gd name="csX3" fmla="*/ 2245309 w 4378748"/>
              <a:gd name="csY3" fmla="*/ 6807439 h 6807439"/>
              <a:gd name="csX4" fmla="*/ 2126824 w 4378748"/>
              <a:gd name="csY4" fmla="*/ 6807439 h 6807439"/>
              <a:gd name="csX5" fmla="*/ 0 w 4378748"/>
              <a:gd name="csY5" fmla="*/ 4680615 h 6807439"/>
              <a:gd name="csX6" fmla="*/ 1667 w 4378748"/>
              <a:gd name="csY6" fmla="*/ 334888 h 6807439"/>
              <a:gd name="csX0" fmla="*/ 1667 w 4378723"/>
              <a:gd name="csY0" fmla="*/ 48768 h 6521319"/>
              <a:gd name="csX1" fmla="*/ 4378595 w 4378723"/>
              <a:gd name="csY1" fmla="*/ 0 h 6521319"/>
              <a:gd name="csX2" fmla="*/ 4372133 w 4378723"/>
              <a:gd name="csY2" fmla="*/ 4394495 h 6521319"/>
              <a:gd name="csX3" fmla="*/ 2245309 w 4378723"/>
              <a:gd name="csY3" fmla="*/ 6521319 h 6521319"/>
              <a:gd name="csX4" fmla="*/ 2126824 w 4378723"/>
              <a:gd name="csY4" fmla="*/ 6521319 h 6521319"/>
              <a:gd name="csX5" fmla="*/ 0 w 4378723"/>
              <a:gd name="csY5" fmla="*/ 4394495 h 6521319"/>
              <a:gd name="csX6" fmla="*/ 1667 w 4378723"/>
              <a:gd name="csY6" fmla="*/ 48768 h 65213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378723" h="6521319">
                <a:moveTo>
                  <a:pt x="1667" y="48768"/>
                </a:moveTo>
                <a:cubicBezTo>
                  <a:pt x="24297" y="81319"/>
                  <a:pt x="4406088" y="16006"/>
                  <a:pt x="4378595" y="0"/>
                </a:cubicBezTo>
                <a:lnTo>
                  <a:pt x="4372133" y="4394495"/>
                </a:lnTo>
                <a:cubicBezTo>
                  <a:pt x="4372133" y="5569107"/>
                  <a:pt x="3419921" y="6521319"/>
                  <a:pt x="2245309" y="6521319"/>
                </a:cubicBezTo>
                <a:lnTo>
                  <a:pt x="2126824" y="6521319"/>
                </a:lnTo>
                <a:cubicBezTo>
                  <a:pt x="952212" y="6521319"/>
                  <a:pt x="0" y="5569107"/>
                  <a:pt x="0" y="4394495"/>
                </a:cubicBezTo>
                <a:cubicBezTo>
                  <a:pt x="556" y="2945919"/>
                  <a:pt x="1111" y="1497344"/>
                  <a:pt x="1667" y="4876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DFC5A2C3-4EBE-4D0D-DB1E-CB2CA07FB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279" y="1626708"/>
            <a:ext cx="3147676" cy="1215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629D10B-B8F9-879E-E62D-47B0D5104655}"/>
              </a:ext>
            </a:extLst>
          </p:cNvPr>
          <p:cNvSpPr txBox="1"/>
          <p:nvPr/>
        </p:nvSpPr>
        <p:spPr>
          <a:xfrm>
            <a:off x="5535370" y="3330566"/>
            <a:ext cx="5956489" cy="3443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Bez siły nie ma ruchu?</a:t>
            </a:r>
          </a:p>
          <a:p>
            <a:pPr algn="r">
              <a:spcAft>
                <a:spcPts val="800"/>
              </a:spcAft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Zrozumienie zasad dynamiki Newtona łączy siły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 ruchem. Zasady dynamiki są podstawą fizyki,  równie ważną jak dodawanie na matematyce.</a:t>
            </a:r>
          </a:p>
          <a:p>
            <a:pPr algn="r">
              <a:spcAft>
                <a:spcPts val="800"/>
              </a:spcAft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Wiedza o </a:t>
            </a:r>
            <a:r>
              <a:rPr lang="pl-PL" b="1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bezwładności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wyjaśnia, dlaczego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samochodach używamy pasów bezpieczeństwa. </a:t>
            </a:r>
          </a:p>
          <a:p>
            <a:pPr algn="r"/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Wiedza o wpływie sił na ruch wyjaśnia, </a:t>
            </a:r>
            <a:b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dlaczego skuter przyspiesza szybciej niż ciężarówka z dużym silnikiem.</a:t>
            </a:r>
          </a:p>
          <a:p>
            <a:endParaRPr lang="pl-PL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endParaRPr lang="pl-PL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</p:txBody>
      </p:sp>
      <p:sp>
        <p:nvSpPr>
          <p:cNvPr id="5" name="Prostokąt zaokrąglony 4">
            <a:extLst>
              <a:ext uri="{FF2B5EF4-FFF2-40B4-BE49-F238E27FC236}">
                <a16:creationId xmlns:a16="http://schemas.microsoft.com/office/drawing/2014/main" id="{58CE4E87-5236-856D-C6F2-BCA098B39E00}"/>
              </a:ext>
            </a:extLst>
          </p:cNvPr>
          <p:cNvSpPr/>
          <p:nvPr/>
        </p:nvSpPr>
        <p:spPr>
          <a:xfrm>
            <a:off x="-1011937" y="-341376"/>
            <a:ext cx="5974081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1146E44-0DA6-B9B8-A728-99EA72BF48DE}"/>
              </a:ext>
            </a:extLst>
          </p:cNvPr>
          <p:cNvSpPr txBox="1">
            <a:spLocks/>
          </p:cNvSpPr>
          <p:nvPr/>
        </p:nvSpPr>
        <p:spPr>
          <a:xfrm>
            <a:off x="724524" y="259221"/>
            <a:ext cx="4237620" cy="911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Dlaczego się tego uczymy?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B7A62D-5C71-4E34-3702-90A22AF5FB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277" y="500092"/>
            <a:ext cx="3855295" cy="1484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0C80AE1D-C9BA-EDF8-7B33-C89F88E7D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921" y="803274"/>
            <a:ext cx="1492292" cy="1345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1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D0AFC97-2E69-8B1F-6DBF-27586C4BD8FF}"/>
              </a:ext>
            </a:extLst>
          </p:cNvPr>
          <p:cNvSpPr txBox="1"/>
          <p:nvPr/>
        </p:nvSpPr>
        <p:spPr>
          <a:xfrm>
            <a:off x="724524" y="1476734"/>
            <a:ext cx="8279776" cy="845870"/>
          </a:xfrm>
          <a:prstGeom prst="rect">
            <a:avLst/>
          </a:prstGeom>
          <a:noFill/>
        </p:spPr>
        <p:txBody>
          <a:bodyPr wrap="square" t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Prędkość, przyspieszenie, droga, czas to wielkości fizyczne.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Używamy ich powszechnie:</a:t>
            </a:r>
          </a:p>
          <a:p>
            <a:pPr>
              <a:spcAft>
                <a:spcPts val="600"/>
              </a:spcAft>
            </a:pPr>
            <a:endParaRPr lang="pl-PL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BB3A10C-09DA-1679-AD89-0DC7B46AAE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B754B747-5539-CF46-AC99-0E3B934C23FB}"/>
              </a:ext>
            </a:extLst>
          </p:cNvPr>
          <p:cNvSpPr/>
          <p:nvPr/>
        </p:nvSpPr>
        <p:spPr>
          <a:xfrm>
            <a:off x="-1011937" y="-341376"/>
            <a:ext cx="5974081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E0CB0E26-CA70-A8FB-A323-8FF4469BF303}"/>
              </a:ext>
            </a:extLst>
          </p:cNvPr>
          <p:cNvSpPr txBox="1">
            <a:spLocks/>
          </p:cNvSpPr>
          <p:nvPr/>
        </p:nvSpPr>
        <p:spPr>
          <a:xfrm>
            <a:off x="724524" y="51957"/>
            <a:ext cx="4237620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Życie codzienne</a:t>
            </a:r>
          </a:p>
        </p:txBody>
      </p:sp>
      <p:sp>
        <p:nvSpPr>
          <p:cNvPr id="12" name="Prostokąt zaokrąglony 11">
            <a:extLst>
              <a:ext uri="{FF2B5EF4-FFF2-40B4-BE49-F238E27FC236}">
                <a16:creationId xmlns:a16="http://schemas.microsoft.com/office/drawing/2014/main" id="{65172C51-96A0-1705-CD30-E1EB720052D8}"/>
              </a:ext>
            </a:extLst>
          </p:cNvPr>
          <p:cNvSpPr/>
          <p:nvPr/>
        </p:nvSpPr>
        <p:spPr>
          <a:xfrm>
            <a:off x="523875" y="2396940"/>
            <a:ext cx="3564000" cy="3671281"/>
          </a:xfrm>
          <a:prstGeom prst="roundRect">
            <a:avLst>
              <a:gd name="adj" fmla="val 31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Dowolny kształt 20">
            <a:extLst>
              <a:ext uri="{FF2B5EF4-FFF2-40B4-BE49-F238E27FC236}">
                <a16:creationId xmlns:a16="http://schemas.microsoft.com/office/drawing/2014/main" id="{11E5A025-D13E-BB70-824C-3F76EAFBC6CC}"/>
              </a:ext>
            </a:extLst>
          </p:cNvPr>
          <p:cNvSpPr/>
          <p:nvPr/>
        </p:nvSpPr>
        <p:spPr>
          <a:xfrm>
            <a:off x="652977" y="2560176"/>
            <a:ext cx="3305797" cy="1985309"/>
          </a:xfrm>
          <a:custGeom>
            <a:avLst/>
            <a:gdLst>
              <a:gd name="csX0" fmla="*/ 1357124 w 4636168"/>
              <a:gd name="csY0" fmla="*/ 0 h 2784268"/>
              <a:gd name="csX1" fmla="*/ 3279044 w 4636168"/>
              <a:gd name="csY1" fmla="*/ 0 h 2784268"/>
              <a:gd name="csX2" fmla="*/ 4636168 w 4636168"/>
              <a:gd name="csY2" fmla="*/ 1357124 h 2784268"/>
              <a:gd name="csX3" fmla="*/ 4636168 w 4636168"/>
              <a:gd name="csY3" fmla="*/ 1432728 h 2784268"/>
              <a:gd name="csX4" fmla="*/ 3417802 w 4636168"/>
              <a:gd name="csY4" fmla="*/ 2782846 h 2784268"/>
              <a:gd name="csX5" fmla="*/ 3389628 w 4636168"/>
              <a:gd name="csY5" fmla="*/ 2784268 h 2784268"/>
              <a:gd name="csX6" fmla="*/ 1246540 w 4636168"/>
              <a:gd name="csY6" fmla="*/ 2784268 h 2784268"/>
              <a:gd name="csX7" fmla="*/ 1218366 w 4636168"/>
              <a:gd name="csY7" fmla="*/ 2782846 h 2784268"/>
              <a:gd name="csX8" fmla="*/ 0 w 4636168"/>
              <a:gd name="csY8" fmla="*/ 1432728 h 2784268"/>
              <a:gd name="csX9" fmla="*/ 0 w 4636168"/>
              <a:gd name="csY9" fmla="*/ 1357124 h 2784268"/>
              <a:gd name="csX10" fmla="*/ 1357124 w 4636168"/>
              <a:gd name="csY10" fmla="*/ 0 h 278426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4636168" h="2784268">
                <a:moveTo>
                  <a:pt x="1357124" y="0"/>
                </a:moveTo>
                <a:lnTo>
                  <a:pt x="3279044" y="0"/>
                </a:lnTo>
                <a:cubicBezTo>
                  <a:pt x="4028563" y="0"/>
                  <a:pt x="4636168" y="607605"/>
                  <a:pt x="4636168" y="1357124"/>
                </a:cubicBezTo>
                <a:lnTo>
                  <a:pt x="4636168" y="1432728"/>
                </a:lnTo>
                <a:cubicBezTo>
                  <a:pt x="4636168" y="2135402"/>
                  <a:pt x="4102140" y="2713347"/>
                  <a:pt x="3417802" y="2782846"/>
                </a:cubicBezTo>
                <a:lnTo>
                  <a:pt x="3389628" y="2784268"/>
                </a:lnTo>
                <a:lnTo>
                  <a:pt x="1246540" y="2784268"/>
                </a:lnTo>
                <a:lnTo>
                  <a:pt x="1218366" y="2782846"/>
                </a:lnTo>
                <a:cubicBezTo>
                  <a:pt x="534028" y="2713347"/>
                  <a:pt x="0" y="2135402"/>
                  <a:pt x="0" y="1432728"/>
                </a:cubicBezTo>
                <a:lnTo>
                  <a:pt x="0" y="1357124"/>
                </a:lnTo>
                <a:cubicBezTo>
                  <a:pt x="0" y="607605"/>
                  <a:pt x="607605" y="0"/>
                  <a:pt x="1357124" y="0"/>
                </a:cubicBez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080343-65DA-2648-A198-A31F41EDBFDD}"/>
              </a:ext>
            </a:extLst>
          </p:cNvPr>
          <p:cNvSpPr txBox="1"/>
          <p:nvPr/>
        </p:nvSpPr>
        <p:spPr>
          <a:xfrm>
            <a:off x="523876" y="4797621"/>
            <a:ext cx="3564000" cy="1296000"/>
          </a:xfrm>
          <a:prstGeom prst="rect">
            <a:avLst/>
          </a:prstGeom>
          <a:noFill/>
        </p:spPr>
        <p:txBody>
          <a:bodyPr wrap="square" t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Ten pociąg był pechowy. Jechał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10 godzin z Warszawy do Krakowa. Jego średnia prędkość to około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25 km/h. Z taką prędkością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jeżdżę rowerem.</a:t>
            </a:r>
          </a:p>
        </p:txBody>
      </p:sp>
      <p:sp>
        <p:nvSpPr>
          <p:cNvPr id="13" name="Prostokąt zaokrąglony 12">
            <a:extLst>
              <a:ext uri="{FF2B5EF4-FFF2-40B4-BE49-F238E27FC236}">
                <a16:creationId xmlns:a16="http://schemas.microsoft.com/office/drawing/2014/main" id="{9DEFEC47-3130-43AE-EAD5-DA8CB96FCA14}"/>
              </a:ext>
            </a:extLst>
          </p:cNvPr>
          <p:cNvSpPr/>
          <p:nvPr/>
        </p:nvSpPr>
        <p:spPr>
          <a:xfrm>
            <a:off x="4333875" y="2396940"/>
            <a:ext cx="3564000" cy="3671281"/>
          </a:xfrm>
          <a:prstGeom prst="roundRect">
            <a:avLst>
              <a:gd name="adj" fmla="val 2968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764C6B0-AC2E-1F2E-E3C1-ED77BFBDF3D4}"/>
              </a:ext>
            </a:extLst>
          </p:cNvPr>
          <p:cNvSpPr txBox="1"/>
          <p:nvPr/>
        </p:nvSpPr>
        <p:spPr>
          <a:xfrm>
            <a:off x="4344911" y="4797621"/>
            <a:ext cx="3563999" cy="1296000"/>
          </a:xfrm>
          <a:prstGeom prst="rect">
            <a:avLst/>
          </a:prstGeom>
          <a:noFill/>
        </p:spPr>
        <p:txBody>
          <a:bodyPr wrap="square" t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Ta rakieta przyspieszała 1,2 m/s^2 . . Szybciej przyspiesza bolid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formuły 1.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D604364A-6D6A-E593-BFCA-661CBD36C8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64876" y="2559328"/>
            <a:ext cx="3301999" cy="1987005"/>
          </a:xfrm>
          <a:custGeom>
            <a:avLst/>
            <a:gdLst>
              <a:gd name="csX0" fmla="*/ 1357124 w 4636168"/>
              <a:gd name="csY0" fmla="*/ 0 h 2789852"/>
              <a:gd name="csX1" fmla="*/ 3279044 w 4636168"/>
              <a:gd name="csY1" fmla="*/ 0 h 2789852"/>
              <a:gd name="csX2" fmla="*/ 4636168 w 4636168"/>
              <a:gd name="csY2" fmla="*/ 1357124 h 2789852"/>
              <a:gd name="csX3" fmla="*/ 4636168 w 4636168"/>
              <a:gd name="csY3" fmla="*/ 1432728 h 2789852"/>
              <a:gd name="csX4" fmla="*/ 3279044 w 4636168"/>
              <a:gd name="csY4" fmla="*/ 2789852 h 2789852"/>
              <a:gd name="csX5" fmla="*/ 1357124 w 4636168"/>
              <a:gd name="csY5" fmla="*/ 2789852 h 2789852"/>
              <a:gd name="csX6" fmla="*/ 0 w 4636168"/>
              <a:gd name="csY6" fmla="*/ 1432728 h 2789852"/>
              <a:gd name="csX7" fmla="*/ 0 w 4636168"/>
              <a:gd name="csY7" fmla="*/ 1357124 h 2789852"/>
              <a:gd name="csX8" fmla="*/ 1357124 w 4636168"/>
              <a:gd name="csY8" fmla="*/ 0 h 27898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636168" h="2789852">
                <a:moveTo>
                  <a:pt x="1357124" y="0"/>
                </a:moveTo>
                <a:lnTo>
                  <a:pt x="3279044" y="0"/>
                </a:lnTo>
                <a:cubicBezTo>
                  <a:pt x="4028563" y="0"/>
                  <a:pt x="4636168" y="607605"/>
                  <a:pt x="4636168" y="1357124"/>
                </a:cubicBezTo>
                <a:lnTo>
                  <a:pt x="4636168" y="1432728"/>
                </a:lnTo>
                <a:cubicBezTo>
                  <a:pt x="4636168" y="2182247"/>
                  <a:pt x="4028563" y="2789852"/>
                  <a:pt x="3279044" y="2789852"/>
                </a:cubicBezTo>
                <a:lnTo>
                  <a:pt x="1357124" y="2789852"/>
                </a:lnTo>
                <a:cubicBezTo>
                  <a:pt x="607605" y="2789852"/>
                  <a:pt x="0" y="2182247"/>
                  <a:pt x="0" y="1432728"/>
                </a:cubicBezTo>
                <a:lnTo>
                  <a:pt x="0" y="1357124"/>
                </a:lnTo>
                <a:cubicBezTo>
                  <a:pt x="0" y="607605"/>
                  <a:pt x="607605" y="0"/>
                  <a:pt x="1357124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sp>
        <p:nvSpPr>
          <p:cNvPr id="19" name="Prostokąt zaokrąglony 18">
            <a:extLst>
              <a:ext uri="{FF2B5EF4-FFF2-40B4-BE49-F238E27FC236}">
                <a16:creationId xmlns:a16="http://schemas.microsoft.com/office/drawing/2014/main" id="{3C7F828A-08F0-704F-2CDE-346ABBD49CE4}"/>
              </a:ext>
            </a:extLst>
          </p:cNvPr>
          <p:cNvSpPr/>
          <p:nvPr/>
        </p:nvSpPr>
        <p:spPr>
          <a:xfrm>
            <a:off x="8131175" y="2396940"/>
            <a:ext cx="3564000" cy="3671281"/>
          </a:xfrm>
          <a:prstGeom prst="roundRect">
            <a:avLst>
              <a:gd name="adj" fmla="val 300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F8B4B07-996A-6462-6315-9676FC375304}"/>
              </a:ext>
            </a:extLst>
          </p:cNvPr>
          <p:cNvSpPr txBox="1"/>
          <p:nvPr/>
        </p:nvSpPr>
        <p:spPr>
          <a:xfrm>
            <a:off x="8142211" y="4797621"/>
            <a:ext cx="3552964" cy="1296000"/>
          </a:xfrm>
          <a:prstGeom prst="rect">
            <a:avLst/>
          </a:prstGeom>
          <a:noFill/>
        </p:spPr>
        <p:txBody>
          <a:bodyPr wrap="square" t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Dziewczynka przybiegła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na metę 30 sekund wcześniej </a:t>
            </a:r>
            <a:b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niż ten chłopiec.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98E0E534-4936-8C3A-2436-3FB94EC1ED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7692" y="2559328"/>
            <a:ext cx="3301999" cy="1987005"/>
          </a:xfrm>
          <a:custGeom>
            <a:avLst/>
            <a:gdLst>
              <a:gd name="csX0" fmla="*/ 1357124 w 4636168"/>
              <a:gd name="csY0" fmla="*/ 0 h 2789852"/>
              <a:gd name="csX1" fmla="*/ 3279044 w 4636168"/>
              <a:gd name="csY1" fmla="*/ 0 h 2789852"/>
              <a:gd name="csX2" fmla="*/ 4636168 w 4636168"/>
              <a:gd name="csY2" fmla="*/ 1357124 h 2789852"/>
              <a:gd name="csX3" fmla="*/ 4636168 w 4636168"/>
              <a:gd name="csY3" fmla="*/ 1432728 h 2789852"/>
              <a:gd name="csX4" fmla="*/ 3279044 w 4636168"/>
              <a:gd name="csY4" fmla="*/ 2789852 h 2789852"/>
              <a:gd name="csX5" fmla="*/ 1357124 w 4636168"/>
              <a:gd name="csY5" fmla="*/ 2789852 h 2789852"/>
              <a:gd name="csX6" fmla="*/ 0 w 4636168"/>
              <a:gd name="csY6" fmla="*/ 1432728 h 2789852"/>
              <a:gd name="csX7" fmla="*/ 0 w 4636168"/>
              <a:gd name="csY7" fmla="*/ 1357124 h 2789852"/>
              <a:gd name="csX8" fmla="*/ 1357124 w 4636168"/>
              <a:gd name="csY8" fmla="*/ 0 h 27898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636168" h="2789852">
                <a:moveTo>
                  <a:pt x="1357124" y="0"/>
                </a:moveTo>
                <a:lnTo>
                  <a:pt x="3279044" y="0"/>
                </a:lnTo>
                <a:cubicBezTo>
                  <a:pt x="4028563" y="0"/>
                  <a:pt x="4636168" y="607605"/>
                  <a:pt x="4636168" y="1357124"/>
                </a:cubicBezTo>
                <a:lnTo>
                  <a:pt x="4636168" y="1432728"/>
                </a:lnTo>
                <a:cubicBezTo>
                  <a:pt x="4636168" y="2182247"/>
                  <a:pt x="4028563" y="2789852"/>
                  <a:pt x="3279044" y="2789852"/>
                </a:cubicBezTo>
                <a:lnTo>
                  <a:pt x="1357124" y="2789852"/>
                </a:lnTo>
                <a:cubicBezTo>
                  <a:pt x="607605" y="2789852"/>
                  <a:pt x="0" y="2182247"/>
                  <a:pt x="0" y="1432728"/>
                </a:cubicBezTo>
                <a:lnTo>
                  <a:pt x="0" y="1357124"/>
                </a:lnTo>
                <a:cubicBezTo>
                  <a:pt x="0" y="607605"/>
                  <a:pt x="607605" y="0"/>
                  <a:pt x="1357124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D31A97E3-9175-AC69-79B4-2A16A90CA3C0}"/>
              </a:ext>
            </a:extLst>
          </p:cNvPr>
          <p:cNvSpPr/>
          <p:nvPr/>
        </p:nvSpPr>
        <p:spPr>
          <a:xfrm>
            <a:off x="8250621" y="2558479"/>
            <a:ext cx="3325109" cy="1987006"/>
          </a:xfrm>
          <a:prstGeom prst="roundRect">
            <a:avLst>
              <a:gd name="adj" fmla="val 48524"/>
            </a:avLst>
          </a:prstGeom>
          <a:blipFill>
            <a:blip r:embed="rId6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noFill/>
          </a:ln>
        </p:spPr>
        <p:txBody>
          <a:bodyPr wrap="square">
            <a:noAutofit/>
          </a:bodyPr>
          <a:lstStyle/>
          <a:p>
            <a:endParaRPr lang="pl-PL"/>
          </a:p>
        </p:txBody>
      </p:sp>
      <p:sp>
        <p:nvSpPr>
          <p:cNvPr id="26" name="Prostokąt zaokrąglony 25">
            <a:extLst>
              <a:ext uri="{FF2B5EF4-FFF2-40B4-BE49-F238E27FC236}">
                <a16:creationId xmlns:a16="http://schemas.microsoft.com/office/drawing/2014/main" id="{91A1834B-1C31-2029-63FE-EE8E6647A833}"/>
              </a:ext>
            </a:extLst>
          </p:cNvPr>
          <p:cNvSpPr/>
          <p:nvPr/>
        </p:nvSpPr>
        <p:spPr>
          <a:xfrm>
            <a:off x="8231884" y="2546628"/>
            <a:ext cx="3366191" cy="2011557"/>
          </a:xfrm>
          <a:prstGeom prst="roundRect">
            <a:avLst>
              <a:gd name="adj" fmla="val 49264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17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949B05-E4E5-6752-9071-2E3767D49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>
            <a:extLst>
              <a:ext uri="{FF2B5EF4-FFF2-40B4-BE49-F238E27FC236}">
                <a16:creationId xmlns:a16="http://schemas.microsoft.com/office/drawing/2014/main" id="{E9F69920-345B-A138-F20B-A9D6D453BB2F}"/>
              </a:ext>
            </a:extLst>
          </p:cNvPr>
          <p:cNvSpPr/>
          <p:nvPr/>
        </p:nvSpPr>
        <p:spPr>
          <a:xfrm rot="16200000">
            <a:off x="7002852" y="-5506"/>
            <a:ext cx="3267988" cy="5430733"/>
          </a:xfrm>
          <a:prstGeom prst="roundRect">
            <a:avLst>
              <a:gd name="adj" fmla="val 48645"/>
            </a:avLst>
          </a:prstGeom>
          <a:solidFill>
            <a:schemeClr val="accent2">
              <a:lumMod val="75000"/>
              <a:alpha val="5668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46E1139-454E-DF4C-9335-1FEF69728110}"/>
              </a:ext>
            </a:extLst>
          </p:cNvPr>
          <p:cNvSpPr txBox="1"/>
          <p:nvPr/>
        </p:nvSpPr>
        <p:spPr>
          <a:xfrm>
            <a:off x="723065" y="1700019"/>
            <a:ext cx="4866470" cy="42068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2400"/>
              </a:spcAft>
              <a:buClr>
                <a:schemeClr val="accent2">
                  <a:lumMod val="75000"/>
                </a:schemeClr>
              </a:buClr>
            </a:pP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samolotach i samochodach montuje się „czarne skrzynki”, które zapisują różne dane. </a:t>
            </a:r>
            <a:b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 ich pomocą można obliczyć drogę, przyspieszenie i siły działające na pojazd, a nawet rysować wykresy. </a:t>
            </a:r>
          </a:p>
          <a:p>
            <a:pPr>
              <a:spcAft>
                <a:spcPts val="600"/>
              </a:spcAft>
              <a:buClr>
                <a:schemeClr val="accent2">
                  <a:lumMod val="75000"/>
                </a:schemeClr>
              </a:buClr>
            </a:pP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Specjaliści na ich podstawie ustalają przebieg wypadków.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643494E-03A9-F046-ED7C-268E816D1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87451" y="2001803"/>
            <a:ext cx="8277726" cy="4206813"/>
          </a:xfrm>
          <a:custGeom>
            <a:avLst/>
            <a:gdLst>
              <a:gd name="csX0" fmla="*/ 2046405 w 8277726"/>
              <a:gd name="csY0" fmla="*/ 0 h 4206813"/>
              <a:gd name="csX1" fmla="*/ 6231323 w 8277726"/>
              <a:gd name="csY1" fmla="*/ 0 h 4206813"/>
              <a:gd name="csX2" fmla="*/ 8267162 w 8277726"/>
              <a:gd name="csY2" fmla="*/ 1837172 h 4206813"/>
              <a:gd name="csX3" fmla="*/ 8277726 w 8277726"/>
              <a:gd name="csY3" fmla="*/ 2046385 h 4206813"/>
              <a:gd name="csX4" fmla="*/ 8277726 w 8277726"/>
              <a:gd name="csY4" fmla="*/ 2160429 h 4206813"/>
              <a:gd name="csX5" fmla="*/ 8267162 w 8277726"/>
              <a:gd name="csY5" fmla="*/ 2369643 h 4206813"/>
              <a:gd name="csX6" fmla="*/ 6440556 w 8277726"/>
              <a:gd name="csY6" fmla="*/ 4196249 h 4206813"/>
              <a:gd name="csX7" fmla="*/ 6231352 w 8277726"/>
              <a:gd name="csY7" fmla="*/ 4206813 h 4206813"/>
              <a:gd name="csX8" fmla="*/ 2046375 w 8277726"/>
              <a:gd name="csY8" fmla="*/ 4206813 h 4206813"/>
              <a:gd name="csX9" fmla="*/ 1837172 w 8277726"/>
              <a:gd name="csY9" fmla="*/ 4196249 h 4206813"/>
              <a:gd name="csX10" fmla="*/ 10565 w 8277726"/>
              <a:gd name="csY10" fmla="*/ 2369643 h 4206813"/>
              <a:gd name="csX11" fmla="*/ 0 w 8277726"/>
              <a:gd name="csY11" fmla="*/ 2160419 h 4206813"/>
              <a:gd name="csX12" fmla="*/ 0 w 8277726"/>
              <a:gd name="csY12" fmla="*/ 2046395 h 4206813"/>
              <a:gd name="csX13" fmla="*/ 10565 w 8277726"/>
              <a:gd name="csY13" fmla="*/ 1837172 h 4206813"/>
              <a:gd name="csX14" fmla="*/ 2046405 w 8277726"/>
              <a:gd name="csY14" fmla="*/ 0 h 4206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8277726" h="4206813">
                <a:moveTo>
                  <a:pt x="2046405" y="0"/>
                </a:moveTo>
                <a:lnTo>
                  <a:pt x="6231323" y="0"/>
                </a:lnTo>
                <a:cubicBezTo>
                  <a:pt x="7290884" y="0"/>
                  <a:pt x="8162365" y="805260"/>
                  <a:pt x="8267162" y="1837172"/>
                </a:cubicBezTo>
                <a:lnTo>
                  <a:pt x="8277726" y="2046385"/>
                </a:lnTo>
                <a:lnTo>
                  <a:pt x="8277726" y="2160429"/>
                </a:lnTo>
                <a:lnTo>
                  <a:pt x="8267162" y="2369643"/>
                </a:lnTo>
                <a:cubicBezTo>
                  <a:pt x="8169352" y="3332761"/>
                  <a:pt x="7403674" y="4098439"/>
                  <a:pt x="6440556" y="4196249"/>
                </a:cubicBezTo>
                <a:lnTo>
                  <a:pt x="6231352" y="4206813"/>
                </a:lnTo>
                <a:lnTo>
                  <a:pt x="2046375" y="4206813"/>
                </a:lnTo>
                <a:lnTo>
                  <a:pt x="1837172" y="4196249"/>
                </a:lnTo>
                <a:cubicBezTo>
                  <a:pt x="874054" y="4098439"/>
                  <a:pt x="108375" y="3332761"/>
                  <a:pt x="10565" y="2369643"/>
                </a:cubicBezTo>
                <a:lnTo>
                  <a:pt x="0" y="2160419"/>
                </a:lnTo>
                <a:lnTo>
                  <a:pt x="0" y="2046395"/>
                </a:lnTo>
                <a:lnTo>
                  <a:pt x="10565" y="1837172"/>
                </a:lnTo>
                <a:cubicBezTo>
                  <a:pt x="115362" y="805260"/>
                  <a:pt x="986844" y="0"/>
                  <a:pt x="2046405" y="0"/>
                </a:cubicBezTo>
                <a:close/>
              </a:path>
            </a:pathLst>
          </a:custGeom>
          <a:ln w="28575">
            <a:solidFill>
              <a:schemeClr val="bg1"/>
            </a:solidFill>
          </a:ln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7657564-9072-23FD-B79B-00CE29237B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11" name="Prostokąt zaokrąglony 10">
            <a:extLst>
              <a:ext uri="{FF2B5EF4-FFF2-40B4-BE49-F238E27FC236}">
                <a16:creationId xmlns:a16="http://schemas.microsoft.com/office/drawing/2014/main" id="{C78C5802-C3D7-6DA3-8DDA-70D2681945ED}"/>
              </a:ext>
            </a:extLst>
          </p:cNvPr>
          <p:cNvSpPr/>
          <p:nvPr/>
        </p:nvSpPr>
        <p:spPr>
          <a:xfrm>
            <a:off x="-1011937" y="-341376"/>
            <a:ext cx="5974081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365F0E1E-42C1-E8E2-E5A8-9D0AE0551897}"/>
              </a:ext>
            </a:extLst>
          </p:cNvPr>
          <p:cNvSpPr txBox="1">
            <a:spLocks/>
          </p:cNvSpPr>
          <p:nvPr/>
        </p:nvSpPr>
        <p:spPr>
          <a:xfrm>
            <a:off x="724524" y="51957"/>
            <a:ext cx="4237620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Życie codzienne</a:t>
            </a:r>
          </a:p>
        </p:txBody>
      </p:sp>
    </p:spTree>
    <p:extLst>
      <p:ext uri="{BB962C8B-B14F-4D97-AF65-F5344CB8AC3E}">
        <p14:creationId xmlns:p14="http://schemas.microsoft.com/office/powerpoint/2010/main" val="35661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B076F0-7636-1A4E-59D1-5FD045812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D480A7A-A281-3D07-4F11-90BAFE93806B}"/>
              </a:ext>
            </a:extLst>
          </p:cNvPr>
          <p:cNvSpPr txBox="1"/>
          <p:nvPr/>
        </p:nvSpPr>
        <p:spPr>
          <a:xfrm>
            <a:off x="4230539" y="762547"/>
            <a:ext cx="6616706" cy="95707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Twórcy gier wykorzystują prawa fizyki </a:t>
            </a:r>
            <a:b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i programują według nich wirtualny świat. </a:t>
            </a:r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A13A202-BC7D-FD14-4C68-CC125B44CBE6}"/>
              </a:ext>
            </a:extLst>
          </p:cNvPr>
          <p:cNvGrpSpPr/>
          <p:nvPr/>
        </p:nvGrpSpPr>
        <p:grpSpPr>
          <a:xfrm>
            <a:off x="1226361" y="1880087"/>
            <a:ext cx="9757367" cy="1579648"/>
            <a:chOff x="803275" y="1989271"/>
            <a:chExt cx="9757367" cy="1579648"/>
          </a:xfrm>
        </p:grpSpPr>
        <p:sp>
          <p:nvSpPr>
            <p:cNvPr id="8" name="Prostokąt zaokrąglony 7">
              <a:extLst>
                <a:ext uri="{FF2B5EF4-FFF2-40B4-BE49-F238E27FC236}">
                  <a16:creationId xmlns:a16="http://schemas.microsoft.com/office/drawing/2014/main" id="{89C82FE3-F70E-B5C7-0B77-68BBC097C5DA}"/>
                </a:ext>
              </a:extLst>
            </p:cNvPr>
            <p:cNvSpPr/>
            <p:nvPr/>
          </p:nvSpPr>
          <p:spPr>
            <a:xfrm>
              <a:off x="803275" y="1989271"/>
              <a:ext cx="1912629" cy="576000"/>
            </a:xfrm>
            <a:prstGeom prst="roundRect">
              <a:avLst>
                <a:gd name="adj" fmla="val 3627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ontserrat Medium" pitchFamily="2" charset="0"/>
                </a:rPr>
                <a:t>prawa fizyki</a:t>
              </a:r>
            </a:p>
          </p:txBody>
        </p:sp>
        <p:sp>
          <p:nvSpPr>
            <p:cNvPr id="9" name="Prostokąt zaokrąglony 8">
              <a:extLst>
                <a:ext uri="{FF2B5EF4-FFF2-40B4-BE49-F238E27FC236}">
                  <a16:creationId xmlns:a16="http://schemas.microsoft.com/office/drawing/2014/main" id="{8FD76EA0-0222-09BA-4E07-D980F73CD580}"/>
                </a:ext>
              </a:extLst>
            </p:cNvPr>
            <p:cNvSpPr/>
            <p:nvPr/>
          </p:nvSpPr>
          <p:spPr>
            <a:xfrm>
              <a:off x="3075625" y="1998302"/>
              <a:ext cx="3059043" cy="576000"/>
            </a:xfrm>
            <a:prstGeom prst="roundRect">
              <a:avLst>
                <a:gd name="adj" fmla="val 3627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ontserrat Medium" pitchFamily="2" charset="0"/>
                </a:rPr>
                <a:t>możliwości komputera</a:t>
              </a:r>
            </a:p>
          </p:txBody>
        </p:sp>
        <p:sp>
          <p:nvSpPr>
            <p:cNvPr id="11" name="Prostokąt zaokrąglony 10">
              <a:extLst>
                <a:ext uri="{FF2B5EF4-FFF2-40B4-BE49-F238E27FC236}">
                  <a16:creationId xmlns:a16="http://schemas.microsoft.com/office/drawing/2014/main" id="{842B9D81-D5B7-EB4A-042F-95E3C78F0C1A}"/>
                </a:ext>
              </a:extLst>
            </p:cNvPr>
            <p:cNvSpPr/>
            <p:nvPr/>
          </p:nvSpPr>
          <p:spPr>
            <a:xfrm>
              <a:off x="6548981" y="1998302"/>
              <a:ext cx="4011661" cy="576000"/>
            </a:xfrm>
            <a:prstGeom prst="roundRect">
              <a:avLst>
                <a:gd name="adj" fmla="val 36275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ontserrat Medium" pitchFamily="2" charset="0"/>
                </a:rPr>
                <a:t>realistyczna gra komputerowa</a:t>
              </a:r>
            </a:p>
          </p:txBody>
        </p:sp>
        <p:sp>
          <p:nvSpPr>
            <p:cNvPr id="12" name="Prostokąt zaokrąglony 11">
              <a:extLst>
                <a:ext uri="{FF2B5EF4-FFF2-40B4-BE49-F238E27FC236}">
                  <a16:creationId xmlns:a16="http://schemas.microsoft.com/office/drawing/2014/main" id="{8CCB894B-939A-4BEF-A0C0-1C85AB2CFE73}"/>
                </a:ext>
              </a:extLst>
            </p:cNvPr>
            <p:cNvSpPr/>
            <p:nvPr/>
          </p:nvSpPr>
          <p:spPr>
            <a:xfrm>
              <a:off x="2565513" y="2992919"/>
              <a:ext cx="1912629" cy="576000"/>
            </a:xfrm>
            <a:prstGeom prst="roundRect">
              <a:avLst>
                <a:gd name="adj" fmla="val 36275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ontserrat Medium" pitchFamily="2" charset="0"/>
                </a:rPr>
                <a:t>graficzne</a:t>
              </a:r>
            </a:p>
          </p:txBody>
        </p:sp>
        <p:sp>
          <p:nvSpPr>
            <p:cNvPr id="16" name="Prostokąt zaokrąglony 15">
              <a:extLst>
                <a:ext uri="{FF2B5EF4-FFF2-40B4-BE49-F238E27FC236}">
                  <a16:creationId xmlns:a16="http://schemas.microsoft.com/office/drawing/2014/main" id="{DC418DBE-B070-CC52-84D8-910DB94A9D6A}"/>
                </a:ext>
              </a:extLst>
            </p:cNvPr>
            <p:cNvSpPr/>
            <p:nvPr/>
          </p:nvSpPr>
          <p:spPr>
            <a:xfrm>
              <a:off x="4735507" y="2992919"/>
              <a:ext cx="1912629" cy="576000"/>
            </a:xfrm>
            <a:prstGeom prst="roundRect">
              <a:avLst>
                <a:gd name="adj" fmla="val 36275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Montserrat Medium" pitchFamily="2" charset="0"/>
                </a:rPr>
                <a:t>obliczeniowe</a:t>
              </a:r>
            </a:p>
          </p:txBody>
        </p:sp>
        <p:sp>
          <p:nvSpPr>
            <p:cNvPr id="17" name="pole tekstowe 16">
              <a:extLst>
                <a:ext uri="{FF2B5EF4-FFF2-40B4-BE49-F238E27FC236}">
                  <a16:creationId xmlns:a16="http://schemas.microsoft.com/office/drawing/2014/main" id="{6CCF305B-6F32-B33F-50D0-5B6AC5D1D180}"/>
                </a:ext>
              </a:extLst>
            </p:cNvPr>
            <p:cNvSpPr txBox="1"/>
            <p:nvPr/>
          </p:nvSpPr>
          <p:spPr>
            <a:xfrm>
              <a:off x="2715904" y="1998302"/>
              <a:ext cx="359721" cy="56696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2">
                    <a:lumMod val="75000"/>
                  </a:schemeClr>
                </a:buClr>
              </a:pPr>
              <a:r>
                <a:rPr lang="pl-PL" sz="24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+</a:t>
              </a:r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D7AFAB2F-C721-7FBC-95B6-2FEC7A4B99A9}"/>
                </a:ext>
              </a:extLst>
            </p:cNvPr>
            <p:cNvSpPr txBox="1"/>
            <p:nvPr/>
          </p:nvSpPr>
          <p:spPr>
            <a:xfrm>
              <a:off x="6134668" y="1998302"/>
              <a:ext cx="414313" cy="56696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spcAft>
                  <a:spcPts val="1200"/>
                </a:spcAft>
                <a:buClr>
                  <a:schemeClr val="accent2">
                    <a:lumMod val="75000"/>
                  </a:schemeClr>
                </a:buClr>
              </a:pPr>
              <a:r>
                <a:rPr lang="pl-PL" sz="2400" dirty="0">
                  <a:solidFill>
                    <a:schemeClr val="accent4">
                      <a:lumMod val="50000"/>
                    </a:schemeClr>
                  </a:solidFill>
                  <a:latin typeface="Montserrat" pitchFamily="2" charset="0"/>
                </a:rPr>
                <a:t>=</a:t>
              </a:r>
            </a:p>
          </p:txBody>
        </p:sp>
        <p:cxnSp>
          <p:nvCxnSpPr>
            <p:cNvPr id="20" name="Łącznik prosty ze strzałką 19">
              <a:extLst>
                <a:ext uri="{FF2B5EF4-FFF2-40B4-BE49-F238E27FC236}">
                  <a16:creationId xmlns:a16="http://schemas.microsoft.com/office/drawing/2014/main" id="{50CF54CF-B37E-50D8-8867-F0185D53CB63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3521828" y="2565271"/>
              <a:ext cx="568909" cy="4276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ze strzałką 21">
              <a:extLst>
                <a:ext uri="{FF2B5EF4-FFF2-40B4-BE49-F238E27FC236}">
                  <a16:creationId xmlns:a16="http://schemas.microsoft.com/office/drawing/2014/main" id="{D96DDBB5-92CB-BB31-F5F6-8367F70C47D2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5131558" y="2574302"/>
              <a:ext cx="560264" cy="4186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rostokąt zaokrąglony 24">
            <a:extLst>
              <a:ext uri="{FF2B5EF4-FFF2-40B4-BE49-F238E27FC236}">
                <a16:creationId xmlns:a16="http://schemas.microsoft.com/office/drawing/2014/main" id="{095F475D-BB88-DA85-FB7C-2968C27CC17C}"/>
              </a:ext>
            </a:extLst>
          </p:cNvPr>
          <p:cNvSpPr/>
          <p:nvPr/>
        </p:nvSpPr>
        <p:spPr>
          <a:xfrm rot="16200000">
            <a:off x="1069268" y="3601221"/>
            <a:ext cx="2226814" cy="384145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  <a:alpha val="5668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A7DC3E84-D2CB-2F20-ECAB-28799C3BD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73165585-97A0-D0A5-1964-81B6AD2E0E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144" y="3840885"/>
            <a:ext cx="3233729" cy="2179120"/>
          </a:xfrm>
          <a:prstGeom prst="rect">
            <a:avLst/>
          </a:prstGeom>
          <a:ln w="15875">
            <a:noFill/>
          </a:ln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D75A57F7-97D1-AFAB-F6D6-B70BCCF3D3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0538" y="3840886"/>
            <a:ext cx="3530446" cy="2179120"/>
          </a:xfrm>
          <a:prstGeom prst="rect">
            <a:avLst/>
          </a:prstGeom>
          <a:ln w="15875">
            <a:noFill/>
          </a:ln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636BDDE3-69BD-467C-A637-4E45969F30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4"/>
          <a:stretch>
            <a:fillRect/>
          </a:stretch>
        </p:blipFill>
        <p:spPr>
          <a:xfrm>
            <a:off x="7580984" y="3840885"/>
            <a:ext cx="3759037" cy="2179120"/>
          </a:xfrm>
          <a:prstGeom prst="rect">
            <a:avLst/>
          </a:prstGeom>
          <a:ln w="15875">
            <a:noFill/>
          </a:ln>
        </p:spPr>
      </p:pic>
      <p:sp>
        <p:nvSpPr>
          <p:cNvPr id="37" name="Prostokąt 36">
            <a:extLst>
              <a:ext uri="{FF2B5EF4-FFF2-40B4-BE49-F238E27FC236}">
                <a16:creationId xmlns:a16="http://schemas.microsoft.com/office/drawing/2014/main" id="{5ECF0750-3A41-58C8-51A9-CDF49EF49721}"/>
              </a:ext>
            </a:extLst>
          </p:cNvPr>
          <p:cNvSpPr/>
          <p:nvPr/>
        </p:nvSpPr>
        <p:spPr>
          <a:xfrm>
            <a:off x="827144" y="3824288"/>
            <a:ext cx="10512877" cy="219571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zaokrąglony 37">
            <a:extLst>
              <a:ext uri="{FF2B5EF4-FFF2-40B4-BE49-F238E27FC236}">
                <a16:creationId xmlns:a16="http://schemas.microsoft.com/office/drawing/2014/main" id="{32935C7D-7D15-44FB-A4AC-9D3FFE0E6BAE}"/>
              </a:ext>
            </a:extLst>
          </p:cNvPr>
          <p:cNvSpPr/>
          <p:nvPr/>
        </p:nvSpPr>
        <p:spPr>
          <a:xfrm>
            <a:off x="-1011936" y="-341376"/>
            <a:ext cx="5035296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9" name="Tytuł 1">
            <a:extLst>
              <a:ext uri="{FF2B5EF4-FFF2-40B4-BE49-F238E27FC236}">
                <a16:creationId xmlns:a16="http://schemas.microsoft.com/office/drawing/2014/main" id="{34AC0618-AE97-A567-0BB4-F9F57AAB45D0}"/>
              </a:ext>
            </a:extLst>
          </p:cNvPr>
          <p:cNvSpPr txBox="1">
            <a:spLocks/>
          </p:cNvSpPr>
          <p:nvPr/>
        </p:nvSpPr>
        <p:spPr>
          <a:xfrm>
            <a:off x="724524" y="51957"/>
            <a:ext cx="2933076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Technologia</a:t>
            </a:r>
          </a:p>
        </p:txBody>
      </p:sp>
    </p:spTree>
    <p:extLst>
      <p:ext uri="{BB962C8B-B14F-4D97-AF65-F5344CB8AC3E}">
        <p14:creationId xmlns:p14="http://schemas.microsoft.com/office/powerpoint/2010/main" val="25607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EDAA0-4B45-FC50-9C02-B8B794461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a 25">
            <a:extLst>
              <a:ext uri="{FF2B5EF4-FFF2-40B4-BE49-F238E27FC236}">
                <a16:creationId xmlns:a16="http://schemas.microsoft.com/office/drawing/2014/main" id="{42AD4712-A72D-3E59-B963-A84CA2C4F9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8E02B86-31A6-E309-F740-62E7A13A0368}"/>
              </a:ext>
            </a:extLst>
          </p:cNvPr>
          <p:cNvSpPr txBox="1"/>
          <p:nvPr/>
        </p:nvSpPr>
        <p:spPr>
          <a:xfrm>
            <a:off x="701194" y="1464168"/>
            <a:ext cx="5394806" cy="318212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Skrzydła samolotu wytwarzają siłę nośną. Taką siłę oblicza się za pomocą specjalnych programów inżynierskich. Ustalenie sił w wirtualnej rzeczywistości pozwala budować dobre skrzydła, które uniosą prawdziwy samolot i zapewnią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stabilność lotu. Korzystając z „gier fizycznych”, można tworzyć proste modele fizyczne i dzielić się nimi </a:t>
            </a:r>
            <a:b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ze światem.</a:t>
            </a: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endParaRPr lang="pl-PL" sz="20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84C109E-3F8A-4D93-26B1-EEABDF889B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507" y="3880911"/>
            <a:ext cx="4156424" cy="231986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187B2ED-F456-C656-D45F-84D9D8FC9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168" y="1327545"/>
            <a:ext cx="4171763" cy="231986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5683BA59-07FF-B77F-7A89-D23B8F760BCA}"/>
              </a:ext>
            </a:extLst>
          </p:cNvPr>
          <p:cNvGrpSpPr/>
          <p:nvPr/>
        </p:nvGrpSpPr>
        <p:grpSpPr>
          <a:xfrm>
            <a:off x="2525483" y="4633229"/>
            <a:ext cx="3265721" cy="1567546"/>
            <a:chOff x="2830282" y="4978397"/>
            <a:chExt cx="3265721" cy="1567546"/>
          </a:xfrm>
        </p:grpSpPr>
        <p:sp>
          <p:nvSpPr>
            <p:cNvPr id="2" name="Prostokąt zaokrąglony 1">
              <a:extLst>
                <a:ext uri="{FF2B5EF4-FFF2-40B4-BE49-F238E27FC236}">
                  <a16:creationId xmlns:a16="http://schemas.microsoft.com/office/drawing/2014/main" id="{3E856979-035F-FA51-8AAB-5D617F7DF39A}"/>
                </a:ext>
              </a:extLst>
            </p:cNvPr>
            <p:cNvSpPr/>
            <p:nvPr/>
          </p:nvSpPr>
          <p:spPr>
            <a:xfrm rot="16200000">
              <a:off x="3679373" y="4129312"/>
              <a:ext cx="1567544" cy="3265717"/>
            </a:xfrm>
            <a:prstGeom prst="roundRect">
              <a:avLst>
                <a:gd name="adj" fmla="val 48645"/>
              </a:avLst>
            </a:prstGeom>
            <a:solidFill>
              <a:schemeClr val="accent2">
                <a:lumMod val="75000"/>
                <a:alpha val="56688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C929AC59-5BE6-1522-1997-AF7E76EE7ABD}"/>
                </a:ext>
              </a:extLst>
            </p:cNvPr>
            <p:cNvSpPr txBox="1"/>
            <p:nvPr/>
          </p:nvSpPr>
          <p:spPr>
            <a:xfrm>
              <a:off x="2830282" y="4978397"/>
              <a:ext cx="3265718" cy="156754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  <a:t>Siłami pobawisz się, </a:t>
              </a:r>
              <a:b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</a:br>
              <a: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  <a:t>budując maszyny </a:t>
              </a:r>
              <a:b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</a:br>
              <a: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  <a:t>w darmowym programie </a:t>
              </a:r>
              <a:r>
                <a:rPr lang="pl-PL" sz="1600" b="1" dirty="0" err="1">
                  <a:solidFill>
                    <a:schemeClr val="accent4">
                      <a:lumMod val="50000"/>
                    </a:schemeClr>
                  </a:solidFill>
                  <a:latin typeface="Montserrat ExtraBold" pitchFamily="2" charset="0"/>
                </a:rPr>
                <a:t>Algodoo</a:t>
              </a:r>
              <a:r>
                <a:rPr lang="pl-PL" sz="1600" dirty="0">
                  <a:solidFill>
                    <a:schemeClr val="accent4">
                      <a:lumMod val="50000"/>
                    </a:schemeClr>
                  </a:solidFill>
                  <a:latin typeface="Montserrat Medium" pitchFamily="2" charset="0"/>
                </a:rPr>
                <a:t> na PC. </a:t>
              </a:r>
            </a:p>
          </p:txBody>
        </p:sp>
      </p:grpSp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7DB53B83-C7CD-610D-2029-C9CBF634DD9D}"/>
              </a:ext>
            </a:extLst>
          </p:cNvPr>
          <p:cNvSpPr/>
          <p:nvPr/>
        </p:nvSpPr>
        <p:spPr>
          <a:xfrm>
            <a:off x="-1011936" y="-341376"/>
            <a:ext cx="5035296" cy="165487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22229CEB-B2F9-3A96-4CDE-C3594FE1600E}"/>
              </a:ext>
            </a:extLst>
          </p:cNvPr>
          <p:cNvSpPr txBox="1">
            <a:spLocks/>
          </p:cNvSpPr>
          <p:nvPr/>
        </p:nvSpPr>
        <p:spPr>
          <a:xfrm>
            <a:off x="724524" y="51957"/>
            <a:ext cx="2933076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Montserrat SemiBold" pitchFamily="2" charset="0"/>
                <a:ea typeface="Bellota Text" pitchFamily="2" charset="0"/>
              </a:rPr>
              <a:t>Technologia</a:t>
            </a:r>
          </a:p>
        </p:txBody>
      </p:sp>
    </p:spTree>
    <p:extLst>
      <p:ext uri="{BB962C8B-B14F-4D97-AF65-F5344CB8AC3E}">
        <p14:creationId xmlns:p14="http://schemas.microsoft.com/office/powerpoint/2010/main" val="380793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60768-53D4-67AC-8C65-4DC740A97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zaokrąglony 43">
            <a:extLst>
              <a:ext uri="{FF2B5EF4-FFF2-40B4-BE49-F238E27FC236}">
                <a16:creationId xmlns:a16="http://schemas.microsoft.com/office/drawing/2014/main" id="{A586BB0A-C536-6741-C03F-D75E6109D838}"/>
              </a:ext>
            </a:extLst>
          </p:cNvPr>
          <p:cNvSpPr/>
          <p:nvPr/>
        </p:nvSpPr>
        <p:spPr>
          <a:xfrm>
            <a:off x="-829056" y="5510495"/>
            <a:ext cx="4700016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8D077756-D95B-2B3A-D36B-1C56940E56A1}"/>
              </a:ext>
            </a:extLst>
          </p:cNvPr>
          <p:cNvSpPr/>
          <p:nvPr/>
        </p:nvSpPr>
        <p:spPr>
          <a:xfrm>
            <a:off x="-829056" y="-341376"/>
            <a:ext cx="8692896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446CAAA-BCF4-416E-5E45-61B2624EF611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6956436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Montserrat SemiBold" pitchFamily="2" charset="0"/>
                <a:ea typeface="Bellota Text" pitchFamily="2" charset="0"/>
              </a:rPr>
              <a:t>Rekordy i ekstremalne zjawiska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29760723-D54A-0ECF-B449-AF002FEF3D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8876351-7CCF-6BF7-1F30-C0D85A8C4199}"/>
              </a:ext>
            </a:extLst>
          </p:cNvPr>
          <p:cNvSpPr txBox="1"/>
          <p:nvPr/>
        </p:nvSpPr>
        <p:spPr>
          <a:xfrm>
            <a:off x="701193" y="1483902"/>
            <a:ext cx="10651019" cy="79600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Sonda Parker Solar </a:t>
            </a:r>
            <a:r>
              <a:rPr lang="pl-PL" sz="1600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Probe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porusza się z prędkością nawet 635 000 km/h. Przeleciałaby nad Polską </a:t>
            </a:r>
            <a:b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</a:b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w mniej niż cztery sekundy. To prędkość sześciokrotnie większa niż prędkość Ziemi w ruchu po orbicie!</a:t>
            </a: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41" name="Obraz 40">
            <a:extLst>
              <a:ext uri="{FF2B5EF4-FFF2-40B4-BE49-F238E27FC236}">
                <a16:creationId xmlns:a16="http://schemas.microsoft.com/office/drawing/2014/main" id="{E15E5C90-CC1C-C7E0-2DA2-6A38C1C73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6342" y="2232084"/>
            <a:ext cx="10462133" cy="1654874"/>
          </a:xfrm>
          <a:custGeom>
            <a:avLst/>
            <a:gdLst>
              <a:gd name="csX0" fmla="*/ 827437 w 10462133"/>
              <a:gd name="csY0" fmla="*/ 0 h 1654874"/>
              <a:gd name="csX1" fmla="*/ 9634696 w 10462133"/>
              <a:gd name="csY1" fmla="*/ 0 h 1654874"/>
              <a:gd name="csX2" fmla="*/ 10462133 w 10462133"/>
              <a:gd name="csY2" fmla="*/ 827437 h 1654874"/>
              <a:gd name="csX3" fmla="*/ 9634696 w 10462133"/>
              <a:gd name="csY3" fmla="*/ 1654874 h 1654874"/>
              <a:gd name="csX4" fmla="*/ 827437 w 10462133"/>
              <a:gd name="csY4" fmla="*/ 1654874 h 1654874"/>
              <a:gd name="csX5" fmla="*/ 0 w 10462133"/>
              <a:gd name="csY5" fmla="*/ 827437 h 1654874"/>
              <a:gd name="csX6" fmla="*/ 827437 w 10462133"/>
              <a:gd name="csY6" fmla="*/ 0 h 1654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462133" h="1654874">
                <a:moveTo>
                  <a:pt x="827437" y="0"/>
                </a:moveTo>
                <a:lnTo>
                  <a:pt x="9634696" y="0"/>
                </a:lnTo>
                <a:cubicBezTo>
                  <a:pt x="10091677" y="0"/>
                  <a:pt x="10462133" y="370456"/>
                  <a:pt x="10462133" y="827437"/>
                </a:cubicBezTo>
                <a:cubicBezTo>
                  <a:pt x="10462133" y="1284418"/>
                  <a:pt x="10091677" y="1654874"/>
                  <a:pt x="9634696" y="1654874"/>
                </a:cubicBezTo>
                <a:lnTo>
                  <a:pt x="827437" y="1654874"/>
                </a:lnTo>
                <a:cubicBezTo>
                  <a:pt x="370456" y="1654874"/>
                  <a:pt x="0" y="1284418"/>
                  <a:pt x="0" y="827437"/>
                </a:cubicBezTo>
                <a:cubicBezTo>
                  <a:pt x="0" y="370456"/>
                  <a:pt x="370456" y="0"/>
                  <a:pt x="827437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F6FBAD5D-33A2-B410-EE90-83E8C0DCE3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2773" y="4730885"/>
            <a:ext cx="10462133" cy="1654874"/>
          </a:xfrm>
          <a:custGeom>
            <a:avLst/>
            <a:gdLst>
              <a:gd name="csX0" fmla="*/ 827437 w 10462133"/>
              <a:gd name="csY0" fmla="*/ 0 h 1654874"/>
              <a:gd name="csX1" fmla="*/ 9634696 w 10462133"/>
              <a:gd name="csY1" fmla="*/ 0 h 1654874"/>
              <a:gd name="csX2" fmla="*/ 10462133 w 10462133"/>
              <a:gd name="csY2" fmla="*/ 827437 h 1654874"/>
              <a:gd name="csX3" fmla="*/ 9634696 w 10462133"/>
              <a:gd name="csY3" fmla="*/ 1654874 h 1654874"/>
              <a:gd name="csX4" fmla="*/ 827437 w 10462133"/>
              <a:gd name="csY4" fmla="*/ 1654874 h 1654874"/>
              <a:gd name="csX5" fmla="*/ 0 w 10462133"/>
              <a:gd name="csY5" fmla="*/ 827437 h 1654874"/>
              <a:gd name="csX6" fmla="*/ 827437 w 10462133"/>
              <a:gd name="csY6" fmla="*/ 0 h 16548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462133" h="1654874">
                <a:moveTo>
                  <a:pt x="827437" y="0"/>
                </a:moveTo>
                <a:lnTo>
                  <a:pt x="9634696" y="0"/>
                </a:lnTo>
                <a:cubicBezTo>
                  <a:pt x="10091677" y="0"/>
                  <a:pt x="10462133" y="370456"/>
                  <a:pt x="10462133" y="827437"/>
                </a:cubicBezTo>
                <a:cubicBezTo>
                  <a:pt x="10462133" y="1284418"/>
                  <a:pt x="10091677" y="1654874"/>
                  <a:pt x="9634696" y="1654874"/>
                </a:cubicBezTo>
                <a:lnTo>
                  <a:pt x="827437" y="1654874"/>
                </a:lnTo>
                <a:cubicBezTo>
                  <a:pt x="370456" y="1654874"/>
                  <a:pt x="0" y="1284418"/>
                  <a:pt x="0" y="827437"/>
                </a:cubicBezTo>
                <a:cubicBezTo>
                  <a:pt x="0" y="370456"/>
                  <a:pt x="370456" y="0"/>
                  <a:pt x="827437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C7A10763-BC31-1E3A-25BF-32EDE4CE1500}"/>
              </a:ext>
            </a:extLst>
          </p:cNvPr>
          <p:cNvSpPr txBox="1"/>
          <p:nvPr/>
        </p:nvSpPr>
        <p:spPr>
          <a:xfrm>
            <a:off x="700140" y="4044611"/>
            <a:ext cx="8077047" cy="686274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Największe przyspieszenie, które przeżył człowiek, było czterdzieści sześć razy większe niż przyspieszenie ziemskie. </a:t>
            </a:r>
          </a:p>
        </p:txBody>
      </p:sp>
    </p:spTree>
    <p:extLst>
      <p:ext uri="{BB962C8B-B14F-4D97-AF65-F5344CB8AC3E}">
        <p14:creationId xmlns:p14="http://schemas.microsoft.com/office/powerpoint/2010/main" val="24609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DE786-720A-2955-A151-D41847603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rostokąt zaokrąglony 43">
            <a:extLst>
              <a:ext uri="{FF2B5EF4-FFF2-40B4-BE49-F238E27FC236}">
                <a16:creationId xmlns:a16="http://schemas.microsoft.com/office/drawing/2014/main" id="{67DC3DB4-CC16-CA7E-411E-6F6FB4FD55A9}"/>
              </a:ext>
            </a:extLst>
          </p:cNvPr>
          <p:cNvSpPr/>
          <p:nvPr/>
        </p:nvSpPr>
        <p:spPr>
          <a:xfrm>
            <a:off x="8971516" y="5617178"/>
            <a:ext cx="3964196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Prostokąt zaokrąglony 31">
            <a:extLst>
              <a:ext uri="{FF2B5EF4-FFF2-40B4-BE49-F238E27FC236}">
                <a16:creationId xmlns:a16="http://schemas.microsoft.com/office/drawing/2014/main" id="{5CE5463D-4691-CF49-CF8F-5B807F15705A}"/>
              </a:ext>
            </a:extLst>
          </p:cNvPr>
          <p:cNvSpPr/>
          <p:nvPr/>
        </p:nvSpPr>
        <p:spPr>
          <a:xfrm>
            <a:off x="-829056" y="-341376"/>
            <a:ext cx="8692896" cy="165487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1249F81-79AC-1009-573C-9F6A773F3EBB}"/>
              </a:ext>
            </a:extLst>
          </p:cNvPr>
          <p:cNvSpPr txBox="1">
            <a:spLocks/>
          </p:cNvSpPr>
          <p:nvPr/>
        </p:nvSpPr>
        <p:spPr>
          <a:xfrm>
            <a:off x="700140" y="51957"/>
            <a:ext cx="6956436" cy="911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chemeClr val="accent2">
                    <a:lumMod val="75000"/>
                  </a:schemeClr>
                </a:solidFill>
                <a:latin typeface="Montserrat SemiBold" pitchFamily="2" charset="0"/>
                <a:ea typeface="Bellota Text" pitchFamily="2" charset="0"/>
              </a:rPr>
              <a:t>Rekordy i ekstremalne zjawiska</a:t>
            </a:r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D98DE878-B03D-D4FE-530D-CB2B240233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3413" y="222645"/>
            <a:ext cx="1117600" cy="11049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FC3A3203-DA65-6088-4030-467A847F1153}"/>
              </a:ext>
            </a:extLst>
          </p:cNvPr>
          <p:cNvSpPr txBox="1"/>
          <p:nvPr/>
        </p:nvSpPr>
        <p:spPr>
          <a:xfrm>
            <a:off x="700140" y="1839635"/>
            <a:ext cx="5504535" cy="213467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Obecnie największą i najcięższą rakietą na świecie jest </a:t>
            </a:r>
            <a:r>
              <a:rPr lang="pl-PL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Starship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firmy </a:t>
            </a:r>
            <a:r>
              <a:rPr lang="pl-PL" dirty="0" err="1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SpaceX</a:t>
            </a: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. Podczas startu wytwarza siłę ciągu tak wielką jak dwie rakiety Saturn V, które wyniosły ludzi na Księżyc. Pomimo olbrzymiej siły jej przyspieszenie w początkowym etapie lotu jest niższe, niż sportowego motocykla. </a:t>
            </a: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endParaRPr lang="pl-PL" sz="16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F3AC77-8C06-8940-D93B-D82D463940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7609" y="1838907"/>
            <a:ext cx="4294604" cy="2316073"/>
          </a:xfrm>
          <a:custGeom>
            <a:avLst/>
            <a:gdLst>
              <a:gd name="csX0" fmla="*/ 1387745 w 5146484"/>
              <a:gd name="csY0" fmla="*/ 0 h 2775490"/>
              <a:gd name="csX1" fmla="*/ 3758739 w 5146484"/>
              <a:gd name="csY1" fmla="*/ 0 h 2775490"/>
              <a:gd name="csX2" fmla="*/ 5146484 w 5146484"/>
              <a:gd name="csY2" fmla="*/ 1387745 h 2775490"/>
              <a:gd name="csX3" fmla="*/ 3758739 w 5146484"/>
              <a:gd name="csY3" fmla="*/ 2775490 h 2775490"/>
              <a:gd name="csX4" fmla="*/ 1387745 w 5146484"/>
              <a:gd name="csY4" fmla="*/ 2775490 h 2775490"/>
              <a:gd name="csX5" fmla="*/ 0 w 5146484"/>
              <a:gd name="csY5" fmla="*/ 1387745 h 2775490"/>
              <a:gd name="csX6" fmla="*/ 1387745 w 5146484"/>
              <a:gd name="csY6" fmla="*/ 0 h 27754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46484" h="2775490">
                <a:moveTo>
                  <a:pt x="1387745" y="0"/>
                </a:moveTo>
                <a:lnTo>
                  <a:pt x="3758739" y="0"/>
                </a:lnTo>
                <a:cubicBezTo>
                  <a:pt x="4525169" y="0"/>
                  <a:pt x="5146484" y="621315"/>
                  <a:pt x="5146484" y="1387745"/>
                </a:cubicBezTo>
                <a:cubicBezTo>
                  <a:pt x="5146484" y="2154175"/>
                  <a:pt x="4525169" y="2775490"/>
                  <a:pt x="3758739" y="2775490"/>
                </a:cubicBezTo>
                <a:lnTo>
                  <a:pt x="1387745" y="2775490"/>
                </a:lnTo>
                <a:cubicBezTo>
                  <a:pt x="621315" y="2775490"/>
                  <a:pt x="0" y="2154175"/>
                  <a:pt x="0" y="1387745"/>
                </a:cubicBezTo>
                <a:cubicBezTo>
                  <a:pt x="0" y="621315"/>
                  <a:pt x="621315" y="0"/>
                  <a:pt x="1387745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08B20C3-6E43-0AE7-12EE-711DE5C2E507}"/>
              </a:ext>
            </a:extLst>
          </p:cNvPr>
          <p:cNvSpPr txBox="1"/>
          <p:nvPr/>
        </p:nvSpPr>
        <p:spPr>
          <a:xfrm>
            <a:off x="700140" y="3789363"/>
            <a:ext cx="5146484" cy="228342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pl-PL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Najszybsze wejście na najwyższą górę świata Mount Everest (ok. 8849 m n. p. m.) trwało niecałe jedenaście godzin. Średnia prędkość alpinisty w pionie wynosiła niecały jeden 1 km/h.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Montserrat" pitchFamily="2" charset="0"/>
            </a:endParaRPr>
          </a:p>
          <a:p>
            <a:pPr>
              <a:spcAft>
                <a:spcPts val="1200"/>
              </a:spcAft>
              <a:buClr>
                <a:schemeClr val="accent2">
                  <a:lumMod val="75000"/>
                </a:schemeClr>
              </a:buClr>
            </a:pPr>
            <a:r>
              <a:rPr lang="pl-PL" sz="2000" dirty="0">
                <a:solidFill>
                  <a:schemeClr val="accent4">
                    <a:lumMod val="50000"/>
                  </a:schemeClr>
                </a:solidFill>
                <a:latin typeface="Montserrat" pitchFamily="2" charset="0"/>
              </a:rPr>
              <a:t>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4C4B1E0-8A41-4A62-ECD9-0EE383D52D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873411"/>
            <a:ext cx="4294604" cy="2316073"/>
          </a:xfrm>
          <a:custGeom>
            <a:avLst/>
            <a:gdLst>
              <a:gd name="csX0" fmla="*/ 1387745 w 5146484"/>
              <a:gd name="csY0" fmla="*/ 0 h 2775490"/>
              <a:gd name="csX1" fmla="*/ 3758739 w 5146484"/>
              <a:gd name="csY1" fmla="*/ 0 h 2775490"/>
              <a:gd name="csX2" fmla="*/ 5146484 w 5146484"/>
              <a:gd name="csY2" fmla="*/ 1387745 h 2775490"/>
              <a:gd name="csX3" fmla="*/ 3758739 w 5146484"/>
              <a:gd name="csY3" fmla="*/ 2775490 h 2775490"/>
              <a:gd name="csX4" fmla="*/ 1387745 w 5146484"/>
              <a:gd name="csY4" fmla="*/ 2775490 h 2775490"/>
              <a:gd name="csX5" fmla="*/ 0 w 5146484"/>
              <a:gd name="csY5" fmla="*/ 1387745 h 2775490"/>
              <a:gd name="csX6" fmla="*/ 1387745 w 5146484"/>
              <a:gd name="csY6" fmla="*/ 0 h 27754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5146484" h="2775490">
                <a:moveTo>
                  <a:pt x="1387745" y="0"/>
                </a:moveTo>
                <a:lnTo>
                  <a:pt x="3758739" y="0"/>
                </a:lnTo>
                <a:cubicBezTo>
                  <a:pt x="4525169" y="0"/>
                  <a:pt x="5146484" y="621315"/>
                  <a:pt x="5146484" y="1387745"/>
                </a:cubicBezTo>
                <a:cubicBezTo>
                  <a:pt x="5146484" y="2154175"/>
                  <a:pt x="4525169" y="2775490"/>
                  <a:pt x="3758739" y="2775490"/>
                </a:cubicBezTo>
                <a:lnTo>
                  <a:pt x="1387745" y="2775490"/>
                </a:lnTo>
                <a:cubicBezTo>
                  <a:pt x="621315" y="2775490"/>
                  <a:pt x="0" y="2154175"/>
                  <a:pt x="0" y="1387745"/>
                </a:cubicBezTo>
                <a:cubicBezTo>
                  <a:pt x="0" y="621315"/>
                  <a:pt x="621315" y="0"/>
                  <a:pt x="1387745" y="0"/>
                </a:cubicBezTo>
                <a:close/>
              </a:path>
            </a:pathLst>
          </a:custGeom>
          <a:ln w="31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249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Niestandardowy 9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B2E2ED"/>
      </a:accent2>
      <a:accent3>
        <a:srgbClr val="FCCF4F"/>
      </a:accent3>
      <a:accent4>
        <a:srgbClr val="358CAF"/>
      </a:accent4>
      <a:accent5>
        <a:srgbClr val="A08E33"/>
      </a:accent5>
      <a:accent6>
        <a:srgbClr val="4E8F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8612</TotalTime>
  <Words>3418</Words>
  <Application>Microsoft Macintosh PowerPoint</Application>
  <PresentationFormat>Panoramiczny</PresentationFormat>
  <Paragraphs>411</Paragraphs>
  <Slides>15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Montserrat</vt:lpstr>
      <vt:lpstr>Aptos Display</vt:lpstr>
      <vt:lpstr>Arial</vt:lpstr>
      <vt:lpstr>Montserrat SemiBold</vt:lpstr>
      <vt:lpstr>Calibri</vt:lpstr>
      <vt:lpstr>Cambria Math</vt:lpstr>
      <vt:lpstr>Montserrat Black</vt:lpstr>
      <vt:lpstr>Aptos</vt:lpstr>
      <vt:lpstr>Montserrat Medium</vt:lpstr>
      <vt:lpstr>Montserrat ExtraBold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Fizyka, a to ciekawe!</dc:title>
  <dc:creator>Robert Bicki</dc:creator>
  <cp:lastModifiedBy>Marta Handschke</cp:lastModifiedBy>
  <cp:revision>64</cp:revision>
  <dcterms:created xsi:type="dcterms:W3CDTF">2026-02-20T18:50:30Z</dcterms:created>
  <dcterms:modified xsi:type="dcterms:W3CDTF">2026-06-05T07:55:09Z</dcterms:modified>
</cp:coreProperties>
</file>