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7" r:id="rId3"/>
    <p:sldId id="285" r:id="rId4"/>
    <p:sldId id="295" r:id="rId5"/>
    <p:sldId id="276" r:id="rId6"/>
    <p:sldId id="271" r:id="rId7"/>
    <p:sldId id="284" r:id="rId8"/>
    <p:sldId id="265" r:id="rId9"/>
    <p:sldId id="293" r:id="rId10"/>
    <p:sldId id="260" r:id="rId11"/>
    <p:sldId id="290" r:id="rId12"/>
    <p:sldId id="264" r:id="rId13"/>
    <p:sldId id="286" r:id="rId14"/>
    <p:sldId id="277" r:id="rId15"/>
    <p:sldId id="274" r:id="rId16"/>
    <p:sldId id="291" r:id="rId17"/>
    <p:sldId id="261" r:id="rId18"/>
    <p:sldId id="257" r:id="rId19"/>
    <p:sldId id="263" r:id="rId20"/>
    <p:sldId id="289" r:id="rId21"/>
    <p:sldId id="258" r:id="rId22"/>
    <p:sldId id="288" r:id="rId23"/>
    <p:sldId id="282" r:id="rId24"/>
    <p:sldId id="270" r:id="rId25"/>
    <p:sldId id="292" r:id="rId26"/>
    <p:sldId id="294" r:id="rId27"/>
    <p:sldId id="296" r:id="rId28"/>
    <p:sldId id="266" r:id="rId29"/>
    <p:sldId id="279" r:id="rId30"/>
    <p:sldId id="275" r:id="rId31"/>
  </p:sldIdLst>
  <p:sldSz cx="9144000" cy="6858000" type="screen4x3"/>
  <p:notesSz cx="6858000" cy="9144000"/>
  <p:custShowLst>
    <p:custShow name="Pokaz niestandardowy 1" id="0">
      <p:sldLst>
        <p:sld r:id="rId9"/>
        <p:sld r:id="rId9"/>
        <p:sld r:id="rId9"/>
        <p:sld r:id="rId9"/>
        <p:sld r:id="rId9"/>
        <p:sld r:id="rId9"/>
        <p:sld r:id="rId9"/>
        <p:sld r:id="rId9"/>
        <p:sld r:id="rId9"/>
        <p:sld r:id="rId9"/>
        <p:sld r:id="rId9"/>
      </p:sldLst>
    </p:custShow>
  </p:custShow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4660"/>
  </p:normalViewPr>
  <p:slideViewPr>
    <p:cSldViewPr>
      <p:cViewPr varScale="1">
        <p:scale>
          <a:sx n="110" d="100"/>
          <a:sy n="110" d="100"/>
        </p:scale>
        <p:origin x="19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D3C86-6176-4C18-9961-3335F692DA5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55CBA-5B04-4DC8-AE33-DBDF387C05E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448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5CBA-5B04-4DC8-AE33-DBDF387C05E8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57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5CBA-5B04-4DC8-AE33-DBDF387C05E8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47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08FE-82AA-45EF-A755-3F866F197663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27E8-34C6-48CB-87C8-BDBE9EBB1A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08FE-82AA-45EF-A755-3F866F197663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27E8-34C6-48CB-87C8-BDBE9EBB1A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08FE-82AA-45EF-A755-3F866F197663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27E8-34C6-48CB-87C8-BDBE9EBB1A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08FE-82AA-45EF-A755-3F866F197663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27E8-34C6-48CB-87C8-BDBE9EBB1A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08FE-82AA-45EF-A755-3F866F197663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27E8-34C6-48CB-87C8-BDBE9EBB1A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08FE-82AA-45EF-A755-3F866F197663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27E8-34C6-48CB-87C8-BDBE9EBB1A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08FE-82AA-45EF-A755-3F866F197663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27E8-34C6-48CB-87C8-BDBE9EBB1A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08FE-82AA-45EF-A755-3F866F197663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27E8-34C6-48CB-87C8-BDBE9EBB1A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08FE-82AA-45EF-A755-3F866F197663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27E8-34C6-48CB-87C8-BDBE9EBB1A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08FE-82AA-45EF-A755-3F866F197663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27E8-34C6-48CB-87C8-BDBE9EBB1A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08FE-82AA-45EF-A755-3F866F197663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27E8-34C6-48CB-87C8-BDBE9EBB1A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08FE-82AA-45EF-A755-3F866F197663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27E8-34C6-48CB-87C8-BDBE9EBB1A9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Ptasi album</a:t>
            </a:r>
            <a:endParaRPr lang="pl-PL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</a:t>
            </a:r>
            <a:br>
              <a:rPr lang="pl-PL" sz="1400" dirty="0" smtClean="0"/>
            </a:br>
            <a:r>
              <a:rPr lang="pl-PL" sz="2400" dirty="0" smtClean="0"/>
              <a:t>śmieszka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1600" dirty="0" smtClean="0"/>
              <a:t>W koloniach tych ptaków można zaobserwować przedstawicieli innych gatunków, np. perkozy i kaczki.</a:t>
            </a:r>
          </a:p>
          <a:p>
            <a:r>
              <a:rPr lang="pl-PL" sz="1600" dirty="0" smtClean="0"/>
              <a:t>                                                     </a:t>
            </a:r>
          </a:p>
          <a:p>
            <a:r>
              <a:rPr lang="pl-PL" sz="1600" dirty="0" smtClean="0"/>
              <a:t>                                                                             </a:t>
            </a:r>
            <a:r>
              <a:rPr lang="pl-PL" b="1" dirty="0" smtClean="0"/>
              <a:t>Opis: Oliwia Blacharska</a:t>
            </a:r>
            <a:endParaRPr lang="pl-PL" b="1" dirty="0"/>
          </a:p>
        </p:txBody>
      </p:sp>
      <p:pic>
        <p:nvPicPr>
          <p:cNvPr id="7" name="Symbol zastępczy obrazu 6" descr="DSCN0218 kopi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</a:t>
            </a:r>
            <a:r>
              <a:rPr lang="pl-PL" sz="1400" dirty="0" smtClean="0"/>
              <a:t>Fot. Malwina </a:t>
            </a:r>
            <a:r>
              <a:rPr lang="pl-PL" sz="1400" dirty="0" err="1" smtClean="0"/>
              <a:t>Bazylewicz</a:t>
            </a:r>
            <a:r>
              <a:rPr lang="pl-PL" sz="1400" dirty="0" smtClean="0"/>
              <a:t>  </a:t>
            </a:r>
            <a:br>
              <a:rPr lang="pl-PL" sz="1400" dirty="0" smtClean="0"/>
            </a:br>
            <a:r>
              <a:rPr lang="pl-PL" sz="2400" dirty="0" smtClean="0"/>
              <a:t>śmieszka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1600" dirty="0" smtClean="0"/>
              <a:t>Śmieszkę spotkamy w pobliżu rzek, zbiorników wodnych, </a:t>
            </a:r>
            <a:br>
              <a:rPr lang="pl-PL" sz="1600" dirty="0" smtClean="0"/>
            </a:br>
            <a:r>
              <a:rPr lang="pl-PL" sz="1600" dirty="0" smtClean="0"/>
              <a:t>w rejonach nadmorskich, ale często też w miastach i na wysypiskach śmieci. </a:t>
            </a:r>
          </a:p>
          <a:p>
            <a:r>
              <a:rPr lang="pl-PL" b="1" dirty="0" smtClean="0"/>
              <a:t>                                                                                                       Opis: Piotr Palus</a:t>
            </a:r>
            <a:endParaRPr lang="pl-PL" b="1" dirty="0"/>
          </a:p>
        </p:txBody>
      </p:sp>
      <p:pic>
        <p:nvPicPr>
          <p:cNvPr id="9" name="Symbol zastępczy obrazu 8" descr="IMG_20240504_160856uxiJSku,msAfjdioesmj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647" b="6647"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</a:t>
            </a:r>
            <a:br>
              <a:rPr lang="pl-PL" sz="1400" dirty="0" smtClean="0"/>
            </a:br>
            <a:r>
              <a:rPr lang="pl-PL" sz="2400" dirty="0" smtClean="0"/>
              <a:t>kormoran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73216"/>
            <a:ext cx="5486400" cy="804862"/>
          </a:xfrm>
        </p:spPr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Kormorany polują na ryby, nurkując w głąb wody nawet do </a:t>
            </a:r>
            <a:br>
              <a:rPr lang="pl-PL" sz="6400" dirty="0" smtClean="0"/>
            </a:br>
            <a:r>
              <a:rPr lang="pl-PL" sz="6400" dirty="0" smtClean="0"/>
              <a:t>10 m. Do niedawna nieliczny, obecnie bardzo ekspansywny gatunek. </a:t>
            </a:r>
          </a:p>
          <a:p>
            <a:endParaRPr lang="pl-PL" sz="5600" dirty="0" smtClean="0"/>
          </a:p>
          <a:p>
            <a:r>
              <a:rPr lang="pl-PL" sz="5600" dirty="0" smtClean="0"/>
              <a:t>                                                                                                       </a:t>
            </a:r>
            <a:r>
              <a:rPr lang="pl-PL" sz="5600" b="1" dirty="0" smtClean="0"/>
              <a:t>Opis: Piotr Palus</a:t>
            </a:r>
          </a:p>
          <a:p>
            <a:endParaRPr lang="pl-PL" sz="5600" dirty="0" smtClean="0"/>
          </a:p>
          <a:p>
            <a:endParaRPr lang="pl-PL" sz="5600" dirty="0" smtClean="0"/>
          </a:p>
          <a:p>
            <a:endParaRPr lang="pl-PL" sz="56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l-PL" sz="5600" b="1" dirty="0" smtClean="0"/>
              <a:t> Opis: Piotr Palus</a:t>
            </a:r>
          </a:p>
        </p:txBody>
      </p:sp>
      <p:pic>
        <p:nvPicPr>
          <p:cNvPr id="6" name="Symbol zastępczy obrazu 5" descr="DSCN44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</a:t>
            </a:r>
            <a:br>
              <a:rPr lang="pl-PL" sz="1400" dirty="0" smtClean="0"/>
            </a:br>
            <a:r>
              <a:rPr lang="pl-PL" sz="2400" dirty="0" smtClean="0"/>
              <a:t>czapla siwa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W locie wyróżnia się esowato wygiętą szyją i łukowato wygiętymi skrzydłami. Żywi się rybami, płazami, małymi ssakami oraz wodnymi bezkręgowcami, na które cierpliwie czatuje.</a:t>
            </a:r>
          </a:p>
          <a:p>
            <a:endParaRPr lang="pl-PL" sz="5600" dirty="0" smtClean="0"/>
          </a:p>
          <a:p>
            <a:r>
              <a:rPr lang="pl-PL" sz="5600" b="1" dirty="0" smtClean="0"/>
              <a:t>                                                                                                       Opis: Piotr Palus</a:t>
            </a:r>
            <a:endParaRPr lang="pl-PL" sz="56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                                                                                                                      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sz="56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6" name="Symbol zastępczy obrazu 5" descr="DSCN1060l';zsc.xxzlkf.,cs.zdl lc.c,koopu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" b="11"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400" dirty="0" smtClean="0"/>
              <a:t>                                                                                                                Fot. Piotr Palus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2400" dirty="0" smtClean="0"/>
              <a:t>błotniak stawowy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Przypomina myszołowa, ale figurę ma smuklejszą i bardziej wiotką. Ogon i skrzydła ma dłuższe. Pospolity nad jeziorami </a:t>
            </a:r>
            <a:br>
              <a:rPr lang="pl-PL" sz="6400" dirty="0" smtClean="0"/>
            </a:br>
            <a:r>
              <a:rPr lang="pl-PL" sz="6400" dirty="0" smtClean="0"/>
              <a:t>i stawami.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                                                          </a:t>
            </a:r>
          </a:p>
          <a:p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l-PL" b="1" dirty="0" smtClean="0"/>
              <a:t> </a:t>
            </a:r>
            <a:r>
              <a:rPr lang="pl-PL" sz="5600" b="1" dirty="0" smtClean="0"/>
              <a:t>Opis: Bartłomiej </a:t>
            </a:r>
            <a:r>
              <a:rPr lang="pl-PL" sz="5600" b="1" dirty="0" err="1" smtClean="0"/>
              <a:t>Łukianowicz</a:t>
            </a:r>
            <a:r>
              <a:rPr lang="pl-PL" sz="5600" b="1" dirty="0" smtClean="0"/>
              <a:t>                    </a:t>
            </a:r>
            <a:endParaRPr lang="pl-PL" sz="5600" dirty="0" smtClean="0"/>
          </a:p>
        </p:txBody>
      </p:sp>
      <p:pic>
        <p:nvPicPr>
          <p:cNvPr id="6" name="Symbol zastępczy obrazu 5" descr="DSCN0344-3kkkkkkkllllllllllllll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97" r="5297"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 </a:t>
            </a:r>
            <a:r>
              <a:rPr lang="pl-PL" sz="2400" dirty="0" smtClean="0"/>
              <a:t>jastrząb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1600" dirty="0" smtClean="0"/>
              <a:t>Jest średniej wielkości ptakiem drapieżnym. Dorasta do 65 cm długości ciała, przy czym samce są wyraźnie mniejsze od samic. Masa jastrzębia to 700 g w przypadku dużych samic może to być nawet 1,2 </a:t>
            </a:r>
            <a:r>
              <a:rPr lang="pl-PL" sz="1600" dirty="0" err="1" smtClean="0"/>
              <a:t>kg</a:t>
            </a:r>
            <a:r>
              <a:rPr lang="pl-PL" sz="1600" dirty="0" smtClean="0"/>
              <a:t>.</a:t>
            </a:r>
          </a:p>
          <a:p>
            <a:r>
              <a:rPr lang="pl-PL" sz="1600" dirty="0" smtClean="0"/>
              <a:t>                                                                             </a:t>
            </a:r>
            <a:r>
              <a:rPr lang="pl-PL" sz="1600" b="1" dirty="0" smtClean="0"/>
              <a:t> </a:t>
            </a:r>
            <a:r>
              <a:rPr lang="pl-PL" b="1" dirty="0" smtClean="0"/>
              <a:t>Opis: Natan Szymański</a:t>
            </a:r>
          </a:p>
          <a:p>
            <a:r>
              <a:rPr lang="pl-PL" sz="1800" dirty="0" smtClean="0"/>
              <a:t>                                                                 </a:t>
            </a:r>
            <a:endParaRPr lang="pl-PL" sz="1800" dirty="0"/>
          </a:p>
        </p:txBody>
      </p:sp>
      <p:pic>
        <p:nvPicPr>
          <p:cNvPr id="6" name="Symbol zastępczy obrazu 5" descr="DSCN734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</a:t>
            </a:r>
            <a:r>
              <a:rPr lang="pl-PL" sz="1400" dirty="0" smtClean="0"/>
              <a:t>Fot. </a:t>
            </a:r>
            <a:r>
              <a:rPr lang="pl-PL" sz="1400" dirty="0" err="1" smtClean="0"/>
              <a:t>Oliwier</a:t>
            </a:r>
            <a:r>
              <a:rPr lang="pl-PL" sz="1400" dirty="0" smtClean="0"/>
              <a:t> </a:t>
            </a:r>
            <a:r>
              <a:rPr lang="pl-PL" sz="1400" dirty="0" err="1" smtClean="0"/>
              <a:t>Wojtaszewski</a:t>
            </a:r>
            <a:r>
              <a:rPr lang="pl-PL" sz="1400" dirty="0" smtClean="0"/>
              <a:t> </a:t>
            </a:r>
            <a:r>
              <a:rPr lang="pl-PL" sz="2400" dirty="0" smtClean="0"/>
              <a:t>kruk</a:t>
            </a:r>
            <a:endParaRPr lang="pl-PL" dirty="0"/>
          </a:p>
        </p:txBody>
      </p:sp>
      <p:pic>
        <p:nvPicPr>
          <p:cNvPr id="5" name="Symbol zastępczy obrazu 4" descr="xclffjlcxo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3467" b="3467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To największy przedstawiciel wróblowatych. Jest to typowy wszystkożerca, ale jego podstawowym pożywieniem jest padlina. Krukowate są jednymi z najmądrzejszych ptaków na świecie.</a:t>
            </a:r>
          </a:p>
          <a:p>
            <a:r>
              <a:rPr lang="pl-PL" sz="6400" b="1" dirty="0" smtClean="0"/>
              <a:t>                                                                                        </a:t>
            </a:r>
            <a:r>
              <a:rPr lang="pl-PL" sz="5600" b="1" dirty="0" smtClean="0"/>
              <a:t>Opis: Piotr Palus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r>
              <a:rPr lang="pl-PL" sz="56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pl-PL" dirty="0"/>
          </a:p>
        </p:txBody>
      </p:sp>
      <p:pic>
        <p:nvPicPr>
          <p:cNvPr id="6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900608" y="3789040"/>
            <a:ext cx="244475" cy="244475"/>
          </a:xfrm>
          <a:prstGeom prst="rect">
            <a:avLst/>
          </a:prstGeom>
        </p:spPr>
      </p:pic>
      <p:pic>
        <p:nvPicPr>
          <p:cNvPr id="7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3204864" y="335699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 </a:t>
            </a:r>
            <a:r>
              <a:rPr lang="pl-PL" sz="2400" dirty="0" smtClean="0"/>
              <a:t>zimorodek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1600" dirty="0" smtClean="0"/>
              <a:t>Głowa i dziób zimorodka są nieproporcjonalnie duże w porównaniu do reszty ciała. Jego długi dziób jest czarny, prosty </a:t>
            </a:r>
            <a:br>
              <a:rPr lang="pl-PL" sz="1600" dirty="0" smtClean="0"/>
            </a:br>
            <a:r>
              <a:rPr lang="pl-PL" sz="1600" dirty="0" smtClean="0"/>
              <a:t>i ostro zakończony – jest idealny do łapania ryb, czyli głównego źródła pożywienia. </a:t>
            </a:r>
          </a:p>
          <a:p>
            <a:r>
              <a:rPr lang="pl-PL" b="1" dirty="0" smtClean="0"/>
              <a:t>                                                                                                       Opis: Piotr Palus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6" name="Symbol zastępczy obrazu 5" descr="DSCN634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610344"/>
            <a:ext cx="5486400" cy="41148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</a:t>
            </a:r>
            <a:r>
              <a:rPr lang="pl-PL" sz="1400" dirty="0" smtClean="0"/>
              <a:t>Fot. Piotr Palus </a:t>
            </a:r>
            <a:r>
              <a:rPr lang="pl-PL" sz="2400" dirty="0" smtClean="0"/>
              <a:t>dzięciołek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1600" dirty="0" smtClean="0"/>
              <a:t>Najmniejszy gatunek dzięcioła w Polsce, wielkości wróbla. Całe ubarwienie pstre. Często penetruje cienkie gałęzie, które są omijane przez większe dzięcioły.</a:t>
            </a:r>
          </a:p>
          <a:p>
            <a:r>
              <a:rPr lang="pl-PL" sz="1600" dirty="0" smtClean="0"/>
              <a:t>                                                                                  </a:t>
            </a:r>
            <a:r>
              <a:rPr lang="pl-PL" b="1" dirty="0" smtClean="0"/>
              <a:t>Opis: Roksana Drwal</a:t>
            </a:r>
            <a:endParaRPr lang="pl-PL" b="1" dirty="0"/>
          </a:p>
        </p:txBody>
      </p:sp>
      <p:pic>
        <p:nvPicPr>
          <p:cNvPr id="7" name="Symbol zastępczy obrazu 6" descr="DSCN559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610344"/>
            <a:ext cx="5486400" cy="41148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 </a:t>
            </a:r>
            <a:r>
              <a:rPr lang="pl-PL" sz="2400" dirty="0" smtClean="0"/>
              <a:t>dzięcioł duży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86400" cy="804862"/>
          </a:xfrm>
        </p:spPr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W lasach każdego typu, a szczególnie sosnowych, najpospolitszy gatunek dzięcioła. Zjada owady wykute spod kory lub z głębi drzewa. Jego rozpiętość skrzydeł to około 44 cm, a waga 74-91 gramów</a:t>
            </a:r>
            <a:r>
              <a:rPr lang="pl-PL" sz="7200" dirty="0" smtClean="0"/>
              <a:t>.</a:t>
            </a:r>
          </a:p>
          <a:p>
            <a:endParaRPr lang="pl-PL" sz="5600" dirty="0" smtClean="0"/>
          </a:p>
          <a:p>
            <a:r>
              <a:rPr lang="pl-PL" sz="5600" dirty="0" smtClean="0"/>
              <a:t>                                                                              </a:t>
            </a:r>
            <a:r>
              <a:rPr lang="pl-PL" sz="5600" b="1" dirty="0" smtClean="0"/>
              <a:t> Opis: Bartłomiej </a:t>
            </a:r>
            <a:r>
              <a:rPr lang="pl-PL" sz="5600" b="1" dirty="0" err="1" smtClean="0"/>
              <a:t>Łukianowicz</a:t>
            </a:r>
            <a:endParaRPr lang="pl-PL" sz="5600" dirty="0" smtClean="0"/>
          </a:p>
          <a:p>
            <a:endParaRPr lang="pl-PL" dirty="0"/>
          </a:p>
        </p:txBody>
      </p:sp>
      <p:pic>
        <p:nvPicPr>
          <p:cNvPr id="6" name="Symbol zastępczy obrazu 5" descr="DSCN864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 </a:t>
            </a:r>
            <a:br>
              <a:rPr lang="pl-PL" sz="1400" dirty="0" smtClean="0"/>
            </a:br>
            <a:r>
              <a:rPr lang="pl-PL" sz="2400" dirty="0" smtClean="0"/>
              <a:t>kwokacz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Największy z naszych brodźców, z długimi, oliwkowymi nogami </a:t>
            </a:r>
            <a:br>
              <a:rPr lang="pl-PL" sz="6400" dirty="0" smtClean="0"/>
            </a:br>
            <a:r>
              <a:rPr lang="pl-PL" sz="6400" dirty="0" smtClean="0"/>
              <a:t>i nieco zadartym dziobem. Podczas przelotów zatrzymuje się nad mulistymi brzegami różnego typu zbiorników oraz na podmokłych łąkach.</a:t>
            </a:r>
          </a:p>
          <a:p>
            <a:r>
              <a:rPr lang="pl-PL" sz="6400" b="1" dirty="0" smtClean="0"/>
              <a:t>                                                                                        </a:t>
            </a:r>
            <a:r>
              <a:rPr lang="pl-PL" sz="5600" b="1" dirty="0" smtClean="0"/>
              <a:t>Opis: Piotr Palus</a:t>
            </a:r>
            <a:endParaRPr lang="pl-PL" sz="5600" b="1" dirty="0"/>
          </a:p>
        </p:txBody>
      </p:sp>
      <p:pic>
        <p:nvPicPr>
          <p:cNvPr id="12" name="Symbol zastępczy obrazu 11" descr="DSCN0839,c ,,,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</a:t>
            </a:r>
            <a:br>
              <a:rPr lang="pl-PL" dirty="0" smtClean="0"/>
            </a:br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</a:t>
            </a:r>
            <a:br>
              <a:rPr lang="pl-PL" sz="1400" dirty="0" smtClean="0"/>
            </a:br>
            <a:r>
              <a:rPr lang="pl-PL" sz="2400" dirty="0" smtClean="0"/>
              <a:t>krętogłów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86400" cy="804862"/>
          </a:xfrm>
        </p:spPr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Krętogłów to jeden z żyjących w Polsce dzięciołów, choć wygląda nietypowo. Przez swoje ubarwienie świetnie maskuje się na pniu, co bardzo trudno jego wypatrzenie.</a:t>
            </a:r>
          </a:p>
          <a:p>
            <a:endParaRPr lang="pl-PL" sz="4900" dirty="0" smtClean="0"/>
          </a:p>
          <a:p>
            <a:r>
              <a:rPr lang="pl-PL" sz="4900" dirty="0" smtClean="0"/>
              <a:t>                                                                                                                    </a:t>
            </a:r>
            <a:r>
              <a:rPr lang="pl-PL" sz="5400" b="1" dirty="0" smtClean="0"/>
              <a:t> Opis: Piotr Palus</a:t>
            </a:r>
            <a:endParaRPr lang="pl-PL" sz="49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sz="2900" b="1" dirty="0" smtClean="0"/>
          </a:p>
          <a:p>
            <a:endParaRPr lang="pl-PL" sz="2900" b="1" dirty="0" smtClean="0"/>
          </a:p>
          <a:p>
            <a:endParaRPr lang="pl-PL" sz="2900" b="1" dirty="0" smtClean="0"/>
          </a:p>
          <a:p>
            <a:endParaRPr lang="pl-PL" sz="2900" b="1" dirty="0" smtClean="0"/>
          </a:p>
          <a:p>
            <a:endParaRPr lang="pl-PL" sz="2900" b="1" dirty="0" smtClean="0"/>
          </a:p>
          <a:p>
            <a:endParaRPr lang="pl-PL" sz="2900" b="1" dirty="0" smtClean="0"/>
          </a:p>
          <a:p>
            <a:endParaRPr lang="pl-PL" sz="2900" b="1" dirty="0" smtClean="0"/>
          </a:p>
          <a:p>
            <a:endParaRPr lang="pl-PL" sz="2900" b="1" dirty="0" smtClean="0"/>
          </a:p>
          <a:p>
            <a:endParaRPr lang="pl-PL" sz="2900" b="1" dirty="0" smtClean="0"/>
          </a:p>
          <a:p>
            <a:endParaRPr lang="pl-PL" sz="2900" b="1" dirty="0" smtClean="0"/>
          </a:p>
        </p:txBody>
      </p:sp>
      <p:pic>
        <p:nvPicPr>
          <p:cNvPr id="7" name="Symbol zastępczy obrazu 6" descr="DSCN0700kopi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 </a:t>
            </a:r>
            <a:r>
              <a:rPr lang="pl-PL" sz="2400" dirty="0" smtClean="0"/>
              <a:t>kląskawka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Kląskawkę spotkamy w mozaikowym krajobrazie rolniczym, </a:t>
            </a:r>
            <a:br>
              <a:rPr lang="pl-PL" sz="6400" dirty="0" smtClean="0"/>
            </a:br>
            <a:r>
              <a:rPr lang="pl-PL" sz="6400" dirty="0" smtClean="0"/>
              <a:t>a także w siedliskach ruderalnych. Jest ptakiem wędrownym, który poza sezonem lęgowym żyje samotnie. Głównym pożywieniem kląskawki są owady i ich larwy oraz inne, drobne bezkręgowce.</a:t>
            </a:r>
          </a:p>
          <a:p>
            <a:r>
              <a:rPr lang="pl-PL" sz="5600" dirty="0" smtClean="0"/>
              <a:t>                                                                                                       </a:t>
            </a:r>
            <a:r>
              <a:rPr lang="pl-PL" sz="5600" b="1" dirty="0" smtClean="0"/>
              <a:t>Opis: Piotr Palus</a:t>
            </a:r>
            <a:endParaRPr lang="pl-PL" sz="5600" dirty="0" smtClean="0"/>
          </a:p>
          <a:p>
            <a:endParaRPr lang="pl-PL" sz="5600" dirty="0" smtClean="0"/>
          </a:p>
          <a:p>
            <a:endParaRPr lang="pl-PL" sz="5600" dirty="0" smtClean="0"/>
          </a:p>
          <a:p>
            <a:endParaRPr lang="pl-PL" sz="5600" dirty="0" smtClean="0"/>
          </a:p>
          <a:p>
            <a:endParaRPr lang="pl-PL" sz="5600" b="1" dirty="0" smtClean="0"/>
          </a:p>
          <a:p>
            <a:endParaRPr lang="pl-PL" dirty="0"/>
          </a:p>
        </p:txBody>
      </p:sp>
      <p:pic>
        <p:nvPicPr>
          <p:cNvPr id="6" name="Symbol zastępczy obrazu 5" descr="DSCN5000kopiakopi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729" b="5729"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</a:t>
            </a:r>
            <a:br>
              <a:rPr lang="pl-PL" sz="1400" dirty="0" smtClean="0"/>
            </a:br>
            <a:r>
              <a:rPr lang="pl-PL" sz="2400" dirty="0" smtClean="0"/>
              <a:t>pokląskwa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Odzywa się chętnie i w bezchmurne dni robi to od rana do wieczora. Pokląskwy przebywają w Polsce od kwietnia do września.</a:t>
            </a:r>
            <a:r>
              <a:rPr lang="pl-PL" sz="6400" b="1" dirty="0" smtClean="0"/>
              <a:t> </a:t>
            </a:r>
          </a:p>
          <a:p>
            <a:endParaRPr lang="pl-PL" sz="5400" b="1" dirty="0" smtClean="0"/>
          </a:p>
          <a:p>
            <a:r>
              <a:rPr lang="pl-PL" sz="5400" b="1" dirty="0" smtClean="0"/>
              <a:t>                                                                                                       Opis: Piotr Palus</a:t>
            </a:r>
            <a:r>
              <a:rPr lang="pl-PL" sz="5600" dirty="0" smtClean="0"/>
              <a:t> </a:t>
            </a:r>
          </a:p>
          <a:p>
            <a:endParaRPr lang="pl-PL" sz="5600" dirty="0" smtClean="0"/>
          </a:p>
          <a:p>
            <a:endParaRPr lang="pl-PL" sz="5600" dirty="0" smtClean="0"/>
          </a:p>
          <a:p>
            <a:endParaRPr lang="pl-PL" sz="5600" dirty="0" smtClean="0"/>
          </a:p>
          <a:p>
            <a:endParaRPr lang="pl-PL" sz="5600" dirty="0" smtClean="0"/>
          </a:p>
          <a:p>
            <a:r>
              <a:rPr lang="pl-PL" sz="5600" dirty="0" smtClean="0"/>
              <a:t>        </a:t>
            </a:r>
            <a:endParaRPr lang="pl-PL" sz="6000" b="1" dirty="0" smtClean="0"/>
          </a:p>
          <a:p>
            <a:r>
              <a:rPr lang="pl-PL" sz="6000" b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pl-PL" sz="5600" dirty="0" smtClean="0"/>
          </a:p>
          <a:p>
            <a:endParaRPr lang="pl-PL" sz="1600" dirty="0" smtClean="0"/>
          </a:p>
          <a:p>
            <a:r>
              <a:rPr lang="pl-PL" sz="1600" dirty="0" smtClean="0"/>
              <a:t> </a:t>
            </a:r>
          </a:p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</p:txBody>
      </p:sp>
      <p:pic>
        <p:nvPicPr>
          <p:cNvPr id="6" name="Symbol zastępczy obrazu 5" descr="DSCN0768kopiz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</a:t>
            </a:r>
            <a:br>
              <a:rPr lang="pl-PL" sz="1400" dirty="0" smtClean="0"/>
            </a:br>
            <a:r>
              <a:rPr lang="pl-PL" sz="2400" dirty="0" smtClean="0"/>
              <a:t>szczygieł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Ma dziób przystosowany do rodzaju pobieranego pożywienia. Jego dziób wcale nie jest bardzo gruby,  bo ptak ten żywi się łopianem albo ostami</a:t>
            </a:r>
            <a:r>
              <a:rPr lang="pl-PL" sz="5600" dirty="0" smtClean="0"/>
              <a:t>.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sz="4900" dirty="0" smtClean="0"/>
              <a:t>                                                                                                            </a:t>
            </a:r>
          </a:p>
          <a:p>
            <a:r>
              <a:rPr lang="pl-PL" sz="4900" dirty="0" smtClean="0"/>
              <a:t>                                                                                                                   </a:t>
            </a:r>
            <a:r>
              <a:rPr lang="pl-PL" sz="5600" dirty="0" smtClean="0"/>
              <a:t>  </a:t>
            </a:r>
            <a:r>
              <a:rPr lang="pl-PL" sz="5600" b="1" dirty="0" smtClean="0"/>
              <a:t>Opis: Jakub Król</a:t>
            </a:r>
            <a:endParaRPr lang="pl-PL" sz="5600" b="1" dirty="0"/>
          </a:p>
        </p:txBody>
      </p:sp>
      <p:pic>
        <p:nvPicPr>
          <p:cNvPr id="6" name="Symbol zastępczy obrazu 5" descr="DSCN407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2288" y="610344"/>
            <a:ext cx="5486400" cy="41148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 </a:t>
            </a:r>
            <a:r>
              <a:rPr lang="pl-PL" sz="2400" dirty="0" smtClean="0"/>
              <a:t>czyż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1600" dirty="0" smtClean="0"/>
              <a:t>Jest niewielkim ptakiem z rodziny łuszczaków. Wyraźnie mniejszy od wróbla, długość ciała mieści się w przedziale od 11 do 13 cm, natomiast masa może dochodzić nawet do 15 gram.</a:t>
            </a:r>
          </a:p>
          <a:p>
            <a:r>
              <a:rPr lang="pl-PL" sz="1600" dirty="0" smtClean="0"/>
              <a:t>                                                                             </a:t>
            </a:r>
            <a:r>
              <a:rPr lang="pl-PL" b="1" dirty="0" smtClean="0"/>
              <a:t>Opis: Oliwia Blacharska</a:t>
            </a:r>
            <a:endParaRPr lang="pl-PL" sz="1600" b="1" dirty="0"/>
          </a:p>
        </p:txBody>
      </p:sp>
      <p:pic>
        <p:nvPicPr>
          <p:cNvPr id="7" name="Symbol zastępczy obrazu 6" descr="DSCN866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Jakub Król</a:t>
            </a:r>
            <a:br>
              <a:rPr lang="pl-PL" sz="1400" dirty="0" smtClean="0"/>
            </a:br>
            <a:r>
              <a:rPr lang="pl-PL" sz="2400" dirty="0" smtClean="0"/>
              <a:t>sierpówka</a:t>
            </a:r>
            <a:endParaRPr lang="pl-PL" dirty="0"/>
          </a:p>
        </p:txBody>
      </p:sp>
      <p:pic>
        <p:nvPicPr>
          <p:cNvPr id="5" name="Symbol zastępczy obrazu 4" descr="image000000fidfjsdiklx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665" b="5665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Zwana także </a:t>
            </a:r>
            <a:r>
              <a:rPr lang="pl-PL" sz="6400" dirty="0" err="1" smtClean="0"/>
              <a:t>synogorlicą</a:t>
            </a:r>
            <a:r>
              <a:rPr lang="pl-PL" sz="6400" dirty="0" smtClean="0"/>
              <a:t> turecką. Wyróżnia  się smukłą sylwetką i długim ogonem. Na jej karku znajduje się tak zwany ,, sierp’’.</a:t>
            </a:r>
          </a:p>
          <a:p>
            <a:endParaRPr lang="pl-PL" sz="6400" dirty="0" smtClean="0"/>
          </a:p>
          <a:p>
            <a:endParaRPr lang="pl-PL" sz="5600" b="1" dirty="0" smtClean="0"/>
          </a:p>
          <a:p>
            <a:r>
              <a:rPr lang="pl-PL" sz="5600" b="1" dirty="0" smtClean="0"/>
              <a:t>                                                                                     Opis: Malwina </a:t>
            </a:r>
            <a:r>
              <a:rPr lang="pl-PL" sz="5600" b="1" dirty="0" err="1" smtClean="0"/>
              <a:t>Bazylewicz</a:t>
            </a:r>
            <a:r>
              <a:rPr lang="pl-PL" sz="6600" dirty="0" smtClean="0"/>
              <a:t> </a:t>
            </a:r>
            <a:endParaRPr lang="pl-PL" sz="64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5600" dirty="0" smtClean="0"/>
          </a:p>
          <a:p>
            <a:r>
              <a:rPr lang="pl-PL" sz="56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pl-PL" sz="1800" dirty="0" smtClean="0"/>
          </a:p>
          <a:p>
            <a:endParaRPr lang="pl-PL" sz="1600" dirty="0" smtClean="0"/>
          </a:p>
          <a:p>
            <a:endParaRPr lang="pl-PL" sz="1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400" dirty="0" smtClean="0"/>
              <a:t>                                                                                          Fot. Marcelina Baranowska</a:t>
            </a:r>
            <a:br>
              <a:rPr lang="pl-PL" sz="1400" dirty="0" smtClean="0"/>
            </a:br>
            <a:r>
              <a:rPr lang="pl-PL" sz="2400" dirty="0" smtClean="0"/>
              <a:t>gołąb miejski </a:t>
            </a:r>
            <a:r>
              <a:rPr lang="pl-PL" sz="1600" dirty="0" smtClean="0"/>
              <a:t>(pocztowy)</a:t>
            </a:r>
            <a:endParaRPr lang="pl-PL" sz="1400" dirty="0"/>
          </a:p>
        </p:txBody>
      </p:sp>
      <p:pic>
        <p:nvPicPr>
          <p:cNvPr id="5" name="Symbol zastępczy obrazu 4" descr="zkkkk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53" r="853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1600" dirty="0" smtClean="0"/>
              <a:t>Ptaki te nie są bardzo duże - mają mniej więcej od 31 do 34 cm długości. Gołębie pocztowe od wieków były wykorzystywane jako pośrednicy w dostarczaniu wiadomości.</a:t>
            </a:r>
          </a:p>
          <a:p>
            <a:r>
              <a:rPr lang="pl-PL" b="1" dirty="0" smtClean="0"/>
              <a:t>                                                                                Opis: Marcelina Baranowska</a:t>
            </a:r>
            <a:endParaRPr lang="pl-PL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/>
              <a:t>                                                                   </a:t>
            </a:r>
            <a:r>
              <a:rPr lang="pl-PL" sz="1400" dirty="0" smtClean="0"/>
              <a:t>Fot. Piotr Palus</a:t>
            </a:r>
            <a:br>
              <a:rPr lang="pl-PL" sz="1400" dirty="0" smtClean="0"/>
            </a:br>
            <a:r>
              <a:rPr lang="pl-PL" sz="2400" smtClean="0"/>
              <a:t>pliszka żółta</a:t>
            </a:r>
            <a:endParaRPr lang="pl-PL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Niewielki ptak o smukłej sylwetce, mniejszy od wróbla </a:t>
            </a:r>
            <a:br>
              <a:rPr lang="pl-PL" sz="6400" dirty="0" smtClean="0"/>
            </a:br>
            <a:r>
              <a:rPr lang="pl-PL" sz="6400" dirty="0" smtClean="0"/>
              <a:t>z charakterystycznym długim ogonem. Występuje na Łąkach, pastwiskach, obrzeżach bagien, polach uprawnych i terenach ruderalnych.</a:t>
            </a:r>
          </a:p>
          <a:p>
            <a:r>
              <a:rPr lang="pl-PL" b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l-PL" sz="5600" b="1" dirty="0" smtClean="0"/>
              <a:t>Opis: Piotr Palus</a:t>
            </a:r>
          </a:p>
        </p:txBody>
      </p:sp>
      <p:pic>
        <p:nvPicPr>
          <p:cNvPr id="6" name="Symbol zastępczy obrazu 5" descr="DSCN1133..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</a:t>
            </a:r>
            <a:r>
              <a:rPr lang="pl-PL" dirty="0" smtClean="0"/>
              <a:t>  </a:t>
            </a:r>
            <a:r>
              <a:rPr lang="pl-PL" sz="2400" dirty="0" smtClean="0"/>
              <a:t>kos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Dorosły samiec jest cały czarny z żółtym dziobem i żółtą obwódką wokół oka. Gniazdo robi z korzonków i źdźbeł trawy.</a:t>
            </a:r>
          </a:p>
          <a:p>
            <a:endParaRPr lang="pl-PL" sz="1600" dirty="0" smtClean="0"/>
          </a:p>
          <a:p>
            <a:endParaRPr lang="pl-PL" sz="1600" dirty="0" smtClean="0"/>
          </a:p>
          <a:p>
            <a:r>
              <a:rPr lang="pl-PL" sz="3500" dirty="0" smtClean="0"/>
              <a:t>                                                                                                          </a:t>
            </a:r>
          </a:p>
          <a:p>
            <a:endParaRPr lang="pl-PL" sz="3500" dirty="0" smtClean="0"/>
          </a:p>
          <a:p>
            <a:r>
              <a:rPr lang="pl-PL" sz="3500" dirty="0" smtClean="0"/>
              <a:t>                                                                                                                            </a:t>
            </a:r>
            <a:r>
              <a:rPr lang="pl-PL" sz="5600" b="1" dirty="0" smtClean="0"/>
              <a:t>Opis: Bartłomiej </a:t>
            </a:r>
            <a:r>
              <a:rPr lang="pl-PL" sz="5600" b="1" dirty="0" err="1" smtClean="0"/>
              <a:t>Łukianowicz</a:t>
            </a:r>
            <a:endParaRPr lang="pl-PL" sz="5600" dirty="0" smtClean="0"/>
          </a:p>
        </p:txBody>
      </p:sp>
      <p:pic>
        <p:nvPicPr>
          <p:cNvPr id="6" name="Symbol zastępczy obrazu 5" descr="DSCN5541kopia — kopi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</a:t>
            </a:r>
            <a:br>
              <a:rPr lang="pl-PL" sz="1400" dirty="0" smtClean="0"/>
            </a:br>
            <a:r>
              <a:rPr lang="pl-PL" sz="2400" dirty="0" smtClean="0"/>
              <a:t>sójka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Występujący licznie ptak wielkości gołębia. Z boku na skrzydłach ma charakterystyczne niebieskie piórka.</a:t>
            </a:r>
          </a:p>
          <a:p>
            <a:endParaRPr lang="pl-PL" sz="1600" dirty="0" smtClean="0"/>
          </a:p>
          <a:p>
            <a:endParaRPr lang="pl-PL" sz="1600" dirty="0" smtClean="0"/>
          </a:p>
          <a:p>
            <a:r>
              <a:rPr lang="pl-PL" sz="1600" dirty="0" smtClean="0"/>
              <a:t>                                                                                                  </a:t>
            </a:r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r>
              <a:rPr lang="pl-PL" sz="16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l-PL" sz="5600" b="1" dirty="0" smtClean="0"/>
              <a:t>Opis: Malwina </a:t>
            </a:r>
            <a:r>
              <a:rPr lang="pl-PL" sz="5600" b="1" dirty="0" err="1" smtClean="0"/>
              <a:t>Bazylewicz</a:t>
            </a:r>
            <a:endParaRPr lang="pl-PL" sz="3600" b="1" dirty="0"/>
          </a:p>
        </p:txBody>
      </p:sp>
      <p:pic>
        <p:nvPicPr>
          <p:cNvPr id="7" name="Symbol zastępczy obrazu 6" descr="DSCN058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</a:t>
            </a:r>
            <a:br>
              <a:rPr lang="pl-PL" sz="1400" dirty="0" smtClean="0"/>
            </a:br>
            <a:r>
              <a:rPr lang="pl-PL" sz="2400" dirty="0" smtClean="0"/>
              <a:t>brodziec piskliwy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Ptak wielkości szpaka o wydłużonej sylwetce i dość krótkich nogach. Zamieszkuje rzeki o naturalnym biegu, z łachami </a:t>
            </a:r>
            <a:br>
              <a:rPr lang="pl-PL" sz="6400" dirty="0" smtClean="0"/>
            </a:br>
            <a:r>
              <a:rPr lang="pl-PL" sz="6400" dirty="0" smtClean="0"/>
              <a:t>i wyspami w nurcie, starorzecza, obrzeża zbiorników wodnych, żwirownie</a:t>
            </a:r>
            <a:r>
              <a:rPr lang="pl-PL" sz="5600" dirty="0" smtClean="0"/>
              <a:t>.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                                                                              </a:t>
            </a:r>
          </a:p>
          <a:p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l-PL" sz="5600" b="1" dirty="0" smtClean="0"/>
              <a:t> Opis: Piotr Palus</a:t>
            </a:r>
          </a:p>
        </p:txBody>
      </p:sp>
      <p:pic>
        <p:nvPicPr>
          <p:cNvPr id="7" name="Symbol zastępczy obrazu 6" descr="DSCN1033.,dflckopoiij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2625551" cy="1362075"/>
          </a:xfrm>
        </p:spPr>
        <p:txBody>
          <a:bodyPr>
            <a:normAutofit fontScale="90000"/>
          </a:bodyPr>
          <a:lstStyle/>
          <a:p>
            <a:r>
              <a:rPr lang="pl-PL" sz="1800" dirty="0" smtClean="0"/>
              <a:t>PIOTR PALUS</a:t>
            </a:r>
            <a:br>
              <a:rPr lang="pl-PL" sz="1800" dirty="0" smtClean="0"/>
            </a:br>
            <a:r>
              <a:rPr lang="pl-PL" sz="1800" dirty="0" err="1" smtClean="0"/>
              <a:t>malwina</a:t>
            </a:r>
            <a:r>
              <a:rPr lang="pl-PL" sz="1800" dirty="0" smtClean="0"/>
              <a:t> </a:t>
            </a:r>
            <a:r>
              <a:rPr lang="pl-PL" sz="1800" dirty="0" err="1" smtClean="0"/>
              <a:t>bazylewicz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Natan </a:t>
            </a:r>
            <a:r>
              <a:rPr lang="pl-PL" sz="1800" dirty="0" err="1" smtClean="0"/>
              <a:t>szymański</a:t>
            </a:r>
            <a:r>
              <a:rPr lang="pl-PL" sz="1800" dirty="0" smtClean="0"/>
              <a:t> </a:t>
            </a:r>
            <a:br>
              <a:rPr lang="pl-PL" sz="1800" dirty="0" smtClean="0"/>
            </a:br>
            <a:r>
              <a:rPr lang="pl-PL" sz="1800" dirty="0" smtClean="0"/>
              <a:t>Jakub król</a:t>
            </a:r>
            <a:br>
              <a:rPr lang="pl-PL" sz="1800" dirty="0" smtClean="0"/>
            </a:br>
            <a:r>
              <a:rPr lang="pl-PL" sz="1800" dirty="0" err="1" smtClean="0"/>
              <a:t>Oliwier</a:t>
            </a:r>
            <a:r>
              <a:rPr lang="pl-PL" sz="1800" dirty="0" smtClean="0"/>
              <a:t> </a:t>
            </a:r>
            <a:r>
              <a:rPr lang="pl-PL" sz="1800" dirty="0" err="1" smtClean="0"/>
              <a:t>wojtaszewski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Marcelina Baranowska</a:t>
            </a:r>
            <a:br>
              <a:rPr lang="pl-PL" sz="1800" dirty="0" smtClean="0"/>
            </a:br>
            <a:r>
              <a:rPr lang="pl-PL" sz="1800" dirty="0" smtClean="0"/>
              <a:t>Roksana drwal</a:t>
            </a:r>
            <a:endParaRPr lang="pl-PL" sz="1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2276872"/>
            <a:ext cx="7772400" cy="1697980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tx1"/>
                </a:solidFill>
              </a:rPr>
              <a:t>Dziękujemy za uwagę</a:t>
            </a:r>
            <a:endParaRPr lang="pl-PL" sz="48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563888" y="442373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cap="all" dirty="0" smtClean="0">
                <a:latin typeface="+mj-lt"/>
                <a:ea typeface="+mj-ea"/>
                <a:cs typeface="+mj-cs"/>
              </a:rPr>
              <a:t>Uczniowie klasy 4a                                                 zespół szkół w Kołbaczu</a:t>
            </a:r>
            <a:br>
              <a:rPr lang="pl-PL" sz="1600" b="1" cap="all" dirty="0" smtClean="0">
                <a:latin typeface="+mj-lt"/>
                <a:ea typeface="+mj-ea"/>
                <a:cs typeface="+mj-cs"/>
              </a:rPr>
            </a:br>
            <a:r>
              <a:rPr lang="pl-PL" sz="1600" b="1" cap="all" dirty="0" smtClean="0">
                <a:latin typeface="+mj-lt"/>
                <a:ea typeface="+mj-ea"/>
                <a:cs typeface="+mj-cs"/>
              </a:rPr>
              <a:t>UL. </a:t>
            </a:r>
            <a:r>
              <a:rPr lang="pl-PL" sz="1600" b="1" cap="all" dirty="0" err="1" smtClean="0">
                <a:latin typeface="+mj-lt"/>
                <a:ea typeface="+mj-ea"/>
                <a:cs typeface="+mj-cs"/>
              </a:rPr>
              <a:t>CYSTERSóW</a:t>
            </a:r>
            <a:r>
              <a:rPr lang="pl-PL" sz="1600" b="1" cap="all" dirty="0" smtClean="0">
                <a:latin typeface="+mj-lt"/>
                <a:ea typeface="+mj-ea"/>
                <a:cs typeface="+mj-cs"/>
              </a:rPr>
              <a:t> 9, 74-106 KOŁBACZ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</a:t>
            </a:r>
            <a:r>
              <a:rPr lang="pl-PL" sz="1400" dirty="0" smtClean="0"/>
              <a:t>Fot. Marcelina Baranowska</a:t>
            </a:r>
            <a:br>
              <a:rPr lang="pl-PL" sz="1400" dirty="0" smtClean="0"/>
            </a:br>
            <a:r>
              <a:rPr lang="pl-PL" sz="2400" dirty="0" smtClean="0"/>
              <a:t>łabędź niemy</a:t>
            </a:r>
            <a:endParaRPr lang="pl-PL" dirty="0"/>
          </a:p>
        </p:txBody>
      </p:sp>
      <p:pic>
        <p:nvPicPr>
          <p:cNvPr id="5" name="Symbol zastępczy obrazu 4" descr="image000000_2.jpg_newl;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" r="21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1600" dirty="0" smtClean="0"/>
              <a:t>Biały z długą szyją wygiętą w kształcie litery ,,s’’. Dziób pomarańczowo-czerwony  z czarną nasadą oraz </a:t>
            </a:r>
            <a:br>
              <a:rPr lang="pl-PL" sz="1600" dirty="0" smtClean="0"/>
            </a:br>
            <a:r>
              <a:rPr lang="pl-PL" sz="1600" dirty="0" smtClean="0"/>
              <a:t>z charakterystycznym guzem.</a:t>
            </a:r>
          </a:p>
          <a:p>
            <a:r>
              <a:rPr lang="pl-PL" b="1" dirty="0" smtClean="0"/>
              <a:t>                                                                                Opis: Marcelina Baranowska</a:t>
            </a:r>
            <a:endParaRPr lang="pl-PL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</a:t>
            </a:r>
            <a:r>
              <a:rPr lang="pl-PL" sz="1800" dirty="0" smtClean="0"/>
              <a:t> </a:t>
            </a:r>
            <a:r>
              <a:rPr lang="pl-PL" sz="1400" dirty="0" smtClean="0"/>
              <a:t>Fot. Piotr Palus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2400" dirty="0" smtClean="0"/>
              <a:t>łabędź niemy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35696" y="5373216"/>
            <a:ext cx="5486400" cy="804862"/>
          </a:xfrm>
        </p:spPr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Długość ciała wynosi 145–160 cm, natomiast rozpiętość skrzydeł  210-240 </a:t>
            </a:r>
            <a:r>
              <a:rPr lang="pl-PL" sz="6400" dirty="0" err="1" smtClean="0"/>
              <a:t>cm</a:t>
            </a:r>
            <a:r>
              <a:rPr lang="pl-PL" sz="6400" dirty="0" smtClean="0"/>
              <a:t>. Ptaki te mogą ważyć nawet do 14 </a:t>
            </a:r>
            <a:r>
              <a:rPr lang="pl-PL" sz="6400" dirty="0" err="1" smtClean="0"/>
              <a:t>kg</a:t>
            </a:r>
            <a:r>
              <a:rPr lang="pl-PL" sz="6400" dirty="0" smtClean="0"/>
              <a:t>.</a:t>
            </a:r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r>
              <a:rPr lang="pl-PL" sz="4800" dirty="0" smtClean="0"/>
              <a:t>                                                                                           </a:t>
            </a:r>
            <a:r>
              <a:rPr lang="pl-PL" sz="5600" b="1" dirty="0" smtClean="0"/>
              <a:t>Opis: Marcelina Baranowska</a:t>
            </a:r>
          </a:p>
        </p:txBody>
      </p:sp>
      <p:pic>
        <p:nvPicPr>
          <p:cNvPr id="6" name="Symbol zastępczy obrazu 5" descr="DSCN0431nn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622" b="4622"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 </a:t>
            </a:r>
            <a:r>
              <a:rPr lang="pl-PL" sz="2400" dirty="0" smtClean="0"/>
              <a:t>gągoł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Wysiaduje jaja w dziuplach drzew lub specjalnych budkach lęgowych. Mniejszy od krzyżówki. Na zielono połyskującej głowie ma białą owalną plamą u nasady dzioba.</a:t>
            </a:r>
          </a:p>
          <a:p>
            <a:endParaRPr lang="pl-PL" sz="6400" dirty="0" smtClean="0"/>
          </a:p>
          <a:p>
            <a:r>
              <a:rPr lang="pl-PL" sz="5600" b="1" dirty="0" smtClean="0"/>
              <a:t>                                                                                                       Opis: Piotr Palus</a:t>
            </a:r>
          </a:p>
          <a:p>
            <a:r>
              <a:rPr lang="pl-PL" sz="14400" dirty="0" smtClean="0"/>
              <a:t>                                                                               </a:t>
            </a:r>
            <a:endParaRPr lang="pl-PL" sz="4000" dirty="0" smtClean="0"/>
          </a:p>
        </p:txBody>
      </p:sp>
      <p:pic>
        <p:nvPicPr>
          <p:cNvPr id="10" name="Symbol zastępczy obrazu 9" descr="DSCN7236n cnc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84" b="1284"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</a:t>
            </a:r>
            <a:br>
              <a:rPr lang="pl-PL" sz="1400" dirty="0" smtClean="0"/>
            </a:br>
            <a:r>
              <a:rPr lang="pl-PL" sz="2400" dirty="0" err="1" smtClean="0"/>
              <a:t>ohar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Gniazduje głównie wzdłuż wybrzeża Bałtyku oraz w dolinach Dolnej Odry i Środkowej Wisły, a sporadycznie na zbiornikach zaporowych w głębi lądu. W okresie wędrówek pojawia się </a:t>
            </a:r>
            <a:br>
              <a:rPr lang="pl-PL" sz="6400" dirty="0" smtClean="0"/>
            </a:br>
            <a:r>
              <a:rPr lang="pl-PL" sz="6400" dirty="0" smtClean="0"/>
              <a:t>w całym kraju.</a:t>
            </a:r>
          </a:p>
          <a:p>
            <a:endParaRPr lang="pl-PL" sz="5600" dirty="0" smtClean="0"/>
          </a:p>
          <a:p>
            <a:r>
              <a:rPr lang="pl-PL" sz="5600" b="1" dirty="0" smtClean="0"/>
              <a:t>                                                                                                     </a:t>
            </a:r>
            <a:r>
              <a:rPr lang="pl-PL" b="1" dirty="0" smtClean="0"/>
              <a:t>     </a:t>
            </a:r>
            <a:r>
              <a:rPr lang="pl-PL" sz="5600" b="1" dirty="0" smtClean="0"/>
              <a:t>Opis: Piotr Palus</a:t>
            </a:r>
          </a:p>
        </p:txBody>
      </p:sp>
      <p:pic>
        <p:nvPicPr>
          <p:cNvPr id="7" name="Symbol zastępczy obrazu 6" descr="DSCN09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            </a:t>
            </a:r>
            <a:r>
              <a:rPr lang="pl-PL" sz="1400" dirty="0" smtClean="0"/>
              <a:t>Fot. Piotr Palus</a:t>
            </a:r>
            <a:br>
              <a:rPr lang="pl-PL" sz="1400" dirty="0" smtClean="0"/>
            </a:br>
            <a:r>
              <a:rPr lang="pl-PL" sz="2400" dirty="0" smtClean="0"/>
              <a:t>krzyżówka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Może osiągnąć masę dochodzącą nawet do 1,8 kg (samiec) i 1,3 kg (samica)</a:t>
            </a:r>
            <a:r>
              <a:rPr lang="pl-PL" sz="7200" dirty="0" smtClean="0"/>
              <a:t>.</a:t>
            </a:r>
          </a:p>
          <a:p>
            <a:endParaRPr lang="pl-PL" sz="1800" dirty="0" smtClean="0"/>
          </a:p>
          <a:p>
            <a:r>
              <a:rPr lang="pl-PL" sz="1800" dirty="0" smtClean="0"/>
              <a:t>                                                                                          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r>
              <a:rPr lang="pl-PL" sz="18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l-PL" sz="5600" b="1" dirty="0" smtClean="0"/>
              <a:t> Opis: Jakub Król</a:t>
            </a:r>
            <a:endParaRPr lang="pl-PL" sz="5600" b="1" dirty="0"/>
          </a:p>
        </p:txBody>
      </p:sp>
      <p:pic>
        <p:nvPicPr>
          <p:cNvPr id="7" name="Symbol zastępczy obrazu 6" descr="DSCN0880kopuxm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                                </a:t>
            </a:r>
            <a:r>
              <a:rPr lang="pl-PL" sz="1400" dirty="0" smtClean="0"/>
              <a:t>Fot. Malwina </a:t>
            </a:r>
            <a:r>
              <a:rPr lang="pl-PL" sz="1400" dirty="0" err="1" smtClean="0"/>
              <a:t>Bazylewicz</a:t>
            </a:r>
            <a:r>
              <a:rPr lang="pl-PL" sz="1400" dirty="0" smtClean="0"/>
              <a:t> </a:t>
            </a:r>
            <a:r>
              <a:rPr lang="pl-PL" sz="2400" dirty="0" smtClean="0"/>
              <a:t>krzyżówka</a:t>
            </a:r>
            <a:r>
              <a:rPr lang="pl-PL" dirty="0" smtClean="0"/>
              <a:t>                                             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86400" cy="804862"/>
          </a:xfrm>
        </p:spPr>
        <p:txBody>
          <a:bodyPr>
            <a:normAutofit fontScale="25000" lnSpcReduction="20000"/>
          </a:bodyPr>
          <a:lstStyle/>
          <a:p>
            <a:r>
              <a:rPr lang="pl-PL" sz="6400" dirty="0" smtClean="0"/>
              <a:t>Długość ciała tych ptaków waha się od 50 do 65 </a:t>
            </a:r>
            <a:r>
              <a:rPr lang="pl-PL" sz="6400" dirty="0" err="1" smtClean="0"/>
              <a:t>cm</a:t>
            </a:r>
            <a:r>
              <a:rPr lang="pl-PL" sz="6400" dirty="0" smtClean="0"/>
              <a:t>. Rozpiętość  skrzydeł zwykle nie przekracza 1 metra.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r>
              <a:rPr lang="pl-PL" sz="18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l-PL" sz="5600" b="1" dirty="0" smtClean="0"/>
              <a:t>Opis: Jakub Król</a:t>
            </a:r>
            <a:endParaRPr lang="pl-PL" sz="1800" dirty="0" smtClean="0"/>
          </a:p>
          <a:p>
            <a:r>
              <a:rPr lang="pl-PL" sz="1800" b="1" dirty="0" smtClean="0"/>
              <a:t>                                                                                                               </a:t>
            </a:r>
          </a:p>
          <a:p>
            <a:endParaRPr lang="pl-PL" sz="1800" b="1" dirty="0" smtClean="0"/>
          </a:p>
          <a:p>
            <a:endParaRPr lang="pl-PL" sz="1800" b="1" dirty="0" smtClean="0"/>
          </a:p>
          <a:p>
            <a:endParaRPr lang="pl-PL" sz="1800" b="1" dirty="0" smtClean="0"/>
          </a:p>
          <a:p>
            <a:endParaRPr lang="pl-PL" sz="1800" b="1" dirty="0" smtClean="0"/>
          </a:p>
          <a:p>
            <a:endParaRPr lang="pl-PL" sz="1800" b="1" dirty="0" smtClean="0"/>
          </a:p>
          <a:p>
            <a:endParaRPr lang="pl-PL" sz="1800" b="1" dirty="0" smtClean="0"/>
          </a:p>
          <a:p>
            <a:endParaRPr lang="pl-PL" sz="1800" b="1" dirty="0" smtClean="0"/>
          </a:p>
          <a:p>
            <a:endParaRPr lang="pl-PL" sz="1800" b="1" dirty="0" smtClean="0"/>
          </a:p>
          <a:p>
            <a:r>
              <a:rPr lang="pl-PL" sz="5600" b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9" name="Symbol zastępczy obrazu 8" descr="odxodooooooooooooooooooooooooooooooooocpkldszxoikewl,sazx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204" b="9204"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15571</TotalTime>
  <Words>871</Words>
  <Application>Microsoft Office PowerPoint</Application>
  <PresentationFormat>Pokaz na ekranie (4:3)</PresentationFormat>
  <Paragraphs>266</Paragraphs>
  <Slides>30</Slides>
  <Notes>2</Notes>
  <HiddenSlides>0</HiddenSlides>
  <MMClips>2</MMClips>
  <ScaleCrop>false</ScaleCrop>
  <HeadingPairs>
    <vt:vector size="8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  <vt:variant>
        <vt:lpstr>Pokazy niestandardowe</vt:lpstr>
      </vt:variant>
      <vt:variant>
        <vt:i4>1</vt:i4>
      </vt:variant>
    </vt:vector>
  </HeadingPairs>
  <TitlesOfParts>
    <vt:vector size="34" baseType="lpstr">
      <vt:lpstr>Arial</vt:lpstr>
      <vt:lpstr>Calibri</vt:lpstr>
      <vt:lpstr>Motyw pakietu Office</vt:lpstr>
      <vt:lpstr>Ptasi album</vt:lpstr>
      <vt:lpstr>                                                                                 Fot. Piotr Palus  kwokacz</vt:lpstr>
      <vt:lpstr>                                                                                 Fot. Piotr Palus brodziec piskliwy</vt:lpstr>
      <vt:lpstr>                                                                 Fot. Marcelina Baranowska łabędź niemy</vt:lpstr>
      <vt:lpstr>                                                                             Fot. Piotr Palus łabędź niemy</vt:lpstr>
      <vt:lpstr>                                                                                 Fot. Piotr Palus gągoł</vt:lpstr>
      <vt:lpstr>                                                                                 Fot. Piotr Palus ohar</vt:lpstr>
      <vt:lpstr>                                                                                 Fot. Piotr Palus krzyżówka</vt:lpstr>
      <vt:lpstr>                                                                     Fot. Malwina Bazylewicz krzyżówka                                              </vt:lpstr>
      <vt:lpstr>                                                                                 Fot. Piotr Palus śmieszka</vt:lpstr>
      <vt:lpstr>                                                                     Fot. Malwina Bazylewicz   śmieszka</vt:lpstr>
      <vt:lpstr>                                                                                 Fot. Piotr Palus kormoran</vt:lpstr>
      <vt:lpstr>                                                                                 Fot. Piotr Palus czapla siwa</vt:lpstr>
      <vt:lpstr>                                                                                                                Fot. Piotr Palus błotniak stawowy</vt:lpstr>
      <vt:lpstr>                                                                                 Fot. Piotr Palus jastrząb</vt:lpstr>
      <vt:lpstr>                                                                   Fot. Oliwier Wojtaszewski kruk</vt:lpstr>
      <vt:lpstr>                                                                                 Fot. Piotr Palus zimorodek</vt:lpstr>
      <vt:lpstr>                                                                                Fot. Piotr Palus dzięciołek</vt:lpstr>
      <vt:lpstr>                                                                                 Fot. Piotr Palus dzięcioł duży</vt:lpstr>
      <vt:lpstr>                                                                                                                                      Fot. Piotr Palus krętogłów</vt:lpstr>
      <vt:lpstr>                                                                                 Fot. Piotr Palus kląskawka</vt:lpstr>
      <vt:lpstr>                                                                                 Fot. Piotr Palus pokląskwa</vt:lpstr>
      <vt:lpstr>                                                                                 Fot. Piotr Palus szczygieł</vt:lpstr>
      <vt:lpstr>                                                                                 Fot. Piotr Palus czyż</vt:lpstr>
      <vt:lpstr>                                                                                 Fot. Jakub Król sierpówka</vt:lpstr>
      <vt:lpstr>                                                                                          Fot. Marcelina Baranowska gołąb miejski (pocztowy)</vt:lpstr>
      <vt:lpstr>                                                                   Fot. Piotr Palus pliszka żółta</vt:lpstr>
      <vt:lpstr>                                                                                 Fot. Piotr Palus  kos</vt:lpstr>
      <vt:lpstr>                                                                                 Fot. Piotr Palus sójka</vt:lpstr>
      <vt:lpstr>PIOTR PALUS malwina bazylewicz Natan szymański  Jakub król Oliwier wojtaszewski Marcelina Baranowska Roksana drwal</vt:lpstr>
      <vt:lpstr>Pokaz niestandardowy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hp</dc:creator>
  <cp:lastModifiedBy>Andrzej Tuźnik</cp:lastModifiedBy>
  <cp:revision>255</cp:revision>
  <dcterms:created xsi:type="dcterms:W3CDTF">2024-04-22T14:41:22Z</dcterms:created>
  <dcterms:modified xsi:type="dcterms:W3CDTF">2024-06-06T08:03:46Z</dcterms:modified>
</cp:coreProperties>
</file>