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66" r:id="rId2"/>
    <p:sldId id="261" r:id="rId3"/>
    <p:sldId id="257" r:id="rId4"/>
    <p:sldId id="263" r:id="rId5"/>
    <p:sldId id="259" r:id="rId6"/>
    <p:sldId id="268" r:id="rId7"/>
    <p:sldId id="258" r:id="rId8"/>
    <p:sldId id="267" r:id="rId9"/>
    <p:sldId id="262" r:id="rId10"/>
    <p:sldId id="264" r:id="rId11"/>
    <p:sldId id="269" r:id="rId12"/>
  </p:sldIdLst>
  <p:sldSz cx="9144000" cy="6858000" type="screen4x3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Oliwia Trojan" initials="OT" lastIdx="1" clrIdx="0">
    <p:extLst>
      <p:ext uri="{19B8F6BF-5375-455C-9EA6-DF929625EA0E}">
        <p15:presenceInfo xmlns:p15="http://schemas.microsoft.com/office/powerpoint/2012/main" userId="bebab2fc4cc99121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1813" autoAdjust="0"/>
  </p:normalViewPr>
  <p:slideViewPr>
    <p:cSldViewPr>
      <p:cViewPr varScale="1">
        <p:scale>
          <a:sx n="80" d="100"/>
          <a:sy n="80" d="100"/>
        </p:scale>
        <p:origin x="1522" y="6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ommentAuthors" Target="commentAuthor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4-05-14T16:49:38.229" idx="1">
    <p:pos x="10" y="10"/>
    <p:text/>
    <p:extLst>
      <p:ext uri="{C676402C-5697-4E1C-873F-D02D1690AC5C}">
        <p15:threadingInfo xmlns:p15="http://schemas.microsoft.com/office/powerpoint/2012/main" timeZoneBias="-120"/>
      </p:ext>
    </p:extLst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96A040-F267-42B1-9C1D-FCC25E5A1D83}" type="datetimeFigureOut">
              <a:rPr lang="pl-PL" smtClean="0"/>
              <a:t>20.05.2024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EE88BDE-A65A-48BC-B6CB-410CCFFA944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492071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E88BDE-A65A-48BC-B6CB-410CCFFA944A}" type="slidenum">
              <a:rPr lang="pl-PL" smtClean="0"/>
              <a:t>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35156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E88BDE-A65A-48BC-B6CB-410CCFFA944A}" type="slidenum">
              <a:rPr lang="pl-PL" smtClean="0"/>
              <a:t>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20967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5804B1-1D64-4AE1-AED6-F20C067BB93B}" type="datetimeFigureOut">
              <a:rPr lang="pl-PL" smtClean="0"/>
              <a:t>20.05.2024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F8F971-C74F-45CE-A49E-57807BB243C8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51088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5804B1-1D64-4AE1-AED6-F20C067BB93B}" type="datetimeFigureOut">
              <a:rPr lang="pl-PL" smtClean="0"/>
              <a:t>20.05.2024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F8F971-C74F-45CE-A49E-57807BB243C8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969389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5804B1-1D64-4AE1-AED6-F20C067BB93B}" type="datetimeFigureOut">
              <a:rPr lang="pl-PL" smtClean="0"/>
              <a:t>20.05.2024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F8F971-C74F-45CE-A49E-57807BB243C8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237006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5804B1-1D64-4AE1-AED6-F20C067BB93B}" type="datetimeFigureOut">
              <a:rPr lang="pl-PL" smtClean="0"/>
              <a:t>20.05.2024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F8F971-C74F-45CE-A49E-57807BB243C8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444874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5804B1-1D64-4AE1-AED6-F20C067BB93B}" type="datetimeFigureOut">
              <a:rPr lang="pl-PL" smtClean="0"/>
              <a:t>20.05.2024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F8F971-C74F-45CE-A49E-57807BB243C8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343614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5804B1-1D64-4AE1-AED6-F20C067BB93B}" type="datetimeFigureOut">
              <a:rPr lang="pl-PL" smtClean="0"/>
              <a:t>20.05.2024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F8F971-C74F-45CE-A49E-57807BB243C8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326452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5804B1-1D64-4AE1-AED6-F20C067BB93B}" type="datetimeFigureOut">
              <a:rPr lang="pl-PL" smtClean="0"/>
              <a:t>20.05.2024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F8F971-C74F-45CE-A49E-57807BB243C8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055619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5804B1-1D64-4AE1-AED6-F20C067BB93B}" type="datetimeFigureOut">
              <a:rPr lang="pl-PL" smtClean="0"/>
              <a:t>20.05.2024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F8F971-C74F-45CE-A49E-57807BB243C8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852061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5804B1-1D64-4AE1-AED6-F20C067BB93B}" type="datetimeFigureOut">
              <a:rPr lang="pl-PL" smtClean="0"/>
              <a:t>20.05.2024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F8F971-C74F-45CE-A49E-57807BB243C8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009645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5804B1-1D64-4AE1-AED6-F20C067BB93B}" type="datetimeFigureOut">
              <a:rPr lang="pl-PL" smtClean="0"/>
              <a:t>20.05.2024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F8F971-C74F-45CE-A49E-57807BB243C8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566122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5804B1-1D64-4AE1-AED6-F20C067BB93B}" type="datetimeFigureOut">
              <a:rPr lang="pl-PL" smtClean="0"/>
              <a:t>20.05.2024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F8F971-C74F-45CE-A49E-57807BB243C8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701127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5804B1-1D64-4AE1-AED6-F20C067BB93B}" type="datetimeFigureOut">
              <a:rPr lang="pl-PL" smtClean="0"/>
              <a:t>20.05.2024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F8F971-C74F-45CE-A49E-57807BB243C8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205285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jpg"/><Relationship Id="rId5" Type="http://schemas.openxmlformats.org/officeDocument/2006/relationships/image" Target="../media/image16.jpg"/><Relationship Id="rId4" Type="http://schemas.openxmlformats.org/officeDocument/2006/relationships/image" Target="../media/image15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1.xml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3000"/>
            <a:lum/>
          </a:blip>
          <a:srcRect/>
          <a:stretch>
            <a:fillRect l="-13000" r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>
            <a:extLst>
              <a:ext uri="{FF2B5EF4-FFF2-40B4-BE49-F238E27FC236}">
                <a16:creationId xmlns:a16="http://schemas.microsoft.com/office/drawing/2014/main" id="{A388BDC5-F577-9A10-1D6E-F641D98EFAB5}"/>
              </a:ext>
            </a:extLst>
          </p:cNvPr>
          <p:cNvSpPr txBox="1"/>
          <p:nvPr/>
        </p:nvSpPr>
        <p:spPr>
          <a:xfrm>
            <a:off x="1691680" y="908720"/>
            <a:ext cx="651621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6000" b="1" dirty="0">
                <a:solidFill>
                  <a:schemeClr val="accent3">
                    <a:lumMod val="50000"/>
                  </a:schemeClr>
                </a:solidFill>
                <a:latin typeface="Book Antiqua" panose="02040602050305030304" pitchFamily="18" charset="0"/>
                <a:cs typeface="Times New Roman" panose="02020603050405020304" pitchFamily="18" charset="0"/>
              </a:rPr>
              <a:t>PTASI  ALBUM</a:t>
            </a:r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63E1A1E1-6522-116C-5D4F-71326AB81E06}"/>
              </a:ext>
            </a:extLst>
          </p:cNvPr>
          <p:cNvSpPr txBox="1"/>
          <p:nvPr/>
        </p:nvSpPr>
        <p:spPr>
          <a:xfrm>
            <a:off x="2087724" y="1910655"/>
            <a:ext cx="4968552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l-PL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pl-PL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KLASA </a:t>
            </a:r>
            <a:r>
              <a:rPr lang="pl-PL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IV </a:t>
            </a:r>
          </a:p>
          <a:p>
            <a:pPr algn="ctr"/>
            <a:endParaRPr lang="pl-PL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pl-PL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SZKOŁA PODSTAWOWA W </a:t>
            </a:r>
            <a:r>
              <a:rPr lang="pl-PL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TARGANICACH</a:t>
            </a:r>
            <a:endParaRPr lang="pl-PL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pl-PL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pl-PL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AUTORZY: ZOSIA, </a:t>
            </a:r>
            <a:r>
              <a:rPr lang="pl-PL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LEON, WIKTOREK</a:t>
            </a:r>
            <a:endParaRPr lang="pl-PL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pl-PL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l-PL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</a:t>
            </a:r>
            <a:endParaRPr lang="pl-PL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Obraz 10">
            <a:extLst>
              <a:ext uri="{FF2B5EF4-FFF2-40B4-BE49-F238E27FC236}">
                <a16:creationId xmlns:a16="http://schemas.microsoft.com/office/drawing/2014/main" id="{070336B8-7674-5E9E-6419-E69ED2683E7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654" y="3900689"/>
            <a:ext cx="2270051" cy="15439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Obraz 12">
            <a:extLst>
              <a:ext uri="{FF2B5EF4-FFF2-40B4-BE49-F238E27FC236}">
                <a16:creationId xmlns:a16="http://schemas.microsoft.com/office/drawing/2014/main" id="{7EF793D3-6CA3-5B98-6289-8DC3BD81BF5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064" y="4943915"/>
            <a:ext cx="2146778" cy="13575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1497304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9000" r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>
            <a:extLst>
              <a:ext uri="{FF2B5EF4-FFF2-40B4-BE49-F238E27FC236}">
                <a16:creationId xmlns:a16="http://schemas.microsoft.com/office/drawing/2014/main" id="{D517D2FD-0485-E9B5-9671-C10EFF4B6C8A}"/>
              </a:ext>
            </a:extLst>
          </p:cNvPr>
          <p:cNvSpPr/>
          <p:nvPr/>
        </p:nvSpPr>
        <p:spPr>
          <a:xfrm>
            <a:off x="4572000" y="0"/>
            <a:ext cx="4572000" cy="6858000"/>
          </a:xfrm>
          <a:prstGeom prst="rect">
            <a:avLst/>
          </a:prstGeom>
          <a:solidFill>
            <a:schemeClr val="tx1">
              <a:alpha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1C3D15D0-B52F-AB66-CC9D-61D8B77DB96B}"/>
              </a:ext>
            </a:extLst>
          </p:cNvPr>
          <p:cNvSpPr txBox="1"/>
          <p:nvPr/>
        </p:nvSpPr>
        <p:spPr>
          <a:xfrm>
            <a:off x="5364088" y="496751"/>
            <a:ext cx="38884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KURA DOMOWA</a:t>
            </a: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2BF5B941-7206-553F-2CF1-BD69B725F963}"/>
              </a:ext>
            </a:extLst>
          </p:cNvPr>
          <p:cNvSpPr txBox="1"/>
          <p:nvPr/>
        </p:nvSpPr>
        <p:spPr>
          <a:xfrm>
            <a:off x="5313125" y="1277250"/>
            <a:ext cx="3363331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Kury towarzyszą człowiekowi od kilku tysięcy lat. Posługują się własnym językiem. Kury są dobrymi matkami. Kwoka wysiadując jajka obraca je, upewniając się czy jest równomiernie ogrzane.</a:t>
            </a:r>
          </a:p>
          <a:p>
            <a:r>
              <a:rPr lang="pl-PL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l-PL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Kurze serce bije bardzo szybko – dwa, trzy razy szybciej niż człowieka.</a:t>
            </a:r>
            <a:endParaRPr lang="pl-PL" sz="2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9F8ADE20-27E3-7477-FD6E-002F1C159FF3}"/>
              </a:ext>
            </a:extLst>
          </p:cNvPr>
          <p:cNvSpPr txBox="1"/>
          <p:nvPr/>
        </p:nvSpPr>
        <p:spPr>
          <a:xfrm>
            <a:off x="5313125" y="6095576"/>
            <a:ext cx="473442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7800669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4000"/>
            <a:lum/>
          </a:blip>
          <a:srcRect/>
          <a:stretch>
            <a:fillRect l="-9000" r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FDF1B5DF-DE11-8144-06BB-EF4BD3A3F02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877" y="4302666"/>
            <a:ext cx="2220355" cy="134911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E6B7F3E9-3C24-1DB1-5B61-BE44211931D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760" y="764704"/>
            <a:ext cx="2055966" cy="153450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Obraz 9">
            <a:extLst>
              <a:ext uri="{FF2B5EF4-FFF2-40B4-BE49-F238E27FC236}">
                <a16:creationId xmlns:a16="http://schemas.microsoft.com/office/drawing/2014/main" id="{7EBEAF6A-07DF-C6FD-44B5-41EFF5433DE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3509438"/>
            <a:ext cx="1728377" cy="118901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Obraz 15">
            <a:extLst>
              <a:ext uri="{FF2B5EF4-FFF2-40B4-BE49-F238E27FC236}">
                <a16:creationId xmlns:a16="http://schemas.microsoft.com/office/drawing/2014/main" id="{8DA5EB01-F0D2-162D-85A7-8F5F7C472A3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7205" y="3919826"/>
            <a:ext cx="1655067" cy="11013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281426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7000" r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/>
          <p:cNvSpPr/>
          <p:nvPr/>
        </p:nvSpPr>
        <p:spPr>
          <a:xfrm>
            <a:off x="0" y="0"/>
            <a:ext cx="4180114" cy="6873078"/>
          </a:xfrm>
          <a:prstGeom prst="rect">
            <a:avLst/>
          </a:prstGeom>
          <a:solidFill>
            <a:schemeClr val="tx1">
              <a:alpha val="60000"/>
            </a:schemeClr>
          </a:solidFill>
          <a:ln>
            <a:solidFill>
              <a:schemeClr val="tx1">
                <a:alpha val="51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pole tekstowe 2"/>
          <p:cNvSpPr txBox="1"/>
          <p:nvPr/>
        </p:nvSpPr>
        <p:spPr>
          <a:xfrm>
            <a:off x="325827" y="836712"/>
            <a:ext cx="385428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l-PL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KACZKA KRZYŻÓWKA</a:t>
            </a:r>
          </a:p>
          <a:p>
            <a:pPr algn="just"/>
            <a:endParaRPr lang="pl-PL" sz="2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pole tekstowe 4"/>
          <p:cNvSpPr txBox="1"/>
          <p:nvPr/>
        </p:nvSpPr>
        <p:spPr>
          <a:xfrm>
            <a:off x="539552" y="1628800"/>
            <a:ext cx="2952328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Nie </a:t>
            </a:r>
            <a:r>
              <a:rPr lang="pl-PL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czuje </a:t>
            </a:r>
            <a:r>
              <a:rPr lang="pl-PL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zimna – </a:t>
            </a:r>
          </a:p>
          <a:p>
            <a:r>
              <a:rPr lang="pl-PL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 </a:t>
            </a:r>
            <a:r>
              <a:rPr lang="pl-PL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jej </a:t>
            </a:r>
            <a:r>
              <a:rPr lang="pl-PL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nogach nie znajdują się nerwy ani naczynia</a:t>
            </a:r>
          </a:p>
          <a:p>
            <a:r>
              <a:rPr lang="pl-PL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krwionośne. </a:t>
            </a:r>
          </a:p>
          <a:p>
            <a:r>
              <a:rPr lang="pl-PL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Jej </a:t>
            </a:r>
            <a:r>
              <a:rPr lang="pl-PL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pióra są wodoodporne – dzięki temu ich skóra zawsze pozostaje </a:t>
            </a:r>
            <a:r>
              <a:rPr lang="pl-PL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sucha.</a:t>
            </a:r>
            <a:endParaRPr lang="pl-PL" sz="2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pl-PL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 ptaki </a:t>
            </a:r>
            <a:r>
              <a:rPr lang="pl-PL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potrafią wznieść się na wysokość, na której</a:t>
            </a:r>
          </a:p>
          <a:p>
            <a:r>
              <a:rPr lang="pl-PL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latają samoloty.</a:t>
            </a:r>
          </a:p>
        </p:txBody>
      </p:sp>
    </p:spTree>
    <p:extLst>
      <p:ext uri="{BB962C8B-B14F-4D97-AF65-F5344CB8AC3E}">
        <p14:creationId xmlns:p14="http://schemas.microsoft.com/office/powerpoint/2010/main" val="19248945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16000" r="-1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>
            <a:extLst>
              <a:ext uri="{FF2B5EF4-FFF2-40B4-BE49-F238E27FC236}">
                <a16:creationId xmlns:a16="http://schemas.microsoft.com/office/drawing/2014/main" id="{2B885AB6-A2CA-5065-865D-4D23A9E747CA}"/>
              </a:ext>
            </a:extLst>
          </p:cNvPr>
          <p:cNvSpPr/>
          <p:nvPr/>
        </p:nvSpPr>
        <p:spPr>
          <a:xfrm>
            <a:off x="4355976" y="0"/>
            <a:ext cx="4788024" cy="6858000"/>
          </a:xfrm>
          <a:prstGeom prst="rect">
            <a:avLst/>
          </a:prstGeom>
          <a:solidFill>
            <a:schemeClr val="tx1">
              <a:alpha val="60000"/>
            </a:schemeClr>
          </a:solidFill>
          <a:ln>
            <a:solidFill>
              <a:schemeClr val="tx1">
                <a:alpha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350" dirty="0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F8BF6C59-DF3B-73BE-A155-75C2E6AEC5CA}"/>
              </a:ext>
            </a:extLst>
          </p:cNvPr>
          <p:cNvSpPr txBox="1"/>
          <p:nvPr/>
        </p:nvSpPr>
        <p:spPr>
          <a:xfrm>
            <a:off x="4572000" y="1700808"/>
            <a:ext cx="4304796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Jego grzbiet i skrzydła są szare, zaś głowa ciemna. Na skrzydłach widać  dwa ciemne pasy piór. W środowisku miejskim odbywa lęgi i zimuje jako gatunek osiadły. Gniazduje w starych kamienicach, wieżach kościelnych lub na strychach. Samica znosi dwa jaja, które przez 17 dni wysiaduje wspólnie  z samcem.</a:t>
            </a:r>
            <a:endParaRPr lang="pl-PL" sz="2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pl-PL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Pochodzi </a:t>
            </a:r>
            <a:r>
              <a:rPr lang="pl-PL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od dzikiego gołębia skalnego zasiedlającego pierwotnie południową </a:t>
            </a:r>
            <a:r>
              <a:rPr lang="pl-PL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Europę</a:t>
            </a:r>
            <a:r>
              <a:rPr lang="pl-PL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64F7A080-B456-5EBD-5A1D-D50271F103CB}"/>
              </a:ext>
            </a:extLst>
          </p:cNvPr>
          <p:cNvSpPr txBox="1"/>
          <p:nvPr/>
        </p:nvSpPr>
        <p:spPr>
          <a:xfrm>
            <a:off x="5461684" y="980728"/>
            <a:ext cx="267252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GOŁĄB MIEJSKI</a:t>
            </a:r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32E37A93-9E11-10EA-623B-6D7DE54D75E9}"/>
              </a:ext>
            </a:extLst>
          </p:cNvPr>
          <p:cNvSpPr txBox="1"/>
          <p:nvPr/>
        </p:nvSpPr>
        <p:spPr>
          <a:xfrm>
            <a:off x="4780076" y="5677217"/>
            <a:ext cx="73111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dirty="0">
                <a:solidFill>
                  <a:srgbClr val="333333"/>
                </a:solidFill>
                <a:highlight>
                  <a:srgbClr val="FFFFFF"/>
                </a:highlight>
                <a:latin typeface="Segoe UI Emoji" panose="020B0502040204020203" pitchFamily="34" charset="0"/>
              </a:rPr>
              <a:t> </a:t>
            </a:r>
            <a:endParaRPr lang="pl-PL" sz="2000" dirty="0"/>
          </a:p>
        </p:txBody>
      </p:sp>
    </p:spTree>
    <p:extLst>
      <p:ext uri="{BB962C8B-B14F-4D97-AF65-F5344CB8AC3E}">
        <p14:creationId xmlns:p14="http://schemas.microsoft.com/office/powerpoint/2010/main" val="2928254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>
            <a:extLst>
              <a:ext uri="{FF2B5EF4-FFF2-40B4-BE49-F238E27FC236}">
                <a16:creationId xmlns:a16="http://schemas.microsoft.com/office/drawing/2014/main" id="{428AD841-7EF4-6946-C594-A863EE9E9B20}"/>
              </a:ext>
            </a:extLst>
          </p:cNvPr>
          <p:cNvSpPr/>
          <p:nvPr/>
        </p:nvSpPr>
        <p:spPr>
          <a:xfrm>
            <a:off x="4932040" y="0"/>
            <a:ext cx="4211960" cy="6858000"/>
          </a:xfrm>
          <a:prstGeom prst="rect">
            <a:avLst/>
          </a:prstGeom>
          <a:solidFill>
            <a:schemeClr val="tx1">
              <a:alpha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441F27B1-B05D-FE7F-BA36-07821E10C052}"/>
              </a:ext>
            </a:extLst>
          </p:cNvPr>
          <p:cNvSpPr txBox="1"/>
          <p:nvPr/>
        </p:nvSpPr>
        <p:spPr>
          <a:xfrm>
            <a:off x="5868144" y="981883"/>
            <a:ext cx="29523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KOPCIUSZEK</a:t>
            </a: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A5E84616-7A63-D74A-B67B-A5ECF1E7A954}"/>
              </a:ext>
            </a:extLst>
          </p:cNvPr>
          <p:cNvSpPr txBox="1"/>
          <p:nvPr/>
        </p:nvSpPr>
        <p:spPr>
          <a:xfrm>
            <a:off x="5220072" y="1628800"/>
            <a:ext cx="338437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Kopciuszek ma niecałe  15 cm długości. Występuje </a:t>
            </a:r>
            <a:r>
              <a:rPr lang="pl-PL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 całym obszarze Polski, zamieszkując zabudowy miejskie i wiejskie </a:t>
            </a:r>
            <a:r>
              <a:rPr lang="pl-PL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oraz </a:t>
            </a:r>
            <a:r>
              <a:rPr lang="pl-PL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kamieniołomy</a:t>
            </a:r>
            <a:r>
              <a:rPr lang="pl-PL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               </a:t>
            </a:r>
          </a:p>
          <a:p>
            <a:r>
              <a:rPr lang="pl-PL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l-PL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W centrach miast przy sztucznym oświetleniu – potrafi śpiewać nawet nocą.</a:t>
            </a:r>
            <a:endParaRPr lang="pl-PL" sz="2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6233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3000" r="-2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>
            <a:extLst>
              <a:ext uri="{FF2B5EF4-FFF2-40B4-BE49-F238E27FC236}">
                <a16:creationId xmlns:a16="http://schemas.microsoft.com/office/drawing/2014/main" id="{A9FBF004-3AE6-BC40-F2A2-6D6AFD806B35}"/>
              </a:ext>
            </a:extLst>
          </p:cNvPr>
          <p:cNvSpPr/>
          <p:nvPr/>
        </p:nvSpPr>
        <p:spPr>
          <a:xfrm>
            <a:off x="4606280" y="0"/>
            <a:ext cx="4572000" cy="6858000"/>
          </a:xfrm>
          <a:prstGeom prst="rect">
            <a:avLst/>
          </a:prstGeom>
          <a:solidFill>
            <a:schemeClr val="tx1">
              <a:alpha val="60000"/>
            </a:schemeClr>
          </a:solidFill>
          <a:ln cmpd="dbl">
            <a:solidFill>
              <a:schemeClr val="tx1">
                <a:alpha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350"/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0455E99C-BE69-E709-2E80-2AFC1FB8167E}"/>
              </a:ext>
            </a:extLst>
          </p:cNvPr>
          <p:cNvSpPr txBox="1"/>
          <p:nvPr/>
        </p:nvSpPr>
        <p:spPr>
          <a:xfrm>
            <a:off x="5653557" y="765357"/>
            <a:ext cx="24705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BOCIAN BIAŁY</a:t>
            </a: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86D6CE79-7D04-27FA-1C06-2A75A267F5E0}"/>
              </a:ext>
            </a:extLst>
          </p:cNvPr>
          <p:cNvSpPr txBox="1"/>
          <p:nvPr/>
        </p:nvSpPr>
        <p:spPr>
          <a:xfrm>
            <a:off x="4716016" y="1460605"/>
            <a:ext cx="3838253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W naszym kraju gniazduje największa ilość tych ptaków. Jako swe żerowiska wybierają  trawiaste łąki , pola uprawne i płytkie mokradła.</a:t>
            </a:r>
            <a:endParaRPr lang="pl-PL" sz="2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pl-PL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Ich upierzenie </a:t>
            </a:r>
            <a:r>
              <a:rPr lang="pl-PL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jest głównie białe</a:t>
            </a:r>
            <a:r>
              <a:rPr lang="pl-PL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pl-PL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 czarnymi piórami na skrzydłach. Dorosłe ptaki mają długie, czerwone nogi oraz długie, spiczasto zakończone, czerwone dzioby. Mierzą średnio 100 –115 cm od czubka dzioba do końca </a:t>
            </a:r>
            <a:r>
              <a:rPr lang="pl-PL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ogona</a:t>
            </a:r>
            <a:r>
              <a:rPr lang="pl-PL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pl-PL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pl-PL" sz="2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34389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9000" r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>
            <a:extLst>
              <a:ext uri="{FF2B5EF4-FFF2-40B4-BE49-F238E27FC236}">
                <a16:creationId xmlns:a16="http://schemas.microsoft.com/office/drawing/2014/main" id="{EB73CED9-60D9-5BE8-E13B-484E556184D6}"/>
              </a:ext>
            </a:extLst>
          </p:cNvPr>
          <p:cNvSpPr/>
          <p:nvPr/>
        </p:nvSpPr>
        <p:spPr>
          <a:xfrm>
            <a:off x="0" y="0"/>
            <a:ext cx="3707904" cy="6858000"/>
          </a:xfrm>
          <a:prstGeom prst="rect">
            <a:avLst/>
          </a:prstGeom>
          <a:solidFill>
            <a:schemeClr val="tx1">
              <a:alpha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01DE830F-2780-1BC6-754F-481ED10A6EE0}"/>
              </a:ext>
            </a:extLst>
          </p:cNvPr>
          <p:cNvSpPr txBox="1"/>
          <p:nvPr/>
        </p:nvSpPr>
        <p:spPr>
          <a:xfrm>
            <a:off x="593812" y="332656"/>
            <a:ext cx="25202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ŚWIERGOTEK</a:t>
            </a:r>
          </a:p>
          <a:p>
            <a:pPr algn="ctr"/>
            <a:r>
              <a:rPr lang="pl-PL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ŁĄKOWY</a:t>
            </a: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AF31E203-AE25-6873-2DD6-EC66E0AA8E14}"/>
              </a:ext>
            </a:extLst>
          </p:cNvPr>
          <p:cNvSpPr txBox="1"/>
          <p:nvPr/>
        </p:nvSpPr>
        <p:spPr>
          <a:xfrm>
            <a:off x="180010" y="1467331"/>
            <a:ext cx="3528392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Ptak </a:t>
            </a:r>
            <a:r>
              <a:rPr lang="pl-PL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ten jest mniejszy                        i delikatniejszy  od wróbla. Ubarwienie </a:t>
            </a:r>
            <a:r>
              <a:rPr lang="pl-PL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brunatno oliwkowe,        </a:t>
            </a:r>
            <a:r>
              <a:rPr lang="pl-PL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 ciemnobrunatne smugi                   na grzbiecie. </a:t>
            </a:r>
            <a:r>
              <a:rPr lang="pl-PL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Cechą charakterystyczną świergotka jest na tylnym palcu długi pazur.</a:t>
            </a:r>
          </a:p>
          <a:p>
            <a:r>
              <a:rPr lang="pl-PL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Szybko biega i chodzi po ziemi. Zakłada gniazda na podmokłych i wilgotnych łąkach.</a:t>
            </a:r>
            <a:endParaRPr lang="pl-PL" sz="2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85948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3000" r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>
            <a:extLst>
              <a:ext uri="{FF2B5EF4-FFF2-40B4-BE49-F238E27FC236}">
                <a16:creationId xmlns:a16="http://schemas.microsoft.com/office/drawing/2014/main" id="{8FF5EA39-0AD3-5CC4-D3A5-31049B0685C7}"/>
              </a:ext>
            </a:extLst>
          </p:cNvPr>
          <p:cNvSpPr/>
          <p:nvPr/>
        </p:nvSpPr>
        <p:spPr>
          <a:xfrm>
            <a:off x="4283969" y="0"/>
            <a:ext cx="4860031" cy="6858000"/>
          </a:xfrm>
          <a:prstGeom prst="rect">
            <a:avLst/>
          </a:prstGeom>
          <a:solidFill>
            <a:schemeClr val="tx1">
              <a:alpha val="60000"/>
            </a:schemeClr>
          </a:solidFill>
          <a:ln>
            <a:solidFill>
              <a:schemeClr val="tx1">
                <a:alpha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350"/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11017CFD-AD7C-C744-9BAF-A43ECF729285}"/>
              </a:ext>
            </a:extLst>
          </p:cNvPr>
          <p:cNvSpPr txBox="1"/>
          <p:nvPr/>
        </p:nvSpPr>
        <p:spPr>
          <a:xfrm>
            <a:off x="6372200" y="687079"/>
            <a:ext cx="8338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KOS</a:t>
            </a: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31B6F2B9-6EC9-B2D7-623D-CC6DBC931ED0}"/>
              </a:ext>
            </a:extLst>
          </p:cNvPr>
          <p:cNvSpPr txBox="1"/>
          <p:nvPr/>
        </p:nvSpPr>
        <p:spPr>
          <a:xfrm>
            <a:off x="4481736" y="1148744"/>
            <a:ext cx="4464496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Samce </a:t>
            </a:r>
            <a:r>
              <a:rPr lang="pl-PL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są zabarwione na </a:t>
            </a:r>
            <a:r>
              <a:rPr lang="pl-PL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czarno         </a:t>
            </a:r>
            <a:r>
              <a:rPr lang="pl-PL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 żółtym dziobem. </a:t>
            </a:r>
            <a:r>
              <a:rPr lang="pl-PL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Upierzenie </a:t>
            </a:r>
            <a:r>
              <a:rPr lang="pl-PL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samic jest w dużej części ciemnobrązowe. </a:t>
            </a:r>
          </a:p>
          <a:p>
            <a:r>
              <a:rPr lang="pl-PL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Śpiew kosa usłyszysz bardzo wczesnym rankiem – jeszcze przed wschodem słańca.  </a:t>
            </a:r>
          </a:p>
          <a:p>
            <a:r>
              <a:rPr lang="pl-PL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Ich słuch jest tak wrażliwy ,że potrafią wykryć ruchy robaków pod ziemią. </a:t>
            </a:r>
          </a:p>
          <a:p>
            <a:r>
              <a:rPr lang="pl-PL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Samce często bronią swojego terytorium przed innymi samcami co może prowadzić do walk.</a:t>
            </a:r>
            <a:endParaRPr lang="pl-PL" sz="2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2017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8000" b="-6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>
            <a:extLst>
              <a:ext uri="{FF2B5EF4-FFF2-40B4-BE49-F238E27FC236}">
                <a16:creationId xmlns:a16="http://schemas.microsoft.com/office/drawing/2014/main" id="{1B4DE88E-F9E0-D35D-9A96-AF704429CF4E}"/>
              </a:ext>
            </a:extLst>
          </p:cNvPr>
          <p:cNvSpPr/>
          <p:nvPr/>
        </p:nvSpPr>
        <p:spPr>
          <a:xfrm>
            <a:off x="0" y="0"/>
            <a:ext cx="4211960" cy="6858000"/>
          </a:xfrm>
          <a:prstGeom prst="rect">
            <a:avLst/>
          </a:prstGeom>
          <a:solidFill>
            <a:schemeClr val="tx1">
              <a:alpha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DE10DD71-DD26-11DE-C5FE-30FB79CBB24F}"/>
              </a:ext>
            </a:extLst>
          </p:cNvPr>
          <p:cNvSpPr txBox="1"/>
          <p:nvPr/>
        </p:nvSpPr>
        <p:spPr>
          <a:xfrm>
            <a:off x="989856" y="352735"/>
            <a:ext cx="20517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GRZYWACZ</a:t>
            </a: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1E6D7615-B84B-6B26-23C3-8B36780D9796}"/>
              </a:ext>
            </a:extLst>
          </p:cNvPr>
          <p:cNvSpPr txBox="1"/>
          <p:nvPr/>
        </p:nvSpPr>
        <p:spPr>
          <a:xfrm>
            <a:off x="395536" y="980728"/>
            <a:ext cx="3312368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Gołąb Grzywacz </a:t>
            </a:r>
            <a:r>
              <a:rPr lang="pl-PL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jest największym gołębiem. Bardzo łatwo go rozpoznać po białym „kołnierzu” po obu stronach szyi oraz białych przepaskach na przegubach skrzydeł. </a:t>
            </a:r>
            <a:endParaRPr lang="pl-PL" sz="20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pl-PL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l-PL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Spotkać można go na łące i w ogrodzie a nawet w parku miejskim. Nie przejmują się zbytnio miejskim zgiełkiem. </a:t>
            </a:r>
          </a:p>
          <a:p>
            <a:r>
              <a:rPr lang="pl-PL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Gołębie te są zdeklarowanymi roślinożercami.</a:t>
            </a:r>
            <a:endParaRPr lang="pl-PL" sz="2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1734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>
            <a:extLst>
              <a:ext uri="{FF2B5EF4-FFF2-40B4-BE49-F238E27FC236}">
                <a16:creationId xmlns:a16="http://schemas.microsoft.com/office/drawing/2014/main" id="{D26ECEEB-24E9-A905-FDCD-C186CBFAFE97}"/>
              </a:ext>
            </a:extLst>
          </p:cNvPr>
          <p:cNvSpPr/>
          <p:nvPr/>
        </p:nvSpPr>
        <p:spPr>
          <a:xfrm>
            <a:off x="0" y="-20131"/>
            <a:ext cx="3995936" cy="6858000"/>
          </a:xfrm>
          <a:prstGeom prst="rect">
            <a:avLst/>
          </a:prstGeom>
          <a:solidFill>
            <a:schemeClr val="tx1">
              <a:alpha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/>
              <a:t> </a:t>
            </a:r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CA915A50-8DBE-4C06-FC0B-E14BDB3831F2}"/>
              </a:ext>
            </a:extLst>
          </p:cNvPr>
          <p:cNvSpPr txBox="1"/>
          <p:nvPr/>
        </p:nvSpPr>
        <p:spPr>
          <a:xfrm>
            <a:off x="467544" y="1844824"/>
            <a:ext cx="2592288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Gęś </a:t>
            </a:r>
            <a:r>
              <a:rPr lang="pl-PL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łabędzionosa </a:t>
            </a:r>
            <a:r>
              <a:rPr lang="pl-PL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 ptak wodny. Jest trawożerna , ale zjada również owoce i warzywa. Samiec </a:t>
            </a:r>
            <a:r>
              <a:rPr lang="pl-PL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jest nieco większy od samicy. Gęsi te rzadko pływają</a:t>
            </a:r>
            <a:r>
              <a:rPr lang="pl-PL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D0BA541B-5BCA-6E24-08C4-CEFD72FA14A1}"/>
              </a:ext>
            </a:extLst>
          </p:cNvPr>
          <p:cNvSpPr txBox="1"/>
          <p:nvPr/>
        </p:nvSpPr>
        <p:spPr>
          <a:xfrm>
            <a:off x="323528" y="1052736"/>
            <a:ext cx="40324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GĘŚ ŁABĘDZIONOSA</a:t>
            </a: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844362D6-A245-D7B2-EB74-7B9C5EDFE05E}"/>
              </a:ext>
            </a:extLst>
          </p:cNvPr>
          <p:cNvSpPr txBox="1"/>
          <p:nvPr/>
        </p:nvSpPr>
        <p:spPr>
          <a:xfrm>
            <a:off x="1097868" y="5134127"/>
            <a:ext cx="1800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l-PL" dirty="0">
              <a:solidFill>
                <a:schemeClr val="bg1"/>
              </a:solidFill>
            </a:endParaRP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739535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444</TotalTime>
  <Words>471</Words>
  <Application>Microsoft Office PowerPoint</Application>
  <PresentationFormat>Pokaz na ekranie (4:3)</PresentationFormat>
  <Paragraphs>46</Paragraphs>
  <Slides>11</Slides>
  <Notes>2</Notes>
  <HiddenSlides>0</HiddenSlides>
  <MMClips>0</MMClips>
  <ScaleCrop>false</ScaleCrop>
  <HeadingPairs>
    <vt:vector size="6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11</vt:i4>
      </vt:variant>
    </vt:vector>
  </HeadingPairs>
  <TitlesOfParts>
    <vt:vector size="17" baseType="lpstr">
      <vt:lpstr>Arial</vt:lpstr>
      <vt:lpstr>Book Antiqua</vt:lpstr>
      <vt:lpstr>Calibri</vt:lpstr>
      <vt:lpstr>Segoe UI Emoji</vt:lpstr>
      <vt:lpstr>Times New Roman</vt:lpstr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>Hewlett-Packard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nauczyciel</dc:creator>
  <cp:lastModifiedBy>renia</cp:lastModifiedBy>
  <cp:revision>61</cp:revision>
  <dcterms:created xsi:type="dcterms:W3CDTF">2024-05-10T10:58:22Z</dcterms:created>
  <dcterms:modified xsi:type="dcterms:W3CDTF">2024-05-20T14:53:52Z</dcterms:modified>
</cp:coreProperties>
</file>