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61" r:id="rId3"/>
    <p:sldId id="257" r:id="rId4"/>
    <p:sldId id="263" r:id="rId5"/>
    <p:sldId id="259" r:id="rId6"/>
    <p:sldId id="268" r:id="rId7"/>
    <p:sldId id="258" r:id="rId8"/>
    <p:sldId id="267" r:id="rId9"/>
    <p:sldId id="262" r:id="rId10"/>
    <p:sldId id="264" r:id="rId11"/>
    <p:sldId id="269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wia Trojan" initials="OT" lastIdx="1" clrIdx="0">
    <p:extLst>
      <p:ext uri="{19B8F6BF-5375-455C-9EA6-DF929625EA0E}">
        <p15:presenceInfo xmlns:p15="http://schemas.microsoft.com/office/powerpoint/2012/main" userId="bebab2fc4cc9912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13" autoAdjust="0"/>
  </p:normalViewPr>
  <p:slideViewPr>
    <p:cSldViewPr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5-14T16:49:38.22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6A040-F267-42B1-9C1D-FCC25E5A1D83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88BDE-A65A-48BC-B6CB-410CCFFA94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9207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88BDE-A65A-48BC-B6CB-410CCFFA944A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515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E88BDE-A65A-48BC-B6CB-410CCFFA944A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096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04B1-1D64-4AE1-AED6-F20C067BB93B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F971-C74F-45CE-A49E-57807BB243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108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04B1-1D64-4AE1-AED6-F20C067BB93B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F971-C74F-45CE-A49E-57807BB243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6938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04B1-1D64-4AE1-AED6-F20C067BB93B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F971-C74F-45CE-A49E-57807BB243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370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04B1-1D64-4AE1-AED6-F20C067BB93B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F971-C74F-45CE-A49E-57807BB243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4487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04B1-1D64-4AE1-AED6-F20C067BB93B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F971-C74F-45CE-A49E-57807BB243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436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04B1-1D64-4AE1-AED6-F20C067BB93B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F971-C74F-45CE-A49E-57807BB243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264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04B1-1D64-4AE1-AED6-F20C067BB93B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F971-C74F-45CE-A49E-57807BB243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556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04B1-1D64-4AE1-AED6-F20C067BB93B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F971-C74F-45CE-A49E-57807BB243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5206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04B1-1D64-4AE1-AED6-F20C067BB93B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F971-C74F-45CE-A49E-57807BB243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0964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04B1-1D64-4AE1-AED6-F20C067BB93B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F971-C74F-45CE-A49E-57807BB243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661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04B1-1D64-4AE1-AED6-F20C067BB93B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8F971-C74F-45CE-A49E-57807BB243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011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804B1-1D64-4AE1-AED6-F20C067BB93B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8F971-C74F-45CE-A49E-57807BB243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052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A388BDC5-F577-9A10-1D6E-F641D98EFAB5}"/>
              </a:ext>
            </a:extLst>
          </p:cNvPr>
          <p:cNvSpPr txBox="1"/>
          <p:nvPr/>
        </p:nvSpPr>
        <p:spPr>
          <a:xfrm>
            <a:off x="1691680" y="908720"/>
            <a:ext cx="6516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PTASI  ALBUM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3E1A1E1-6522-116C-5D4F-71326AB81E06}"/>
              </a:ext>
            </a:extLst>
          </p:cNvPr>
          <p:cNvSpPr txBox="1"/>
          <p:nvPr/>
        </p:nvSpPr>
        <p:spPr>
          <a:xfrm>
            <a:off x="2087724" y="1910655"/>
            <a:ext cx="4968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KLASA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</a:p>
          <a:p>
            <a:pPr algn="ctr"/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SZKOŁA PODSTAWOWA W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TARGANICACH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AUTORZY: ZOSIA,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LEON, WIKTOREK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70336B8-7674-5E9E-6419-E69ED2683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54" y="3900689"/>
            <a:ext cx="2270051" cy="1543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7EF793D3-6CA3-5B98-6289-8DC3BD81B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943915"/>
            <a:ext cx="2146778" cy="13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973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D517D2FD-0485-E9B5-9671-C10EFF4B6C8A}"/>
              </a:ext>
            </a:extLst>
          </p:cNvPr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C3D15D0-B52F-AB66-CC9D-61D8B77DB96B}"/>
              </a:ext>
            </a:extLst>
          </p:cNvPr>
          <p:cNvSpPr txBox="1"/>
          <p:nvPr/>
        </p:nvSpPr>
        <p:spPr>
          <a:xfrm>
            <a:off x="5364088" y="49675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KURA DOMOWA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BF5B941-7206-553F-2CF1-BD69B725F963}"/>
              </a:ext>
            </a:extLst>
          </p:cNvPr>
          <p:cNvSpPr txBox="1"/>
          <p:nvPr/>
        </p:nvSpPr>
        <p:spPr>
          <a:xfrm>
            <a:off x="5313125" y="1277250"/>
            <a:ext cx="336333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Kury towarzyszą człowiekowi od kilku tysięcy lat. Posługują się własnym językiem. Kury są dobrymi matkami. Kwoka wysiadując jajka obraca je, upewniając się czy jest równomiernie ogrzane.</a:t>
            </a:r>
          </a:p>
          <a:p>
            <a:r>
              <a:rPr 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Kurze serce bije bardzo szybko – dwa, trzy razy szybciej niż człowieka.</a:t>
            </a:r>
            <a:endParaRPr lang="pl-PL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F8ADE20-27E3-7477-FD6E-002F1C159FF3}"/>
              </a:ext>
            </a:extLst>
          </p:cNvPr>
          <p:cNvSpPr txBox="1"/>
          <p:nvPr/>
        </p:nvSpPr>
        <p:spPr>
          <a:xfrm>
            <a:off x="5313125" y="6095576"/>
            <a:ext cx="4734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006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FDF1B5DF-DE11-8144-06BB-EF4BD3A3F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7" y="4302666"/>
            <a:ext cx="2220355" cy="1349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6B7F3E9-3C24-1DB1-5B61-BE44211931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764704"/>
            <a:ext cx="2055966" cy="1534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EBEAF6A-07DF-C6FD-44B5-41EFF5433D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09438"/>
            <a:ext cx="1728377" cy="1189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8DA5EB01-F0D2-162D-85A7-8F5F7C472A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205" y="3919826"/>
            <a:ext cx="1655067" cy="1101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142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4180114" cy="6873078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solidFill>
              <a:schemeClr val="tx1"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25827" y="836712"/>
            <a:ext cx="3854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KACZKA KRZYŻÓWKA</a:t>
            </a:r>
          </a:p>
          <a:p>
            <a:pPr algn="just"/>
            <a:endParaRPr lang="pl-P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39552" y="1628800"/>
            <a:ext cx="29523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 </a:t>
            </a:r>
            <a:r>
              <a:rPr lang="pl-PL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czuje </a:t>
            </a:r>
            <a:r>
              <a:rPr 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zimna – </a:t>
            </a:r>
          </a:p>
          <a:p>
            <a:r>
              <a:rPr 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 </a:t>
            </a:r>
            <a:r>
              <a:rPr 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nogach nie znajdują się nerwy ani naczynia</a:t>
            </a:r>
          </a:p>
          <a:p>
            <a:r>
              <a:rPr 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krwionośne. </a:t>
            </a:r>
          </a:p>
          <a:p>
            <a:r>
              <a:rPr lang="pl-PL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 </a:t>
            </a:r>
            <a:r>
              <a:rPr 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pióra są wodoodporne – dzięki temu ich skóra zawsze pozostaje </a:t>
            </a:r>
            <a:r>
              <a:rPr lang="pl-PL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sucha.</a:t>
            </a:r>
            <a:endParaRPr lang="pl-PL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 ptaki </a:t>
            </a:r>
            <a:r>
              <a:rPr 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potrafią wznieść się na wysokość, na której</a:t>
            </a:r>
          </a:p>
          <a:p>
            <a:r>
              <a:rPr 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latają samoloty.</a:t>
            </a:r>
          </a:p>
        </p:txBody>
      </p:sp>
    </p:spTree>
    <p:extLst>
      <p:ext uri="{BB962C8B-B14F-4D97-AF65-F5344CB8AC3E}">
        <p14:creationId xmlns:p14="http://schemas.microsoft.com/office/powerpoint/2010/main" val="192489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2B885AB6-A2CA-5065-865D-4D23A9E747CA}"/>
              </a:ext>
            </a:extLst>
          </p:cNvPr>
          <p:cNvSpPr/>
          <p:nvPr/>
        </p:nvSpPr>
        <p:spPr>
          <a:xfrm>
            <a:off x="4355976" y="0"/>
            <a:ext cx="4788024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8BF6C59-DF3B-73BE-A155-75C2E6AEC5CA}"/>
              </a:ext>
            </a:extLst>
          </p:cNvPr>
          <p:cNvSpPr txBox="1"/>
          <p:nvPr/>
        </p:nvSpPr>
        <p:spPr>
          <a:xfrm>
            <a:off x="4572000" y="1700808"/>
            <a:ext cx="43047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Jego grzbiet i skrzydła są szare, zaś głowa ciemna. Na skrzydłach widać  dwa ciemne pasy piór. W środowisku miejskim odbywa lęgi i zimuje jako gatunek osiadły. Gniazduje w starych kamienicach, wieżach kościelnych lub na strychach. Samica znosi dwa jaja, które przez 17 dni wysiaduje wspólnie  z samcem.</a:t>
            </a:r>
            <a:endParaRPr lang="pl-PL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Pochodzi </a:t>
            </a:r>
            <a:r>
              <a:rPr 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dzikiego gołębia skalnego zasiedlającego pierwotnie południową </a:t>
            </a:r>
            <a:r>
              <a:rPr lang="pl-PL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Europę</a:t>
            </a:r>
            <a:r>
              <a:rPr 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4F7A080-B456-5EBD-5A1D-D50271F103CB}"/>
              </a:ext>
            </a:extLst>
          </p:cNvPr>
          <p:cNvSpPr txBox="1"/>
          <p:nvPr/>
        </p:nvSpPr>
        <p:spPr>
          <a:xfrm>
            <a:off x="5461684" y="980728"/>
            <a:ext cx="267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GOŁĄB MIEJSKI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2E37A93-9E11-10EA-623B-6D7DE54D75E9}"/>
              </a:ext>
            </a:extLst>
          </p:cNvPr>
          <p:cNvSpPr txBox="1"/>
          <p:nvPr/>
        </p:nvSpPr>
        <p:spPr>
          <a:xfrm>
            <a:off x="4780076" y="5677217"/>
            <a:ext cx="731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333333"/>
                </a:solidFill>
                <a:highlight>
                  <a:srgbClr val="FFFFFF"/>
                </a:highlight>
                <a:latin typeface="Segoe UI Emoji" panose="020B0502040204020203" pitchFamily="34" charset="0"/>
              </a:rPr>
              <a:t>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9282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428AD841-7EF4-6946-C594-A863EE9E9B20}"/>
              </a:ext>
            </a:extLst>
          </p:cNvPr>
          <p:cNvSpPr/>
          <p:nvPr/>
        </p:nvSpPr>
        <p:spPr>
          <a:xfrm>
            <a:off x="4932040" y="0"/>
            <a:ext cx="421196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41F27B1-B05D-FE7F-BA36-07821E10C052}"/>
              </a:ext>
            </a:extLst>
          </p:cNvPr>
          <p:cNvSpPr txBox="1"/>
          <p:nvPr/>
        </p:nvSpPr>
        <p:spPr>
          <a:xfrm>
            <a:off x="5868144" y="981883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KOPCIUSZEK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5E84616-7A63-D74A-B67B-A5ECF1E7A954}"/>
              </a:ext>
            </a:extLst>
          </p:cNvPr>
          <p:cNvSpPr txBox="1"/>
          <p:nvPr/>
        </p:nvSpPr>
        <p:spPr>
          <a:xfrm>
            <a:off x="5220072" y="1628800"/>
            <a:ext cx="33843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Kopciuszek ma niecałe  15 cm długości. Występuje </a:t>
            </a:r>
            <a:r>
              <a:rPr 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całym obszarze Polski, zamieszkując zabudowy miejskie i wiejskie </a:t>
            </a:r>
            <a:r>
              <a:rPr lang="pl-PL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oraz </a:t>
            </a:r>
            <a:r>
              <a:rPr 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kamieniołomy</a:t>
            </a:r>
            <a:r>
              <a:rPr lang="pl-PL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</a:t>
            </a:r>
          </a:p>
          <a:p>
            <a:r>
              <a:rPr 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W centrach miast przy sztucznym oświetleniu – potrafi śpiewać nawet nocą.</a:t>
            </a:r>
            <a:endParaRPr lang="pl-PL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2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A9FBF004-3AE6-BC40-F2A2-6D6AFD806B35}"/>
              </a:ext>
            </a:extLst>
          </p:cNvPr>
          <p:cNvSpPr/>
          <p:nvPr/>
        </p:nvSpPr>
        <p:spPr>
          <a:xfrm>
            <a:off x="4606280" y="0"/>
            <a:ext cx="457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 cmpd="dbl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455E99C-BE69-E709-2E80-2AFC1FB8167E}"/>
              </a:ext>
            </a:extLst>
          </p:cNvPr>
          <p:cNvSpPr txBox="1"/>
          <p:nvPr/>
        </p:nvSpPr>
        <p:spPr>
          <a:xfrm>
            <a:off x="5653557" y="765357"/>
            <a:ext cx="2470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BOCIAN BIAŁY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6D6CE79-7D04-27FA-1C06-2A75A267F5E0}"/>
              </a:ext>
            </a:extLst>
          </p:cNvPr>
          <p:cNvSpPr txBox="1"/>
          <p:nvPr/>
        </p:nvSpPr>
        <p:spPr>
          <a:xfrm>
            <a:off x="4716016" y="1460605"/>
            <a:ext cx="383825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W naszym kraju gniazduje największa ilość tych ptaków. Jako swe żerowiska wybierają  trawiaste łąki , pola uprawne i płytkie mokradła.</a:t>
            </a:r>
            <a:endParaRPr lang="pl-PL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Ich upierzenie </a:t>
            </a:r>
            <a:r>
              <a:rPr 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 głównie białe</a:t>
            </a:r>
            <a:r>
              <a:rPr lang="pl-PL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czarnymi piórami na skrzydłach. Dorosłe ptaki mają długie, czerwone nogi oraz długie, spiczasto zakończone, czerwone dzioby. Mierzą średnio 100 –115 cm od czubka dzioba do końca </a:t>
            </a:r>
            <a:r>
              <a:rPr lang="pl-PL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ogona</a:t>
            </a:r>
            <a:r>
              <a:rPr 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l-PL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43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EB73CED9-60D9-5BE8-E13B-484E556184D6}"/>
              </a:ext>
            </a:extLst>
          </p:cNvPr>
          <p:cNvSpPr/>
          <p:nvPr/>
        </p:nvSpPr>
        <p:spPr>
          <a:xfrm>
            <a:off x="0" y="0"/>
            <a:ext cx="3707904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1DE830F-2780-1BC6-754F-481ED10A6EE0}"/>
              </a:ext>
            </a:extLst>
          </p:cNvPr>
          <p:cNvSpPr txBox="1"/>
          <p:nvPr/>
        </p:nvSpPr>
        <p:spPr>
          <a:xfrm>
            <a:off x="593812" y="33265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ŚWIERGOTEK</a:t>
            </a:r>
          </a:p>
          <a:p>
            <a:pPr algn="ctr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ŁĄKOWY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F31E203-AE25-6873-2DD6-EC66E0AA8E14}"/>
              </a:ext>
            </a:extLst>
          </p:cNvPr>
          <p:cNvSpPr txBox="1"/>
          <p:nvPr/>
        </p:nvSpPr>
        <p:spPr>
          <a:xfrm>
            <a:off x="180010" y="1467331"/>
            <a:ext cx="35283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Ptak </a:t>
            </a:r>
            <a:r>
              <a:rPr 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 jest mniejszy                        i delikatniejszy  od wróbla. Ubarwienie </a:t>
            </a:r>
            <a:r>
              <a:rPr lang="pl-PL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brunatno oliwkowe,        </a:t>
            </a:r>
            <a:r>
              <a:rPr 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ciemnobrunatne smugi                   na grzbiecie. </a:t>
            </a:r>
            <a:r>
              <a:rPr lang="pl-PL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Cechą charakterystyczną świergotka jest na tylnym palcu długi pazur.</a:t>
            </a:r>
          </a:p>
          <a:p>
            <a:r>
              <a:rPr lang="pl-PL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Szybko biega i chodzi po ziemi. Zakłada gniazda na podmokłych i wilgotnych łąkach.</a:t>
            </a:r>
            <a:endParaRPr lang="pl-PL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59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8FF5EA39-0AD3-5CC4-D3A5-31049B0685C7}"/>
              </a:ext>
            </a:extLst>
          </p:cNvPr>
          <p:cNvSpPr/>
          <p:nvPr/>
        </p:nvSpPr>
        <p:spPr>
          <a:xfrm>
            <a:off x="4283969" y="0"/>
            <a:ext cx="4860031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1017CFD-AD7C-C744-9BAF-A43ECF729285}"/>
              </a:ext>
            </a:extLst>
          </p:cNvPr>
          <p:cNvSpPr txBox="1"/>
          <p:nvPr/>
        </p:nvSpPr>
        <p:spPr>
          <a:xfrm>
            <a:off x="6372200" y="687079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1B6F2B9-6EC9-B2D7-623D-CC6DBC931ED0}"/>
              </a:ext>
            </a:extLst>
          </p:cNvPr>
          <p:cNvSpPr txBox="1"/>
          <p:nvPr/>
        </p:nvSpPr>
        <p:spPr>
          <a:xfrm>
            <a:off x="4481736" y="1148744"/>
            <a:ext cx="44644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Samce </a:t>
            </a:r>
            <a:r>
              <a:rPr 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są zabarwione na </a:t>
            </a:r>
            <a:r>
              <a:rPr lang="pl-PL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czarno         </a:t>
            </a:r>
            <a:r>
              <a:rPr 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żółtym dziobem. </a:t>
            </a:r>
            <a:r>
              <a:rPr lang="pl-PL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Upierzenie </a:t>
            </a:r>
            <a:r>
              <a:rPr 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samic jest w dużej części ciemnobrązowe. </a:t>
            </a:r>
          </a:p>
          <a:p>
            <a:r>
              <a:rPr lang="pl-PL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Śpiew kosa usłyszysz bardzo wczesnym rankiem – jeszcze przed wschodem słańca.  </a:t>
            </a:r>
          </a:p>
          <a:p>
            <a:r>
              <a:rPr lang="pl-PL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Ich słuch jest tak wrażliwy ,że potrafią wykryć ruchy robaków pod ziemią. </a:t>
            </a:r>
          </a:p>
          <a:p>
            <a:r>
              <a:rPr lang="pl-PL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Samce często bronią swojego terytorium przed innymi samcami co może prowadzić do walk.</a:t>
            </a:r>
            <a:endParaRPr lang="pl-PL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0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B4DE88E-F9E0-D35D-9A96-AF704429CF4E}"/>
              </a:ext>
            </a:extLst>
          </p:cNvPr>
          <p:cNvSpPr/>
          <p:nvPr/>
        </p:nvSpPr>
        <p:spPr>
          <a:xfrm>
            <a:off x="0" y="0"/>
            <a:ext cx="421196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E10DD71-DD26-11DE-C5FE-30FB79CBB24F}"/>
              </a:ext>
            </a:extLst>
          </p:cNvPr>
          <p:cNvSpPr txBox="1"/>
          <p:nvPr/>
        </p:nvSpPr>
        <p:spPr>
          <a:xfrm>
            <a:off x="989856" y="352735"/>
            <a:ext cx="205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GRZYWACZ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E6D7615-B84B-6B26-23C3-8B36780D9796}"/>
              </a:ext>
            </a:extLst>
          </p:cNvPr>
          <p:cNvSpPr txBox="1"/>
          <p:nvPr/>
        </p:nvSpPr>
        <p:spPr>
          <a:xfrm>
            <a:off x="395536" y="980728"/>
            <a:ext cx="33123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Gołąb Grzywacz </a:t>
            </a:r>
            <a:r>
              <a:rPr 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 największym gołębiem. Bardzo łatwo go rozpoznać po białym „kołnierzu” po obu stronach szyi oraz białych przepaskach na przegubach skrzydeł. </a:t>
            </a:r>
            <a:endParaRPr lang="pl-PL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Spotkać można go na łące i w ogrodzie a nawet w parku miejskim. Nie przejmują się zbytnio miejskim zgiełkiem. </a:t>
            </a:r>
          </a:p>
          <a:p>
            <a:r>
              <a:rPr lang="pl-PL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Gołębie te są zdeklarowanymi roślinożercami.</a:t>
            </a:r>
            <a:endParaRPr lang="pl-PL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73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D26ECEEB-24E9-A905-FDCD-C186CBFAFE97}"/>
              </a:ext>
            </a:extLst>
          </p:cNvPr>
          <p:cNvSpPr/>
          <p:nvPr/>
        </p:nvSpPr>
        <p:spPr>
          <a:xfrm>
            <a:off x="0" y="-20131"/>
            <a:ext cx="399593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A915A50-8DBE-4C06-FC0B-E14BDB3831F2}"/>
              </a:ext>
            </a:extLst>
          </p:cNvPr>
          <p:cNvSpPr txBox="1"/>
          <p:nvPr/>
        </p:nvSpPr>
        <p:spPr>
          <a:xfrm>
            <a:off x="467544" y="1844824"/>
            <a:ext cx="25922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Gęś </a:t>
            </a:r>
            <a:r>
              <a:rPr 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łabędzionosa </a:t>
            </a:r>
            <a:r>
              <a:rPr lang="pl-PL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ptak wodny. Jest trawożerna , ale zjada również owoce i warzywa. Samiec </a:t>
            </a:r>
            <a:r>
              <a:rPr lang="pl-PL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 nieco większy od samicy. Gęsi te rzadko pływają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0BA541B-5BCA-6E24-08C4-CEFD72FA14A1}"/>
              </a:ext>
            </a:extLst>
          </p:cNvPr>
          <p:cNvSpPr txBox="1"/>
          <p:nvPr/>
        </p:nvSpPr>
        <p:spPr>
          <a:xfrm>
            <a:off x="323528" y="1052736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GĘŚ ŁABĘDZIONOSA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44362D6-A245-D7B2-EB74-7B9C5EDFE05E}"/>
              </a:ext>
            </a:extLst>
          </p:cNvPr>
          <p:cNvSpPr txBox="1"/>
          <p:nvPr/>
        </p:nvSpPr>
        <p:spPr>
          <a:xfrm>
            <a:off x="1097868" y="5134127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solidFill>
                <a:schemeClr val="bg1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953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471</Words>
  <Application>Microsoft Office PowerPoint</Application>
  <PresentationFormat>Pokaz na ekranie (4:3)</PresentationFormat>
  <Paragraphs>46</Paragraphs>
  <Slides>11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Book Antiqua</vt:lpstr>
      <vt:lpstr>Calibri</vt:lpstr>
      <vt:lpstr>Segoe UI Emoji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nauczyciel</dc:creator>
  <cp:lastModifiedBy>renia</cp:lastModifiedBy>
  <cp:revision>61</cp:revision>
  <dcterms:created xsi:type="dcterms:W3CDTF">2024-05-10T10:58:22Z</dcterms:created>
  <dcterms:modified xsi:type="dcterms:W3CDTF">2024-05-20T14:53:52Z</dcterms:modified>
</cp:coreProperties>
</file>