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Gochi Han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rightwall" panose="02000500000000000000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10" Type="http://schemas.openxmlformats.org/officeDocument/2006/relationships/image" Target="../media/image32.png"/><Relationship Id="rId4" Type="http://schemas.openxmlformats.org/officeDocument/2006/relationships/image" Target="../media/image6.sv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6.svg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pn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10" Type="http://schemas.openxmlformats.org/officeDocument/2006/relationships/image" Target="../media/image18.jpe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20.jpeg"/><Relationship Id="rId4" Type="http://schemas.openxmlformats.org/officeDocument/2006/relationships/image" Target="../media/image6.svg"/><Relationship Id="rId9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8.svg"/><Relationship Id="rId12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4.png"/><Relationship Id="rId5" Type="http://schemas.openxmlformats.org/officeDocument/2006/relationships/image" Target="../media/image6.svg"/><Relationship Id="rId10" Type="http://schemas.openxmlformats.org/officeDocument/2006/relationships/image" Target="../media/image23.jpe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8.svg"/><Relationship Id="rId12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6.svg"/><Relationship Id="rId10" Type="http://schemas.openxmlformats.org/officeDocument/2006/relationships/image" Target="../media/image26.jpe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29.jpeg"/><Relationship Id="rId5" Type="http://schemas.openxmlformats.org/officeDocument/2006/relationships/image" Target="../media/image6.png"/><Relationship Id="rId10" Type="http://schemas.openxmlformats.org/officeDocument/2006/relationships/image" Target="../media/image28.jpeg"/><Relationship Id="rId4" Type="http://schemas.openxmlformats.org/officeDocument/2006/relationships/image" Target="../media/image6.svg"/><Relationship Id="rId9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36131" y="4440011"/>
            <a:ext cx="4749580" cy="4571471"/>
          </a:xfrm>
          <a:custGeom>
            <a:avLst/>
            <a:gdLst/>
            <a:ahLst/>
            <a:cxnLst/>
            <a:rect l="l" t="t" r="r" b="b"/>
            <a:pathLst>
              <a:path w="4749580" h="4571471">
                <a:moveTo>
                  <a:pt x="0" y="0"/>
                </a:moveTo>
                <a:lnTo>
                  <a:pt x="4749581" y="0"/>
                </a:lnTo>
                <a:lnTo>
                  <a:pt x="4749581" y="4571471"/>
                </a:lnTo>
                <a:lnTo>
                  <a:pt x="0" y="457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5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2882" y="167192"/>
            <a:ext cx="8108535" cy="7804465"/>
          </a:xfrm>
          <a:custGeom>
            <a:avLst/>
            <a:gdLst/>
            <a:ahLst/>
            <a:cxnLst/>
            <a:rect l="l" t="t" r="r" b="b"/>
            <a:pathLst>
              <a:path w="8108535" h="7804465">
                <a:moveTo>
                  <a:pt x="0" y="0"/>
                </a:moveTo>
                <a:lnTo>
                  <a:pt x="8108535" y="0"/>
                </a:lnTo>
                <a:lnTo>
                  <a:pt x="8108535" y="7804465"/>
                </a:lnTo>
                <a:lnTo>
                  <a:pt x="0" y="780446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870998" y="6192980"/>
            <a:ext cx="14092513" cy="2818503"/>
          </a:xfrm>
          <a:custGeom>
            <a:avLst/>
            <a:gdLst/>
            <a:ahLst/>
            <a:cxnLst/>
            <a:rect l="l" t="t" r="r" b="b"/>
            <a:pathLst>
              <a:path w="14092513" h="2818503">
                <a:moveTo>
                  <a:pt x="0" y="0"/>
                </a:moveTo>
                <a:lnTo>
                  <a:pt x="14092513" y="0"/>
                </a:lnTo>
                <a:lnTo>
                  <a:pt x="14092513" y="2818502"/>
                </a:lnTo>
                <a:lnTo>
                  <a:pt x="0" y="281850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66787" y="2522306"/>
            <a:ext cx="11954426" cy="2541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18"/>
              </a:lnSpc>
            </a:pPr>
            <a:r>
              <a:rPr lang="en-US" sz="11588" spc="-405" dirty="0">
                <a:solidFill>
                  <a:srgbClr val="598F73"/>
                </a:solidFill>
                <a:latin typeface="Brightwall"/>
              </a:rPr>
              <a:t>“Ptasi Album”</a:t>
            </a:r>
          </a:p>
        </p:txBody>
      </p:sp>
      <p:sp>
        <p:nvSpPr>
          <p:cNvPr id="7" name="TextBox 7"/>
          <p:cNvSpPr txBox="1"/>
          <p:nvPr/>
        </p:nvSpPr>
        <p:spPr>
          <a:xfrm rot="-2872">
            <a:off x="7048039" y="6062063"/>
            <a:ext cx="6690861" cy="272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2"/>
              </a:lnSpc>
            </a:pPr>
            <a:r>
              <a:rPr lang="en-US" sz="5144">
                <a:solidFill>
                  <a:srgbClr val="5E9277"/>
                </a:solidFill>
                <a:latin typeface="Gochi Hand"/>
              </a:rPr>
              <a:t>Uczniowie z Klasy 4 Szkoły Podstawowej </a:t>
            </a:r>
          </a:p>
          <a:p>
            <a:pPr algn="ctr">
              <a:lnSpc>
                <a:spcPts val="7202"/>
              </a:lnSpc>
            </a:pPr>
            <a:r>
              <a:rPr lang="en-US" sz="5144">
                <a:solidFill>
                  <a:srgbClr val="5E9277"/>
                </a:solidFill>
                <a:latin typeface="Gochi Hand"/>
              </a:rPr>
              <a:t>w Świerczowie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1287" y="8669022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4999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852528" y="-1872484"/>
            <a:ext cx="9762455" cy="9396363"/>
          </a:xfrm>
          <a:custGeom>
            <a:avLst/>
            <a:gdLst/>
            <a:ahLst/>
            <a:cxnLst/>
            <a:rect l="l" t="t" r="r" b="b"/>
            <a:pathLst>
              <a:path w="9762455" h="9396363">
                <a:moveTo>
                  <a:pt x="0" y="0"/>
                </a:moveTo>
                <a:lnTo>
                  <a:pt x="9762456" y="0"/>
                </a:lnTo>
                <a:lnTo>
                  <a:pt x="9762456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308302">
            <a:off x="1163840" y="908427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8" y="0"/>
                </a:lnTo>
                <a:lnTo>
                  <a:pt x="1233768" y="1177687"/>
                </a:lnTo>
                <a:lnTo>
                  <a:pt x="0" y="117768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alphaModFix amt="46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532749" y="4059954"/>
            <a:ext cx="11613749" cy="5583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63"/>
              </a:lnSpc>
            </a:pPr>
            <a:r>
              <a:rPr lang="en-US" sz="12138" spc="-424">
                <a:solidFill>
                  <a:srgbClr val="5E9277"/>
                </a:solidFill>
                <a:latin typeface="Brightwall"/>
              </a:rPr>
              <a:t>Dziękujemy</a:t>
            </a:r>
          </a:p>
          <a:p>
            <a:pPr algn="ctr">
              <a:lnSpc>
                <a:spcPts val="23063"/>
              </a:lnSpc>
            </a:pPr>
            <a:r>
              <a:rPr lang="en-US" sz="12138" spc="-424">
                <a:solidFill>
                  <a:srgbClr val="5E9277"/>
                </a:solidFill>
                <a:latin typeface="Brightwall"/>
              </a:rPr>
              <a:t> za uwagę</a:t>
            </a:r>
          </a:p>
        </p:txBody>
      </p:sp>
      <p:sp>
        <p:nvSpPr>
          <p:cNvPr id="7" name="Freeform 7"/>
          <p:cNvSpPr/>
          <p:nvPr/>
        </p:nvSpPr>
        <p:spPr>
          <a:xfrm>
            <a:off x="12593648" y="96206"/>
            <a:ext cx="5694352" cy="4341943"/>
          </a:xfrm>
          <a:custGeom>
            <a:avLst/>
            <a:gdLst/>
            <a:ahLst/>
            <a:cxnLst/>
            <a:rect l="l" t="t" r="r" b="b"/>
            <a:pathLst>
              <a:path w="5694352" h="4341943">
                <a:moveTo>
                  <a:pt x="0" y="0"/>
                </a:moveTo>
                <a:lnTo>
                  <a:pt x="5694352" y="0"/>
                </a:lnTo>
                <a:lnTo>
                  <a:pt x="5694352" y="4341943"/>
                </a:lnTo>
                <a:lnTo>
                  <a:pt x="0" y="434194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296824" y="0"/>
            <a:ext cx="6046044" cy="4610109"/>
          </a:xfrm>
          <a:custGeom>
            <a:avLst/>
            <a:gdLst/>
            <a:ahLst/>
            <a:cxnLst/>
            <a:rect l="l" t="t" r="r" b="b"/>
            <a:pathLst>
              <a:path w="6046044" h="4610109">
                <a:moveTo>
                  <a:pt x="0" y="0"/>
                </a:moveTo>
                <a:lnTo>
                  <a:pt x="6046044" y="0"/>
                </a:lnTo>
                <a:lnTo>
                  <a:pt x="6046044" y="4610109"/>
                </a:lnTo>
                <a:lnTo>
                  <a:pt x="0" y="4610109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-37877"/>
            <a:ext cx="6046044" cy="4610109"/>
          </a:xfrm>
          <a:custGeom>
            <a:avLst/>
            <a:gdLst/>
            <a:ahLst/>
            <a:cxnLst/>
            <a:rect l="l" t="t" r="r" b="b"/>
            <a:pathLst>
              <a:path w="6046044" h="4610109">
                <a:moveTo>
                  <a:pt x="0" y="0"/>
                </a:moveTo>
                <a:lnTo>
                  <a:pt x="6046044" y="0"/>
                </a:lnTo>
                <a:lnTo>
                  <a:pt x="6046044" y="4610109"/>
                </a:lnTo>
                <a:lnTo>
                  <a:pt x="0" y="4610109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1287" y="8476977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4999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308302">
            <a:off x="1163840" y="908427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8" y="0"/>
                </a:lnTo>
                <a:lnTo>
                  <a:pt x="1233768" y="1177687"/>
                </a:lnTo>
                <a:lnTo>
                  <a:pt x="0" y="117768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46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81563">
            <a:off x="-3946022" y="4753085"/>
            <a:ext cx="9762455" cy="9396363"/>
          </a:xfrm>
          <a:custGeom>
            <a:avLst/>
            <a:gdLst/>
            <a:ahLst/>
            <a:cxnLst/>
            <a:rect l="l" t="t" r="r" b="b"/>
            <a:pathLst>
              <a:path w="9762455" h="9396363">
                <a:moveTo>
                  <a:pt x="0" y="0"/>
                </a:moveTo>
                <a:lnTo>
                  <a:pt x="9762456" y="0"/>
                </a:lnTo>
                <a:lnTo>
                  <a:pt x="9762456" y="9396364"/>
                </a:lnTo>
                <a:lnTo>
                  <a:pt x="0" y="939636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433444" y="7886969"/>
            <a:ext cx="4014413" cy="802883"/>
          </a:xfrm>
          <a:custGeom>
            <a:avLst/>
            <a:gdLst/>
            <a:ahLst/>
            <a:cxnLst/>
            <a:rect l="l" t="t" r="r" b="b"/>
            <a:pathLst>
              <a:path w="4014413" h="802883">
                <a:moveTo>
                  <a:pt x="0" y="0"/>
                </a:moveTo>
                <a:lnTo>
                  <a:pt x="4014413" y="0"/>
                </a:lnTo>
                <a:lnTo>
                  <a:pt x="4014413" y="802883"/>
                </a:lnTo>
                <a:lnTo>
                  <a:pt x="0" y="80288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464219" y="1652053"/>
            <a:ext cx="5952863" cy="595286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4709757" y="9045869"/>
            <a:ext cx="3995415" cy="83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1"/>
              </a:lnSpc>
            </a:pPr>
            <a:r>
              <a:rPr lang="en-US" sz="3826" spc="-133">
                <a:solidFill>
                  <a:srgbClr val="5E9277"/>
                </a:solidFill>
                <a:latin typeface="Brightwall"/>
              </a:rPr>
              <a:t>Martynka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50442" y="7842711"/>
            <a:ext cx="2997414" cy="63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2"/>
              </a:lnSpc>
            </a:pPr>
            <a:r>
              <a:rPr lang="en-US" sz="3651">
                <a:solidFill>
                  <a:srgbClr val="5E9277"/>
                </a:solidFill>
                <a:latin typeface="Gochi Hand"/>
              </a:rPr>
              <a:t>Wróbel</a:t>
            </a:r>
          </a:p>
        </p:txBody>
      </p:sp>
      <p:sp>
        <p:nvSpPr>
          <p:cNvPr id="12" name="Freeform 12"/>
          <p:cNvSpPr/>
          <p:nvPr/>
        </p:nvSpPr>
        <p:spPr>
          <a:xfrm rot="-324333">
            <a:off x="9514445" y="273486"/>
            <a:ext cx="8317362" cy="8317362"/>
          </a:xfrm>
          <a:custGeom>
            <a:avLst/>
            <a:gdLst/>
            <a:ahLst/>
            <a:cxnLst/>
            <a:rect l="l" t="t" r="r" b="b"/>
            <a:pathLst>
              <a:path w="8317362" h="8317362">
                <a:moveTo>
                  <a:pt x="0" y="0"/>
                </a:moveTo>
                <a:lnTo>
                  <a:pt x="8317361" y="0"/>
                </a:lnTo>
                <a:lnTo>
                  <a:pt x="8317361" y="8317362"/>
                </a:lnTo>
                <a:lnTo>
                  <a:pt x="0" y="8317362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 rot="-447617">
            <a:off x="9677036" y="1970124"/>
            <a:ext cx="7980571" cy="5471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3857">
                <a:solidFill>
                  <a:srgbClr val="5E9277"/>
                </a:solidFill>
                <a:latin typeface="Gochi Hand"/>
              </a:rPr>
              <a:t>Znacznie mniejszy od szpaka. Tułów podłużny; ogon dość długi. Głowa duża z silnym dziobem o nieco zaokrąglonym profilu obu szczęk. Grzbiet ciemno paskowany, kuper szary; skrzydło wzorzyste; ogon jednolicie ciemnobrunatny; spód ciała bez żadnych ciemnych wzorów.</a:t>
            </a:r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1287" y="8669022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4999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852528" y="-1872484"/>
            <a:ext cx="9762455" cy="9396363"/>
          </a:xfrm>
          <a:custGeom>
            <a:avLst/>
            <a:gdLst/>
            <a:ahLst/>
            <a:cxnLst/>
            <a:rect l="l" t="t" r="r" b="b"/>
            <a:pathLst>
              <a:path w="9762455" h="9396363">
                <a:moveTo>
                  <a:pt x="0" y="0"/>
                </a:moveTo>
                <a:lnTo>
                  <a:pt x="9762456" y="0"/>
                </a:lnTo>
                <a:lnTo>
                  <a:pt x="9762456" y="9396363"/>
                </a:lnTo>
                <a:lnTo>
                  <a:pt x="0" y="939636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308302">
            <a:off x="1163840" y="908427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8" y="0"/>
                </a:lnTo>
                <a:lnTo>
                  <a:pt x="1233768" y="1177687"/>
                </a:lnTo>
                <a:lnTo>
                  <a:pt x="0" y="117768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alphaModFix amt="46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174156">
            <a:off x="1179328" y="1338812"/>
            <a:ext cx="6103789" cy="610378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sp>
        <p:nvSpPr>
          <p:cNvPr id="9" name="Freeform 9"/>
          <p:cNvSpPr/>
          <p:nvPr/>
        </p:nvSpPr>
        <p:spPr>
          <a:xfrm rot="-10800000">
            <a:off x="2189754" y="8541851"/>
            <a:ext cx="4442932" cy="888586"/>
          </a:xfrm>
          <a:custGeom>
            <a:avLst/>
            <a:gdLst/>
            <a:ahLst/>
            <a:cxnLst/>
            <a:rect l="l" t="t" r="r" b="b"/>
            <a:pathLst>
              <a:path w="4442932" h="888586">
                <a:moveTo>
                  <a:pt x="0" y="0"/>
                </a:moveTo>
                <a:lnTo>
                  <a:pt x="4442932" y="0"/>
                </a:lnTo>
                <a:lnTo>
                  <a:pt x="4442932" y="888587"/>
                </a:lnTo>
                <a:lnTo>
                  <a:pt x="0" y="888587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12513" y="8626149"/>
            <a:ext cx="2997414" cy="63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2"/>
              </a:lnSpc>
            </a:pPr>
            <a:r>
              <a:rPr lang="en-US" sz="3651">
                <a:solidFill>
                  <a:srgbClr val="5E9277"/>
                </a:solidFill>
                <a:latin typeface="Gochi Hand"/>
              </a:rPr>
              <a:t>Dudek</a:t>
            </a:r>
          </a:p>
        </p:txBody>
      </p:sp>
      <p:sp>
        <p:nvSpPr>
          <p:cNvPr id="11" name="Freeform 11"/>
          <p:cNvSpPr/>
          <p:nvPr/>
        </p:nvSpPr>
        <p:spPr>
          <a:xfrm rot="-324333">
            <a:off x="9264830" y="1596365"/>
            <a:ext cx="7701320" cy="7701320"/>
          </a:xfrm>
          <a:custGeom>
            <a:avLst/>
            <a:gdLst/>
            <a:ahLst/>
            <a:cxnLst/>
            <a:rect l="l" t="t" r="r" b="b"/>
            <a:pathLst>
              <a:path w="7701320" h="7701320">
                <a:moveTo>
                  <a:pt x="0" y="0"/>
                </a:moveTo>
                <a:lnTo>
                  <a:pt x="7701320" y="0"/>
                </a:lnTo>
                <a:lnTo>
                  <a:pt x="7701320" y="7701321"/>
                </a:lnTo>
                <a:lnTo>
                  <a:pt x="0" y="770132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 rot="-324333">
            <a:off x="9731549" y="2350623"/>
            <a:ext cx="6970867" cy="6003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 spc="97">
                <a:solidFill>
                  <a:srgbClr val="5E9277"/>
                </a:solidFill>
                <a:latin typeface="Gochi Hand"/>
              </a:rPr>
              <a:t>Wielkości gołębia. Głowa okrągła o wysokim czole. Dziób silny, ale krótki. Upierzenie szaro-czarne, na wierzchu głowy czarna czapeczka, boki głowy i szyja szare.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329940" y="9053821"/>
            <a:ext cx="4302695" cy="902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0"/>
              </a:lnSpc>
            </a:pPr>
            <a:r>
              <a:rPr lang="en-US" sz="4121" spc="-144">
                <a:solidFill>
                  <a:srgbClr val="5E9277"/>
                </a:solidFill>
                <a:latin typeface="Brightwall"/>
              </a:rPr>
              <a:t>Martynka</a:t>
            </a:r>
          </a:p>
        </p:txBody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97007" y="1256529"/>
            <a:ext cx="4841440" cy="4659886"/>
          </a:xfrm>
          <a:custGeom>
            <a:avLst/>
            <a:gdLst/>
            <a:ahLst/>
            <a:cxnLst/>
            <a:rect l="l" t="t" r="r" b="b"/>
            <a:pathLst>
              <a:path w="4841440" h="4659886">
                <a:moveTo>
                  <a:pt x="0" y="0"/>
                </a:moveTo>
                <a:lnTo>
                  <a:pt x="4841439" y="0"/>
                </a:lnTo>
                <a:lnTo>
                  <a:pt x="4841439" y="4659885"/>
                </a:lnTo>
                <a:lnTo>
                  <a:pt x="0" y="465988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8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81287" y="8669022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alphaModFix amt="44999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308302">
            <a:off x="1163840" y="908427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8" y="0"/>
                </a:lnTo>
                <a:lnTo>
                  <a:pt x="1233768" y="1177687"/>
                </a:lnTo>
                <a:lnTo>
                  <a:pt x="0" y="117768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alphaModFix amt="46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103357">
            <a:off x="2541853" y="1181228"/>
            <a:ext cx="6234855" cy="1346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26"/>
              </a:lnSpc>
            </a:pPr>
            <a:r>
              <a:rPr lang="en-US" sz="6171" spc="-216">
                <a:solidFill>
                  <a:srgbClr val="598F73"/>
                </a:solidFill>
                <a:latin typeface="Brightwall"/>
              </a:rPr>
              <a:t>Kominiarczyk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387546">
            <a:off x="10356016" y="1396989"/>
            <a:ext cx="6939251" cy="6939251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sp>
        <p:nvSpPr>
          <p:cNvPr id="10" name="Freeform 10"/>
          <p:cNvSpPr/>
          <p:nvPr/>
        </p:nvSpPr>
        <p:spPr>
          <a:xfrm rot="-103357">
            <a:off x="2363530" y="2581383"/>
            <a:ext cx="6665656" cy="6665656"/>
          </a:xfrm>
          <a:custGeom>
            <a:avLst/>
            <a:gdLst/>
            <a:ahLst/>
            <a:cxnLst/>
            <a:rect l="l" t="t" r="r" b="b"/>
            <a:pathLst>
              <a:path w="6665656" h="6665656">
                <a:moveTo>
                  <a:pt x="0" y="0"/>
                </a:moveTo>
                <a:lnTo>
                  <a:pt x="6665657" y="0"/>
                </a:lnTo>
                <a:lnTo>
                  <a:pt x="6665657" y="6665656"/>
                </a:lnTo>
                <a:lnTo>
                  <a:pt x="0" y="6665656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592406" y="3494449"/>
            <a:ext cx="6140896" cy="517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2"/>
              </a:lnSpc>
              <a:spcBef>
                <a:spcPct val="0"/>
              </a:spcBef>
            </a:pPr>
            <a:r>
              <a:rPr lang="en-US" sz="3651">
                <a:solidFill>
                  <a:srgbClr val="598F73"/>
                </a:solidFill>
                <a:latin typeface="Gochi Hand"/>
              </a:rPr>
              <a:t>Długość ciała 12 cm. Mały, brązowy, o ciemnym grzbiecie i wierzchu skrzydeł; spód ciała jaśniejszy, gardło i górna część piersi najjaśniejsze; ostre stosiny sterówek wystają poza końce chorągiewek. Obie płci są podobne.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617727" y="9108657"/>
            <a:ext cx="3942003" cy="821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73"/>
              </a:lnSpc>
            </a:pPr>
            <a:r>
              <a:rPr lang="en-US" sz="3775" spc="-132">
                <a:solidFill>
                  <a:srgbClr val="5E9277"/>
                </a:solidFill>
                <a:latin typeface="Brightwall"/>
              </a:rPr>
              <a:t>Martynka</a:t>
            </a:r>
          </a:p>
        </p:txBody>
      </p: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97007" y="1256529"/>
            <a:ext cx="4841440" cy="4659886"/>
          </a:xfrm>
          <a:custGeom>
            <a:avLst/>
            <a:gdLst/>
            <a:ahLst/>
            <a:cxnLst/>
            <a:rect l="l" t="t" r="r" b="b"/>
            <a:pathLst>
              <a:path w="4841440" h="4659886">
                <a:moveTo>
                  <a:pt x="0" y="0"/>
                </a:moveTo>
                <a:lnTo>
                  <a:pt x="4841439" y="0"/>
                </a:lnTo>
                <a:lnTo>
                  <a:pt x="4841439" y="4659885"/>
                </a:lnTo>
                <a:lnTo>
                  <a:pt x="0" y="465988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8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81287" y="8669022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alphaModFix amt="44999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308302">
            <a:off x="1163840" y="908427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8" y="0"/>
                </a:lnTo>
                <a:lnTo>
                  <a:pt x="1233768" y="1177687"/>
                </a:lnTo>
                <a:lnTo>
                  <a:pt x="0" y="117768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alphaModFix amt="46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99683">
            <a:off x="1547147" y="2429063"/>
            <a:ext cx="7179296" cy="7179296"/>
          </a:xfrm>
          <a:custGeom>
            <a:avLst/>
            <a:gdLst/>
            <a:ahLst/>
            <a:cxnLst/>
            <a:rect l="l" t="t" r="r" b="b"/>
            <a:pathLst>
              <a:path w="7179296" h="7179296">
                <a:moveTo>
                  <a:pt x="0" y="0"/>
                </a:moveTo>
                <a:lnTo>
                  <a:pt x="7179296" y="0"/>
                </a:lnTo>
                <a:lnTo>
                  <a:pt x="7179296" y="7179296"/>
                </a:lnTo>
                <a:lnTo>
                  <a:pt x="0" y="717929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 rot="-103357">
            <a:off x="1966936" y="156401"/>
            <a:ext cx="7794251" cy="1685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9"/>
              </a:lnSpc>
            </a:pPr>
            <a:r>
              <a:rPr lang="en-US" sz="7715" spc="-270">
                <a:solidFill>
                  <a:srgbClr val="598F73"/>
                </a:solidFill>
                <a:latin typeface="Brightwall"/>
              </a:rPr>
              <a:t>Bocian biały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 rot="-387546">
            <a:off x="10149813" y="1361483"/>
            <a:ext cx="6939251" cy="69392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4345997" y="9395662"/>
            <a:ext cx="3942003" cy="821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73"/>
              </a:lnSpc>
            </a:pPr>
            <a:r>
              <a:rPr lang="en-US" sz="3775" spc="-132">
                <a:solidFill>
                  <a:srgbClr val="5E9277"/>
                </a:solidFill>
                <a:latin typeface="Brightwall"/>
              </a:rPr>
              <a:t>Łucja</a:t>
            </a:r>
          </a:p>
        </p:txBody>
      </p:sp>
      <p:sp>
        <p:nvSpPr>
          <p:cNvPr id="12" name="TextBox 12"/>
          <p:cNvSpPr txBox="1"/>
          <p:nvPr/>
        </p:nvSpPr>
        <p:spPr>
          <a:xfrm rot="939589">
            <a:off x="1699488" y="3633835"/>
            <a:ext cx="6896802" cy="517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2"/>
              </a:lnSpc>
              <a:spcBef>
                <a:spcPct val="0"/>
              </a:spcBef>
            </a:pPr>
            <a:r>
              <a:rPr lang="en-US" sz="3651">
                <a:solidFill>
                  <a:srgbClr val="81B69B"/>
                </a:solidFill>
                <a:latin typeface="Gochi Hand"/>
              </a:rPr>
              <a:t> gatunek dużego ptaka brodzącego z rodziny bocianów. Jego upierzenie jest głównie białe, z czarnymi piórami na skrzydłach. Dorosłe ptaki mają długie, czerwone nogi oraz długie, spiczasto zakończone, czerwone dzioby.</a:t>
            </a:r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1287" y="8476977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4999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308302">
            <a:off x="1163840" y="908427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8" y="0"/>
                </a:lnTo>
                <a:lnTo>
                  <a:pt x="1233768" y="1177687"/>
                </a:lnTo>
                <a:lnTo>
                  <a:pt x="0" y="117768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46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946022" y="4753085"/>
            <a:ext cx="9762455" cy="9396363"/>
          </a:xfrm>
          <a:custGeom>
            <a:avLst/>
            <a:gdLst/>
            <a:ahLst/>
            <a:cxnLst/>
            <a:rect l="l" t="t" r="r" b="b"/>
            <a:pathLst>
              <a:path w="9762455" h="9396363">
                <a:moveTo>
                  <a:pt x="0" y="0"/>
                </a:moveTo>
                <a:lnTo>
                  <a:pt x="9762456" y="0"/>
                </a:lnTo>
                <a:lnTo>
                  <a:pt x="9762456" y="9396364"/>
                </a:lnTo>
                <a:lnTo>
                  <a:pt x="0" y="939636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0405149" y="7176840"/>
            <a:ext cx="7052203" cy="1410441"/>
          </a:xfrm>
          <a:custGeom>
            <a:avLst/>
            <a:gdLst/>
            <a:ahLst/>
            <a:cxnLst/>
            <a:rect l="l" t="t" r="r" b="b"/>
            <a:pathLst>
              <a:path w="7052203" h="1410441">
                <a:moveTo>
                  <a:pt x="0" y="0"/>
                </a:moveTo>
                <a:lnTo>
                  <a:pt x="7052203" y="0"/>
                </a:lnTo>
                <a:lnTo>
                  <a:pt x="7052203" y="1410441"/>
                </a:lnTo>
                <a:lnTo>
                  <a:pt x="0" y="1410441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174156">
            <a:off x="10810032" y="1475461"/>
            <a:ext cx="4926019" cy="492601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-1130131" y="8677170"/>
            <a:ext cx="5660806" cy="118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1"/>
              </a:lnSpc>
            </a:pPr>
            <a:r>
              <a:rPr lang="en-US" sz="5422" spc="-189">
                <a:solidFill>
                  <a:srgbClr val="5E9277"/>
                </a:solidFill>
                <a:latin typeface="Brightwall"/>
              </a:rPr>
              <a:t>Łucja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90155" y="7201419"/>
            <a:ext cx="2997414" cy="1275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2"/>
              </a:lnSpc>
            </a:pPr>
            <a:r>
              <a:rPr lang="en-US" sz="3651">
                <a:solidFill>
                  <a:srgbClr val="5E9277"/>
                </a:solidFill>
                <a:latin typeface="Gochi Hand"/>
              </a:rPr>
              <a:t>Jaskółka dymówka</a:t>
            </a:r>
          </a:p>
        </p:txBody>
      </p:sp>
      <p:sp>
        <p:nvSpPr>
          <p:cNvPr id="12" name="Freeform 12"/>
          <p:cNvSpPr/>
          <p:nvPr/>
        </p:nvSpPr>
        <p:spPr>
          <a:xfrm rot="-103357">
            <a:off x="1134343" y="487136"/>
            <a:ext cx="7135858" cy="7135858"/>
          </a:xfrm>
          <a:custGeom>
            <a:avLst/>
            <a:gdLst/>
            <a:ahLst/>
            <a:cxnLst/>
            <a:rect l="l" t="t" r="r" b="b"/>
            <a:pathLst>
              <a:path w="7135858" h="7135858">
                <a:moveTo>
                  <a:pt x="0" y="0"/>
                </a:moveTo>
                <a:lnTo>
                  <a:pt x="7135858" y="0"/>
                </a:lnTo>
                <a:lnTo>
                  <a:pt x="7135858" y="7135858"/>
                </a:lnTo>
                <a:lnTo>
                  <a:pt x="0" y="7135858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00272" y="1885181"/>
            <a:ext cx="6003999" cy="4789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3"/>
              </a:lnSpc>
              <a:spcBef>
                <a:spcPct val="0"/>
              </a:spcBef>
            </a:pPr>
            <a:r>
              <a:rPr lang="en-US" sz="3859">
                <a:solidFill>
                  <a:srgbClr val="568374"/>
                </a:solidFill>
                <a:latin typeface="Gochi Hand"/>
              </a:rPr>
              <a:t>Wierzch ciała metalicznie czarny, pierś kremowobiała; czoło i podgardle czerwonobrązowe; na ogonie białe plamki. Samiec i samica mają jednakowe upierzenie.</a:t>
            </a:r>
          </a:p>
        </p:txBody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97007" y="1256529"/>
            <a:ext cx="4841440" cy="4659886"/>
          </a:xfrm>
          <a:custGeom>
            <a:avLst/>
            <a:gdLst/>
            <a:ahLst/>
            <a:cxnLst/>
            <a:rect l="l" t="t" r="r" b="b"/>
            <a:pathLst>
              <a:path w="4841440" h="4659886">
                <a:moveTo>
                  <a:pt x="0" y="0"/>
                </a:moveTo>
                <a:lnTo>
                  <a:pt x="4841439" y="0"/>
                </a:lnTo>
                <a:lnTo>
                  <a:pt x="4841439" y="4659885"/>
                </a:lnTo>
                <a:lnTo>
                  <a:pt x="0" y="465988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8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81287" y="8669022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alphaModFix amt="44999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308302">
            <a:off x="1163840" y="908427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8" y="0"/>
                </a:lnTo>
                <a:lnTo>
                  <a:pt x="1233768" y="1177687"/>
                </a:lnTo>
                <a:lnTo>
                  <a:pt x="0" y="117768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alphaModFix amt="46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16201">
            <a:off x="1181366" y="1467423"/>
            <a:ext cx="7339009" cy="7339009"/>
          </a:xfrm>
          <a:custGeom>
            <a:avLst/>
            <a:gdLst/>
            <a:ahLst/>
            <a:cxnLst/>
            <a:rect l="l" t="t" r="r" b="b"/>
            <a:pathLst>
              <a:path w="7339009" h="7339009">
                <a:moveTo>
                  <a:pt x="0" y="0"/>
                </a:moveTo>
                <a:lnTo>
                  <a:pt x="7339009" y="0"/>
                </a:lnTo>
                <a:lnTo>
                  <a:pt x="7339009" y="7339009"/>
                </a:lnTo>
                <a:lnTo>
                  <a:pt x="0" y="733900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 rot="-103357">
            <a:off x="-1008755" y="8853038"/>
            <a:ext cx="5572475" cy="120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80"/>
              </a:lnSpc>
            </a:pPr>
            <a:r>
              <a:rPr lang="en-US" sz="5516" spc="-193">
                <a:solidFill>
                  <a:srgbClr val="598F73"/>
                </a:solidFill>
                <a:latin typeface="Brightwall"/>
              </a:rPr>
              <a:t>Kornel</a:t>
            </a:r>
          </a:p>
        </p:txBody>
      </p:sp>
      <p:sp>
        <p:nvSpPr>
          <p:cNvPr id="8" name="TextBox 8"/>
          <p:cNvSpPr txBox="1"/>
          <p:nvPr/>
        </p:nvSpPr>
        <p:spPr>
          <a:xfrm rot="802483">
            <a:off x="1629725" y="3635607"/>
            <a:ext cx="6956474" cy="2932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2"/>
              </a:lnSpc>
            </a:pPr>
            <a:r>
              <a:rPr lang="en-US" sz="3366" spc="67">
                <a:solidFill>
                  <a:srgbClr val="5E9277"/>
                </a:solidFill>
                <a:latin typeface="Gochi Hand"/>
              </a:rPr>
              <a:t>Wielkości gołębia. Głowa okrągła o wysokim czole. Dziób silny, ale krótki. Upierzenie szaro-czarne, na wierzchu głowy czarna czapeczka, boki głowy i szyja szare..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 rot="-387546">
            <a:off x="10431651" y="1071467"/>
            <a:ext cx="6483546" cy="6483546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F3F7F6"/>
            </a:solidFill>
          </p:spPr>
        </p:sp>
      </p:grpSp>
      <p:sp>
        <p:nvSpPr>
          <p:cNvPr id="12" name="Freeform 12"/>
          <p:cNvSpPr/>
          <p:nvPr/>
        </p:nvSpPr>
        <p:spPr>
          <a:xfrm rot="-10800000">
            <a:off x="11458513" y="8075535"/>
            <a:ext cx="5800787" cy="1160157"/>
          </a:xfrm>
          <a:custGeom>
            <a:avLst/>
            <a:gdLst/>
            <a:ahLst/>
            <a:cxnLst/>
            <a:rect l="l" t="t" r="r" b="b"/>
            <a:pathLst>
              <a:path w="5800787" h="1160157">
                <a:moveTo>
                  <a:pt x="0" y="0"/>
                </a:moveTo>
                <a:lnTo>
                  <a:pt x="5800787" y="0"/>
                </a:lnTo>
                <a:lnTo>
                  <a:pt x="5800787" y="1160158"/>
                </a:lnTo>
                <a:lnTo>
                  <a:pt x="0" y="1160158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2659200" y="8295619"/>
            <a:ext cx="2997414" cy="63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2"/>
              </a:lnSpc>
            </a:pPr>
            <a:r>
              <a:rPr lang="en-US" sz="3651">
                <a:solidFill>
                  <a:srgbClr val="5E9277"/>
                </a:solidFill>
                <a:latin typeface="Gochi Hand"/>
              </a:rPr>
              <a:t>Kawka</a:t>
            </a:r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97007" y="1256529"/>
            <a:ext cx="4841440" cy="4659886"/>
          </a:xfrm>
          <a:custGeom>
            <a:avLst/>
            <a:gdLst/>
            <a:ahLst/>
            <a:cxnLst/>
            <a:rect l="l" t="t" r="r" b="b"/>
            <a:pathLst>
              <a:path w="4841440" h="4659886">
                <a:moveTo>
                  <a:pt x="0" y="0"/>
                </a:moveTo>
                <a:lnTo>
                  <a:pt x="4841439" y="0"/>
                </a:lnTo>
                <a:lnTo>
                  <a:pt x="4841439" y="4659885"/>
                </a:lnTo>
                <a:lnTo>
                  <a:pt x="0" y="465988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8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81287" y="8669022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alphaModFix amt="44999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308302">
            <a:off x="1163840" y="908427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8" y="0"/>
                </a:lnTo>
                <a:lnTo>
                  <a:pt x="1233768" y="1177687"/>
                </a:lnTo>
                <a:lnTo>
                  <a:pt x="0" y="117768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alphaModFix amt="46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3357">
            <a:off x="9535327" y="547075"/>
            <a:ext cx="8333510" cy="8333510"/>
          </a:xfrm>
          <a:custGeom>
            <a:avLst/>
            <a:gdLst/>
            <a:ahLst/>
            <a:cxnLst/>
            <a:rect l="l" t="t" r="r" b="b"/>
            <a:pathLst>
              <a:path w="8333510" h="8333510">
                <a:moveTo>
                  <a:pt x="0" y="0"/>
                </a:moveTo>
                <a:lnTo>
                  <a:pt x="8333510" y="0"/>
                </a:lnTo>
                <a:lnTo>
                  <a:pt x="8333510" y="8333509"/>
                </a:lnTo>
                <a:lnTo>
                  <a:pt x="0" y="833350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 rot="-103357">
            <a:off x="14164751" y="9108755"/>
            <a:ext cx="3817536" cy="821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80"/>
              </a:lnSpc>
            </a:pPr>
            <a:r>
              <a:rPr lang="en-US" sz="3778" spc="-132">
                <a:solidFill>
                  <a:srgbClr val="598F73"/>
                </a:solidFill>
                <a:latin typeface="Brightwall"/>
              </a:rPr>
              <a:t>Kornel</a:t>
            </a:r>
          </a:p>
        </p:txBody>
      </p:sp>
      <p:sp>
        <p:nvSpPr>
          <p:cNvPr id="8" name="TextBox 8"/>
          <p:cNvSpPr txBox="1"/>
          <p:nvPr/>
        </p:nvSpPr>
        <p:spPr>
          <a:xfrm rot="-103357">
            <a:off x="9977282" y="2292294"/>
            <a:ext cx="7448104" cy="5016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5"/>
              </a:lnSpc>
            </a:pPr>
            <a:r>
              <a:rPr lang="en-US" sz="3604" spc="72">
                <a:solidFill>
                  <a:srgbClr val="5E9277"/>
                </a:solidFill>
                <a:latin typeface="Gochi Hand"/>
              </a:rPr>
              <a:t>Znacznie mniejszy od szpaka. Tułów podłużny; ogon dość długi. Głowa duża z silnym dziobem o nieco zaokrąglonym profilu obu szczęk. Grzbiet ciemno paskowany, kuper szary; skrzydło wzorzyste; ogon jednolicie ciemnobrunatny; spód ciała bez żadnych ciemnych wzorów.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93948" y="727364"/>
            <a:ext cx="7173535" cy="9260125"/>
            <a:chOff x="0" y="0"/>
            <a:chExt cx="1934210" cy="2496820"/>
          </a:xfrm>
        </p:grpSpPr>
        <p:sp>
          <p:nvSpPr>
            <p:cNvPr id="10" name="Freeform 10"/>
            <p:cNvSpPr/>
            <p:nvPr/>
          </p:nvSpPr>
          <p:spPr>
            <a:xfrm>
              <a:off x="0" y="31750"/>
              <a:ext cx="1934210" cy="2346960"/>
            </a:xfrm>
            <a:custGeom>
              <a:avLst/>
              <a:gdLst/>
              <a:ahLst/>
              <a:cxnLst/>
              <a:rect l="l" t="t" r="r" b="b"/>
              <a:pathLst>
                <a:path w="1934210" h="2346960">
                  <a:moveTo>
                    <a:pt x="1934210" y="2346960"/>
                  </a:moveTo>
                  <a:lnTo>
                    <a:pt x="15240" y="2259330"/>
                  </a:lnTo>
                  <a:lnTo>
                    <a:pt x="0" y="74930"/>
                  </a:lnTo>
                  <a:lnTo>
                    <a:pt x="1934210" y="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789430" y="1270"/>
              <a:ext cx="125730" cy="2494280"/>
            </a:xfrm>
            <a:custGeom>
              <a:avLst/>
              <a:gdLst/>
              <a:ahLst/>
              <a:cxnLst/>
              <a:rect l="l" t="t" r="r" b="b"/>
              <a:pathLst>
                <a:path w="125730" h="2494280">
                  <a:moveTo>
                    <a:pt x="0" y="2494280"/>
                  </a:moveTo>
                  <a:lnTo>
                    <a:pt x="125730" y="2373630"/>
                  </a:lnTo>
                  <a:lnTo>
                    <a:pt x="125730" y="3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812290" cy="2496820"/>
            </a:xfrm>
            <a:custGeom>
              <a:avLst/>
              <a:gdLst/>
              <a:ahLst/>
              <a:cxnLst/>
              <a:rect l="l" t="t" r="r" b="b"/>
              <a:pathLst>
                <a:path w="1812290" h="2496820">
                  <a:moveTo>
                    <a:pt x="1812290" y="2496820"/>
                  </a:moveTo>
                  <a:lnTo>
                    <a:pt x="0" y="2404110"/>
                  </a:lnTo>
                  <a:lnTo>
                    <a:pt x="0" y="92710"/>
                  </a:lnTo>
                  <a:lnTo>
                    <a:pt x="1812290" y="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31750" y="88900"/>
              <a:ext cx="31750" cy="2319020"/>
            </a:xfrm>
            <a:custGeom>
              <a:avLst/>
              <a:gdLst/>
              <a:ahLst/>
              <a:cxnLst/>
              <a:rect l="l" t="t" r="r" b="b"/>
              <a:pathLst>
                <a:path w="31750" h="2319020">
                  <a:moveTo>
                    <a:pt x="31750" y="2319020"/>
                  </a:moveTo>
                  <a:lnTo>
                    <a:pt x="0" y="2316480"/>
                  </a:lnTo>
                  <a:lnTo>
                    <a:pt x="0" y="2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14300" y="54610"/>
              <a:ext cx="1637030" cy="2387600"/>
            </a:xfrm>
            <a:custGeom>
              <a:avLst/>
              <a:gdLst/>
              <a:ahLst/>
              <a:cxnLst/>
              <a:rect l="l" t="t" r="r" b="b"/>
              <a:pathLst>
                <a:path w="1637030" h="2387600">
                  <a:moveTo>
                    <a:pt x="1637030" y="2387600"/>
                  </a:moveTo>
                  <a:lnTo>
                    <a:pt x="0" y="2307590"/>
                  </a:lnTo>
                  <a:lnTo>
                    <a:pt x="0" y="80010"/>
                  </a:lnTo>
                  <a:lnTo>
                    <a:pt x="1637030" y="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3892064" y="9003958"/>
            <a:ext cx="4014413" cy="802883"/>
          </a:xfrm>
          <a:custGeom>
            <a:avLst/>
            <a:gdLst/>
            <a:ahLst/>
            <a:cxnLst/>
            <a:rect l="l" t="t" r="r" b="b"/>
            <a:pathLst>
              <a:path w="4014413" h="802883">
                <a:moveTo>
                  <a:pt x="0" y="0"/>
                </a:moveTo>
                <a:lnTo>
                  <a:pt x="4014412" y="0"/>
                </a:lnTo>
                <a:lnTo>
                  <a:pt x="4014412" y="802882"/>
                </a:lnTo>
                <a:lnTo>
                  <a:pt x="0" y="802882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751426" y="9172575"/>
            <a:ext cx="2997414" cy="63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2"/>
              </a:lnSpc>
            </a:pPr>
            <a:r>
              <a:rPr lang="en-US" sz="3651">
                <a:solidFill>
                  <a:srgbClr val="5E9277"/>
                </a:solidFill>
                <a:latin typeface="Gochi Hand"/>
              </a:rPr>
              <a:t>wróbel</a:t>
            </a:r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81287" y="8476977"/>
            <a:ext cx="976065" cy="974290"/>
          </a:xfrm>
          <a:custGeom>
            <a:avLst/>
            <a:gdLst/>
            <a:ahLst/>
            <a:cxnLst/>
            <a:rect l="l" t="t" r="r" b="b"/>
            <a:pathLst>
              <a:path w="976065" h="974290">
                <a:moveTo>
                  <a:pt x="0" y="0"/>
                </a:moveTo>
                <a:lnTo>
                  <a:pt x="976065" y="0"/>
                </a:lnTo>
                <a:lnTo>
                  <a:pt x="976065" y="974290"/>
                </a:lnTo>
                <a:lnTo>
                  <a:pt x="0" y="974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44999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308302">
            <a:off x="1163840" y="908427"/>
            <a:ext cx="1233768" cy="1177688"/>
          </a:xfrm>
          <a:custGeom>
            <a:avLst/>
            <a:gdLst/>
            <a:ahLst/>
            <a:cxnLst/>
            <a:rect l="l" t="t" r="r" b="b"/>
            <a:pathLst>
              <a:path w="1233768" h="1177688">
                <a:moveTo>
                  <a:pt x="0" y="0"/>
                </a:moveTo>
                <a:lnTo>
                  <a:pt x="1233768" y="0"/>
                </a:lnTo>
                <a:lnTo>
                  <a:pt x="1233768" y="1177687"/>
                </a:lnTo>
                <a:lnTo>
                  <a:pt x="0" y="117768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46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946022" y="4753085"/>
            <a:ext cx="9762455" cy="9396363"/>
          </a:xfrm>
          <a:custGeom>
            <a:avLst/>
            <a:gdLst/>
            <a:ahLst/>
            <a:cxnLst/>
            <a:rect l="l" t="t" r="r" b="b"/>
            <a:pathLst>
              <a:path w="9762455" h="9396363">
                <a:moveTo>
                  <a:pt x="0" y="0"/>
                </a:moveTo>
                <a:lnTo>
                  <a:pt x="9762456" y="0"/>
                </a:lnTo>
                <a:lnTo>
                  <a:pt x="9762456" y="9396364"/>
                </a:lnTo>
                <a:lnTo>
                  <a:pt x="0" y="939636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9666221" y="7150876"/>
            <a:ext cx="6093389" cy="1218678"/>
          </a:xfrm>
          <a:custGeom>
            <a:avLst/>
            <a:gdLst/>
            <a:ahLst/>
            <a:cxnLst/>
            <a:rect l="l" t="t" r="r" b="b"/>
            <a:pathLst>
              <a:path w="6093389" h="1218678">
                <a:moveTo>
                  <a:pt x="0" y="0"/>
                </a:moveTo>
                <a:lnTo>
                  <a:pt x="6093390" y="0"/>
                </a:lnTo>
                <a:lnTo>
                  <a:pt x="6093390" y="1218678"/>
                </a:lnTo>
                <a:lnTo>
                  <a:pt x="0" y="121867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8944544" y="1497271"/>
            <a:ext cx="7536743" cy="5246370"/>
            <a:chOff x="0" y="0"/>
            <a:chExt cx="3652520" cy="2542540"/>
          </a:xfrm>
        </p:grpSpPr>
        <p:sp>
          <p:nvSpPr>
            <p:cNvPr id="8" name="Freeform 8"/>
            <p:cNvSpPr/>
            <p:nvPr/>
          </p:nvSpPr>
          <p:spPr>
            <a:xfrm>
              <a:off x="0" y="33020"/>
              <a:ext cx="3652520" cy="2509520"/>
            </a:xfrm>
            <a:custGeom>
              <a:avLst/>
              <a:gdLst/>
              <a:ahLst/>
              <a:cxnLst/>
              <a:rect l="l" t="t" r="r" b="b"/>
              <a:pathLst>
                <a:path w="3652520" h="2509520">
                  <a:moveTo>
                    <a:pt x="0" y="0"/>
                  </a:moveTo>
                  <a:lnTo>
                    <a:pt x="3652520" y="0"/>
                  </a:lnTo>
                  <a:lnTo>
                    <a:pt x="3652520" y="2509520"/>
                  </a:lnTo>
                  <a:lnTo>
                    <a:pt x="0" y="250952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34290" y="71120"/>
              <a:ext cx="1786890" cy="2437130"/>
            </a:xfrm>
            <a:custGeom>
              <a:avLst/>
              <a:gdLst/>
              <a:ahLst/>
              <a:cxnLst/>
              <a:rect l="l" t="t" r="r" b="b"/>
              <a:pathLst>
                <a:path w="1786890" h="2437130">
                  <a:moveTo>
                    <a:pt x="1786890" y="2435860"/>
                  </a:moveTo>
                  <a:cubicBezTo>
                    <a:pt x="1153160" y="2437130"/>
                    <a:pt x="552450" y="2434590"/>
                    <a:pt x="0" y="2435860"/>
                  </a:cubicBezTo>
                  <a:lnTo>
                    <a:pt x="0" y="3810"/>
                  </a:lnTo>
                  <a:cubicBezTo>
                    <a:pt x="570230" y="0"/>
                    <a:pt x="1168400" y="2540"/>
                    <a:pt x="1786890" y="3810"/>
                  </a:cubicBezTo>
                  <a:lnTo>
                    <a:pt x="1786890" y="2435860"/>
                  </a:lnTo>
                  <a:close/>
                </a:path>
              </a:pathLst>
            </a:custGeom>
            <a:solidFill>
              <a:srgbClr val="DBDBDB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34290" y="41910"/>
              <a:ext cx="1786890" cy="2465070"/>
            </a:xfrm>
            <a:custGeom>
              <a:avLst/>
              <a:gdLst/>
              <a:ahLst/>
              <a:cxnLst/>
              <a:rect l="l" t="t" r="r" b="b"/>
              <a:pathLst>
                <a:path w="1786890" h="2465070">
                  <a:moveTo>
                    <a:pt x="1786890" y="2465070"/>
                  </a:moveTo>
                  <a:cubicBezTo>
                    <a:pt x="1153160" y="2438400"/>
                    <a:pt x="552450" y="2434590"/>
                    <a:pt x="0" y="2465070"/>
                  </a:cubicBezTo>
                  <a:lnTo>
                    <a:pt x="0" y="33020"/>
                  </a:lnTo>
                  <a:cubicBezTo>
                    <a:pt x="570230" y="0"/>
                    <a:pt x="1168400" y="2540"/>
                    <a:pt x="1786890" y="33020"/>
                  </a:cubicBezTo>
                  <a:lnTo>
                    <a:pt x="1786890" y="246507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85090" y="-21590"/>
              <a:ext cx="1737360" cy="2528570"/>
            </a:xfrm>
            <a:custGeom>
              <a:avLst/>
              <a:gdLst/>
              <a:ahLst/>
              <a:cxnLst/>
              <a:rect l="l" t="t" r="r" b="b"/>
              <a:pathLst>
                <a:path w="1737360" h="2528570">
                  <a:moveTo>
                    <a:pt x="1736090" y="2528570"/>
                  </a:moveTo>
                  <a:cubicBezTo>
                    <a:pt x="1102360" y="2501900"/>
                    <a:pt x="552450" y="2458720"/>
                    <a:pt x="0" y="2489200"/>
                  </a:cubicBezTo>
                  <a:lnTo>
                    <a:pt x="7620" y="33020"/>
                  </a:lnTo>
                  <a:cubicBezTo>
                    <a:pt x="577850" y="0"/>
                    <a:pt x="1113790" y="40640"/>
                    <a:pt x="1737360" y="95250"/>
                  </a:cubicBezTo>
                  <a:lnTo>
                    <a:pt x="1737360" y="252857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821180" y="71120"/>
              <a:ext cx="1786890" cy="2437130"/>
            </a:xfrm>
            <a:custGeom>
              <a:avLst/>
              <a:gdLst/>
              <a:ahLst/>
              <a:cxnLst/>
              <a:rect l="l" t="t" r="r" b="b"/>
              <a:pathLst>
                <a:path w="1786890" h="2437130">
                  <a:moveTo>
                    <a:pt x="0" y="2435860"/>
                  </a:moveTo>
                  <a:cubicBezTo>
                    <a:pt x="633730" y="2437130"/>
                    <a:pt x="1234440" y="2434590"/>
                    <a:pt x="1786890" y="2435860"/>
                  </a:cubicBezTo>
                  <a:lnTo>
                    <a:pt x="1786890" y="3810"/>
                  </a:lnTo>
                  <a:cubicBezTo>
                    <a:pt x="1216660" y="0"/>
                    <a:pt x="618490" y="2540"/>
                    <a:pt x="0" y="3810"/>
                  </a:cubicBezTo>
                  <a:lnTo>
                    <a:pt x="0" y="2435860"/>
                  </a:lnTo>
                  <a:close/>
                </a:path>
              </a:pathLst>
            </a:custGeom>
            <a:solidFill>
              <a:srgbClr val="DBDBDB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821180" y="41910"/>
              <a:ext cx="1786890" cy="2465070"/>
            </a:xfrm>
            <a:custGeom>
              <a:avLst/>
              <a:gdLst/>
              <a:ahLst/>
              <a:cxnLst/>
              <a:rect l="l" t="t" r="r" b="b"/>
              <a:pathLst>
                <a:path w="1786890" h="2465070">
                  <a:moveTo>
                    <a:pt x="0" y="2465070"/>
                  </a:moveTo>
                  <a:cubicBezTo>
                    <a:pt x="633730" y="2438400"/>
                    <a:pt x="1234440" y="2434590"/>
                    <a:pt x="1786890" y="2465070"/>
                  </a:cubicBezTo>
                  <a:lnTo>
                    <a:pt x="1786890" y="33020"/>
                  </a:lnTo>
                  <a:cubicBezTo>
                    <a:pt x="1216660" y="0"/>
                    <a:pt x="618490" y="2540"/>
                    <a:pt x="0" y="33020"/>
                  </a:cubicBezTo>
                  <a:lnTo>
                    <a:pt x="0" y="246507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821180" y="-21590"/>
              <a:ext cx="1736090" cy="2528570"/>
            </a:xfrm>
            <a:custGeom>
              <a:avLst/>
              <a:gdLst/>
              <a:ahLst/>
              <a:cxnLst/>
              <a:rect l="l" t="t" r="r" b="b"/>
              <a:pathLst>
                <a:path w="1736090" h="2528570">
                  <a:moveTo>
                    <a:pt x="0" y="2528570"/>
                  </a:moveTo>
                  <a:cubicBezTo>
                    <a:pt x="633730" y="2501900"/>
                    <a:pt x="1183640" y="2458720"/>
                    <a:pt x="1736090" y="2489200"/>
                  </a:cubicBezTo>
                  <a:lnTo>
                    <a:pt x="1729740" y="33020"/>
                  </a:lnTo>
                  <a:cubicBezTo>
                    <a:pt x="1159510" y="0"/>
                    <a:pt x="623570" y="40640"/>
                    <a:pt x="0" y="95250"/>
                  </a:cubicBezTo>
                  <a:lnTo>
                    <a:pt x="0" y="2528570"/>
                  </a:ln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807210" y="74930"/>
              <a:ext cx="29210" cy="2433320"/>
            </a:xfrm>
            <a:custGeom>
              <a:avLst/>
              <a:gdLst/>
              <a:ahLst/>
              <a:cxnLst/>
              <a:rect l="l" t="t" r="r" b="b"/>
              <a:pathLst>
                <a:path w="29210" h="2433320">
                  <a:moveTo>
                    <a:pt x="12700" y="2432050"/>
                  </a:moveTo>
                  <a:cubicBezTo>
                    <a:pt x="3810" y="2228850"/>
                    <a:pt x="1270" y="2026920"/>
                    <a:pt x="3810" y="1823720"/>
                  </a:cubicBezTo>
                  <a:cubicBezTo>
                    <a:pt x="5080" y="1722120"/>
                    <a:pt x="8890" y="1620520"/>
                    <a:pt x="10160" y="1520190"/>
                  </a:cubicBezTo>
                  <a:cubicBezTo>
                    <a:pt x="11430" y="1418590"/>
                    <a:pt x="8890" y="1316990"/>
                    <a:pt x="7620" y="1216660"/>
                  </a:cubicBezTo>
                  <a:cubicBezTo>
                    <a:pt x="5080" y="1115060"/>
                    <a:pt x="3810" y="1013460"/>
                    <a:pt x="2540" y="913130"/>
                  </a:cubicBezTo>
                  <a:cubicBezTo>
                    <a:pt x="1270" y="811530"/>
                    <a:pt x="0" y="709930"/>
                    <a:pt x="1270" y="609600"/>
                  </a:cubicBezTo>
                  <a:cubicBezTo>
                    <a:pt x="2540" y="406400"/>
                    <a:pt x="5080" y="204470"/>
                    <a:pt x="13970" y="1270"/>
                  </a:cubicBezTo>
                  <a:cubicBezTo>
                    <a:pt x="13970" y="0"/>
                    <a:pt x="13970" y="0"/>
                    <a:pt x="15240" y="0"/>
                  </a:cubicBezTo>
                  <a:cubicBezTo>
                    <a:pt x="16510" y="0"/>
                    <a:pt x="16510" y="0"/>
                    <a:pt x="16510" y="1270"/>
                  </a:cubicBezTo>
                  <a:cubicBezTo>
                    <a:pt x="24130" y="204470"/>
                    <a:pt x="27940" y="406400"/>
                    <a:pt x="29210" y="609600"/>
                  </a:cubicBezTo>
                  <a:cubicBezTo>
                    <a:pt x="29210" y="711200"/>
                    <a:pt x="27940" y="812800"/>
                    <a:pt x="27940" y="913130"/>
                  </a:cubicBezTo>
                  <a:cubicBezTo>
                    <a:pt x="26670" y="1014730"/>
                    <a:pt x="25400" y="1116330"/>
                    <a:pt x="22860" y="1216660"/>
                  </a:cubicBezTo>
                  <a:cubicBezTo>
                    <a:pt x="20320" y="1318260"/>
                    <a:pt x="19050" y="1419860"/>
                    <a:pt x="20320" y="1520190"/>
                  </a:cubicBezTo>
                  <a:cubicBezTo>
                    <a:pt x="21590" y="1621790"/>
                    <a:pt x="25400" y="1723390"/>
                    <a:pt x="26670" y="1823720"/>
                  </a:cubicBezTo>
                  <a:cubicBezTo>
                    <a:pt x="29210" y="2026920"/>
                    <a:pt x="25400" y="2228850"/>
                    <a:pt x="17780" y="2432050"/>
                  </a:cubicBezTo>
                  <a:cubicBezTo>
                    <a:pt x="15240" y="2433320"/>
                    <a:pt x="15240" y="2433320"/>
                    <a:pt x="12700" y="2432050"/>
                  </a:cubicBezTo>
                  <a:cubicBezTo>
                    <a:pt x="13971" y="2433320"/>
                    <a:pt x="12700" y="2433320"/>
                    <a:pt x="12700" y="2432050"/>
                  </a:cubicBezTo>
                  <a:close/>
                </a:path>
              </a:pathLst>
            </a:custGeom>
            <a:solidFill>
              <a:srgbClr val="DBDBDB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5098023" y="9175042"/>
            <a:ext cx="4322554" cy="905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6"/>
              </a:lnSpc>
            </a:pPr>
            <a:r>
              <a:rPr lang="en-US" sz="4140" spc="-144">
                <a:solidFill>
                  <a:srgbClr val="5E9277"/>
                </a:solidFill>
                <a:latin typeface="Brightwall"/>
              </a:rPr>
              <a:t>Kornel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97303" y="7090100"/>
            <a:ext cx="3031225" cy="1279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</a:pPr>
            <a:r>
              <a:rPr lang="en-US" sz="3692">
                <a:solidFill>
                  <a:srgbClr val="5E9277"/>
                </a:solidFill>
                <a:latin typeface="Gochi Hand"/>
              </a:rPr>
              <a:t>para bażantów</a:t>
            </a:r>
          </a:p>
        </p:txBody>
      </p:sp>
      <p:sp>
        <p:nvSpPr>
          <p:cNvPr id="18" name="Freeform 18"/>
          <p:cNvSpPr/>
          <p:nvPr/>
        </p:nvSpPr>
        <p:spPr>
          <a:xfrm rot="916201">
            <a:off x="471946" y="1086784"/>
            <a:ext cx="7508298" cy="7508298"/>
          </a:xfrm>
          <a:custGeom>
            <a:avLst/>
            <a:gdLst/>
            <a:ahLst/>
            <a:cxnLst/>
            <a:rect l="l" t="t" r="r" b="b"/>
            <a:pathLst>
              <a:path w="7508298" h="7508298">
                <a:moveTo>
                  <a:pt x="0" y="0"/>
                </a:moveTo>
                <a:lnTo>
                  <a:pt x="7508298" y="0"/>
                </a:lnTo>
                <a:lnTo>
                  <a:pt x="7508298" y="7508298"/>
                </a:lnTo>
                <a:lnTo>
                  <a:pt x="0" y="7508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 rot="951308">
            <a:off x="687450" y="2790883"/>
            <a:ext cx="6825225" cy="484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1"/>
              </a:lnSpc>
              <a:spcBef>
                <a:spcPct val="0"/>
              </a:spcBef>
            </a:pPr>
            <a:r>
              <a:rPr lang="en-US" sz="3922">
                <a:solidFill>
                  <a:srgbClr val="5E9277"/>
                </a:solidFill>
                <a:latin typeface="Gochi Hand"/>
              </a:rPr>
              <a:t>Głowa czarna, obecny zielonkawogranatowy nalot. Policzki i obszar nad okiem czerwone. Samica brązowa, pokryta ciemnymi plamkami. Zasiedlają różnorodne siedliska ...</a:t>
            </a:r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312</Words>
  <Application>Microsoft Office PowerPoint</Application>
  <PresentationFormat>Niestandardowy</PresentationFormat>
  <Paragraphs>29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Gochi Hand</vt:lpstr>
      <vt:lpstr>Arial</vt:lpstr>
      <vt:lpstr>Calibri</vt:lpstr>
      <vt:lpstr>Brightwall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Ptasi Album</dc:title>
  <dc:creator>Dorota Przybylska</dc:creator>
  <cp:lastModifiedBy>Andrzej Tuźnik</cp:lastModifiedBy>
  <cp:revision>2</cp:revision>
  <dcterms:created xsi:type="dcterms:W3CDTF">2006-08-16T00:00:00Z</dcterms:created>
  <dcterms:modified xsi:type="dcterms:W3CDTF">2024-06-06T10:37:16Z</dcterms:modified>
  <dc:identifier>DAGFydng3CA</dc:identifier>
</cp:coreProperties>
</file>