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66" r:id="rId3"/>
    <p:sldId id="276" r:id="rId4"/>
    <p:sldId id="270" r:id="rId5"/>
    <p:sldId id="258" r:id="rId6"/>
    <p:sldId id="260" r:id="rId7"/>
    <p:sldId id="264" r:id="rId8"/>
    <p:sldId id="262" r:id="rId9"/>
    <p:sldId id="263" r:id="rId10"/>
    <p:sldId id="265" r:id="rId11"/>
    <p:sldId id="269" r:id="rId12"/>
    <p:sldId id="268" r:id="rId13"/>
    <p:sldId id="274" r:id="rId14"/>
    <p:sldId id="272" r:id="rId15"/>
    <p:sldId id="273" r:id="rId1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07"/>
    <p:restoredTop sz="94648"/>
  </p:normalViewPr>
  <p:slideViewPr>
    <p:cSldViewPr snapToGrid="0">
      <p:cViewPr varScale="1">
        <p:scale>
          <a:sx n="110" d="100"/>
          <a:sy n="110" d="100"/>
        </p:scale>
        <p:origin x="1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4C1951-B817-A74E-9506-B6D180296E95}" type="datetimeFigureOut">
              <a:rPr lang="pl-PL" smtClean="0"/>
              <a:t>06.06.2024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B823E-177C-614B-9B31-D9065444401C}" type="slidenum">
              <a:rPr lang="pl-PL" smtClean="0"/>
              <a:t>‹#›</a:t>
            </a:fld>
            <a:endParaRPr lang="pl-PL"/>
          </a:p>
        </p:txBody>
      </p:sp>
    </p:spTree>
    <p:extLst>
      <p:ext uri="{BB962C8B-B14F-4D97-AF65-F5344CB8AC3E}">
        <p14:creationId xmlns:p14="http://schemas.microsoft.com/office/powerpoint/2010/main" val="196758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6CB823E-177C-614B-9B31-D9065444401C}" type="slidenum">
              <a:rPr lang="pl-PL" smtClean="0"/>
              <a:t>6</a:t>
            </a:fld>
            <a:endParaRPr lang="pl-PL"/>
          </a:p>
        </p:txBody>
      </p:sp>
    </p:spTree>
    <p:extLst>
      <p:ext uri="{BB962C8B-B14F-4D97-AF65-F5344CB8AC3E}">
        <p14:creationId xmlns:p14="http://schemas.microsoft.com/office/powerpoint/2010/main" val="4094905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9CCB870-9CD1-A446-FA1D-71E5DEC1D111}"/>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xmlns="" id="{C31CE932-5469-A72A-C813-14DDA8E7D577}"/>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xmlns="" id="{7EBCCD69-9D6E-CBF4-6093-E6DD0257B281}"/>
              </a:ext>
            </a:extLst>
          </p:cNvPr>
          <p:cNvSpPr>
            <a:spLocks noGrp="1"/>
          </p:cNvSpPr>
          <p:nvPr>
            <p:ph type="dt" sz="half" idx="10"/>
          </p:nvPr>
        </p:nvSpPr>
        <p:spPr/>
        <p:txBody>
          <a:bodyPr/>
          <a:lstStyle/>
          <a:p>
            <a:fld id="{E24FE7D7-5044-4249-A21D-7A5381E68FFD}" type="datetime1">
              <a:rPr lang="pl-PL" smtClean="0"/>
              <a:t>06.06.2024</a:t>
            </a:fld>
            <a:endParaRPr lang="pl-PL"/>
          </a:p>
        </p:txBody>
      </p:sp>
      <p:sp>
        <p:nvSpPr>
          <p:cNvPr id="5" name="Symbol zastępczy stopki 4">
            <a:extLst>
              <a:ext uri="{FF2B5EF4-FFF2-40B4-BE49-F238E27FC236}">
                <a16:creationId xmlns:a16="http://schemas.microsoft.com/office/drawing/2014/main" xmlns="" id="{A46A5CF2-2F88-99C2-4ED9-415E270F225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xmlns="" id="{301E1A8C-68E9-83DD-2481-A822A890B1B7}"/>
              </a:ext>
            </a:extLst>
          </p:cNvPr>
          <p:cNvSpPr>
            <a:spLocks noGrp="1"/>
          </p:cNvSpPr>
          <p:nvPr>
            <p:ph type="sldNum" sz="quarter" idx="12"/>
          </p:nvPr>
        </p:nvSpPr>
        <p:spPr/>
        <p:txBody>
          <a:bodyPr/>
          <a:lstStyle/>
          <a:p>
            <a:fld id="{6BC8F205-CC19-7940-A8F9-EB5408A1A3FF}" type="slidenum">
              <a:rPr lang="pl-PL" smtClean="0"/>
              <a:t>‹#›</a:t>
            </a:fld>
            <a:endParaRPr lang="pl-PL"/>
          </a:p>
        </p:txBody>
      </p:sp>
    </p:spTree>
    <p:extLst>
      <p:ext uri="{BB962C8B-B14F-4D97-AF65-F5344CB8AC3E}">
        <p14:creationId xmlns:p14="http://schemas.microsoft.com/office/powerpoint/2010/main" val="4052068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ACA3C6E-FABE-6BBE-E409-162755ED1AD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xmlns="" id="{331D43A2-ADA7-4730-95AE-08E9D1113E7A}"/>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E7631A02-CF5A-668F-9618-BB56C189F12D}"/>
              </a:ext>
            </a:extLst>
          </p:cNvPr>
          <p:cNvSpPr>
            <a:spLocks noGrp="1"/>
          </p:cNvSpPr>
          <p:nvPr>
            <p:ph type="dt" sz="half" idx="10"/>
          </p:nvPr>
        </p:nvSpPr>
        <p:spPr/>
        <p:txBody>
          <a:bodyPr/>
          <a:lstStyle/>
          <a:p>
            <a:fld id="{9C7C8B79-E68F-AE4C-ADB3-E66DE0096F23}" type="datetime1">
              <a:rPr lang="pl-PL" smtClean="0"/>
              <a:t>06.06.2024</a:t>
            </a:fld>
            <a:endParaRPr lang="pl-PL"/>
          </a:p>
        </p:txBody>
      </p:sp>
      <p:sp>
        <p:nvSpPr>
          <p:cNvPr id="5" name="Symbol zastępczy stopki 4">
            <a:extLst>
              <a:ext uri="{FF2B5EF4-FFF2-40B4-BE49-F238E27FC236}">
                <a16:creationId xmlns:a16="http://schemas.microsoft.com/office/drawing/2014/main" xmlns="" id="{FA7ECE14-7782-D962-17BD-8B46348E7BA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xmlns="" id="{E44A6C99-1A55-4843-4568-EA64FADFB557}"/>
              </a:ext>
            </a:extLst>
          </p:cNvPr>
          <p:cNvSpPr>
            <a:spLocks noGrp="1"/>
          </p:cNvSpPr>
          <p:nvPr>
            <p:ph type="sldNum" sz="quarter" idx="12"/>
          </p:nvPr>
        </p:nvSpPr>
        <p:spPr/>
        <p:txBody>
          <a:bodyPr/>
          <a:lstStyle/>
          <a:p>
            <a:fld id="{6BC8F205-CC19-7940-A8F9-EB5408A1A3FF}" type="slidenum">
              <a:rPr lang="pl-PL" smtClean="0"/>
              <a:t>‹#›</a:t>
            </a:fld>
            <a:endParaRPr lang="pl-PL"/>
          </a:p>
        </p:txBody>
      </p:sp>
    </p:spTree>
    <p:extLst>
      <p:ext uri="{BB962C8B-B14F-4D97-AF65-F5344CB8AC3E}">
        <p14:creationId xmlns:p14="http://schemas.microsoft.com/office/powerpoint/2010/main" val="368595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xmlns="" id="{D9AE4F40-1A6C-E6F2-50C1-566C001810CD}"/>
              </a:ext>
            </a:extLst>
          </p:cNvPr>
          <p:cNvSpPr>
            <a:spLocks noGrp="1"/>
          </p:cNvSpPr>
          <p:nvPr>
            <p:ph type="title" orient="vert"/>
          </p:nvPr>
        </p:nvSpPr>
        <p:spPr>
          <a:xfrm>
            <a:off x="8724902"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xmlns="" id="{83B8290D-3F37-5F24-DD96-0B4A10FD05D1}"/>
              </a:ext>
            </a:extLst>
          </p:cNvPr>
          <p:cNvSpPr>
            <a:spLocks noGrp="1"/>
          </p:cNvSpPr>
          <p:nvPr>
            <p:ph type="body" orient="vert" idx="1"/>
          </p:nvPr>
        </p:nvSpPr>
        <p:spPr>
          <a:xfrm>
            <a:off x="838202"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33D8D3D8-56C3-D541-F45C-75363D65A5D5}"/>
              </a:ext>
            </a:extLst>
          </p:cNvPr>
          <p:cNvSpPr>
            <a:spLocks noGrp="1"/>
          </p:cNvSpPr>
          <p:nvPr>
            <p:ph type="dt" sz="half" idx="10"/>
          </p:nvPr>
        </p:nvSpPr>
        <p:spPr/>
        <p:txBody>
          <a:bodyPr/>
          <a:lstStyle/>
          <a:p>
            <a:fld id="{9099ED12-989E-0C44-A700-1F88C8F30E85}" type="datetime1">
              <a:rPr lang="pl-PL" smtClean="0"/>
              <a:t>06.06.2024</a:t>
            </a:fld>
            <a:endParaRPr lang="pl-PL"/>
          </a:p>
        </p:txBody>
      </p:sp>
      <p:sp>
        <p:nvSpPr>
          <p:cNvPr id="5" name="Symbol zastępczy stopki 4">
            <a:extLst>
              <a:ext uri="{FF2B5EF4-FFF2-40B4-BE49-F238E27FC236}">
                <a16:creationId xmlns:a16="http://schemas.microsoft.com/office/drawing/2014/main" xmlns="" id="{590F0A81-A3A3-6818-97D0-A58EED0B932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xmlns="" id="{2E64D52E-F241-C39F-FDBC-E33A9964F4A8}"/>
              </a:ext>
            </a:extLst>
          </p:cNvPr>
          <p:cNvSpPr>
            <a:spLocks noGrp="1"/>
          </p:cNvSpPr>
          <p:nvPr>
            <p:ph type="sldNum" sz="quarter" idx="12"/>
          </p:nvPr>
        </p:nvSpPr>
        <p:spPr/>
        <p:txBody>
          <a:bodyPr/>
          <a:lstStyle/>
          <a:p>
            <a:fld id="{6BC8F205-CC19-7940-A8F9-EB5408A1A3FF}" type="slidenum">
              <a:rPr lang="pl-PL" smtClean="0"/>
              <a:t>‹#›</a:t>
            </a:fld>
            <a:endParaRPr lang="pl-PL"/>
          </a:p>
        </p:txBody>
      </p:sp>
    </p:spTree>
    <p:extLst>
      <p:ext uri="{BB962C8B-B14F-4D97-AF65-F5344CB8AC3E}">
        <p14:creationId xmlns:p14="http://schemas.microsoft.com/office/powerpoint/2010/main" val="2237429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171D09F-D549-ABC0-8E33-C25758079E6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xmlns="" id="{CC825B45-6B7E-0863-54CF-AB0E5492FB8A}"/>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72AFCA8F-46CF-8FCE-9E33-0476E57F1C80}"/>
              </a:ext>
            </a:extLst>
          </p:cNvPr>
          <p:cNvSpPr>
            <a:spLocks noGrp="1"/>
          </p:cNvSpPr>
          <p:nvPr>
            <p:ph type="dt" sz="half" idx="10"/>
          </p:nvPr>
        </p:nvSpPr>
        <p:spPr/>
        <p:txBody>
          <a:bodyPr/>
          <a:lstStyle/>
          <a:p>
            <a:fld id="{C1EA8A57-D263-9A41-8DCB-BF4BB77001B7}" type="datetime1">
              <a:rPr lang="pl-PL" smtClean="0"/>
              <a:t>06.06.2024</a:t>
            </a:fld>
            <a:endParaRPr lang="pl-PL"/>
          </a:p>
        </p:txBody>
      </p:sp>
      <p:sp>
        <p:nvSpPr>
          <p:cNvPr id="5" name="Symbol zastępczy stopki 4">
            <a:extLst>
              <a:ext uri="{FF2B5EF4-FFF2-40B4-BE49-F238E27FC236}">
                <a16:creationId xmlns:a16="http://schemas.microsoft.com/office/drawing/2014/main" xmlns="" id="{62F2478D-2271-88BD-50EE-8CA3C001610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xmlns="" id="{FC6AD057-ECDC-90F1-746B-D26A18D3289A}"/>
              </a:ext>
            </a:extLst>
          </p:cNvPr>
          <p:cNvSpPr>
            <a:spLocks noGrp="1"/>
          </p:cNvSpPr>
          <p:nvPr>
            <p:ph type="sldNum" sz="quarter" idx="12"/>
          </p:nvPr>
        </p:nvSpPr>
        <p:spPr/>
        <p:txBody>
          <a:bodyPr/>
          <a:lstStyle/>
          <a:p>
            <a:fld id="{6BC8F205-CC19-7940-A8F9-EB5408A1A3FF}" type="slidenum">
              <a:rPr lang="pl-PL" smtClean="0"/>
              <a:t>‹#›</a:t>
            </a:fld>
            <a:endParaRPr lang="pl-PL"/>
          </a:p>
        </p:txBody>
      </p:sp>
    </p:spTree>
    <p:extLst>
      <p:ext uri="{BB962C8B-B14F-4D97-AF65-F5344CB8AC3E}">
        <p14:creationId xmlns:p14="http://schemas.microsoft.com/office/powerpoint/2010/main" val="2171116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27B8DA3-2742-F258-5432-46AF7D06F419}"/>
              </a:ext>
            </a:extLst>
          </p:cNvPr>
          <p:cNvSpPr>
            <a:spLocks noGrp="1"/>
          </p:cNvSpPr>
          <p:nvPr>
            <p:ph type="title"/>
          </p:nvPr>
        </p:nvSpPr>
        <p:spPr>
          <a:xfrm>
            <a:off x="831851" y="1709742"/>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xmlns="" id="{F202EBFE-826C-40B6-327F-81683C7EA0D8}"/>
              </a:ext>
            </a:extLst>
          </p:cNvPr>
          <p:cNvSpPr>
            <a:spLocks noGrp="1"/>
          </p:cNvSpPr>
          <p:nvPr>
            <p:ph type="body" idx="1"/>
          </p:nvPr>
        </p:nvSpPr>
        <p:spPr>
          <a:xfrm>
            <a:off x="831851" y="4589467"/>
            <a:ext cx="10515600" cy="1500187"/>
          </a:xfrm>
        </p:spPr>
        <p:txBody>
          <a:bodyPr/>
          <a:lstStyle>
            <a:lvl1pPr marL="0" indent="0">
              <a:buNone/>
              <a:defRPr sz="2400">
                <a:solidFill>
                  <a:schemeClr val="tx1">
                    <a:tint val="82000"/>
                  </a:schemeClr>
                </a:solidFill>
              </a:defRPr>
            </a:lvl1pPr>
            <a:lvl2pPr marL="457189" indent="0">
              <a:buNone/>
              <a:defRPr sz="2000">
                <a:solidFill>
                  <a:schemeClr val="tx1">
                    <a:tint val="82000"/>
                  </a:schemeClr>
                </a:solidFill>
              </a:defRPr>
            </a:lvl2pPr>
            <a:lvl3pPr marL="914377" indent="0">
              <a:buNone/>
              <a:defRPr sz="1800">
                <a:solidFill>
                  <a:schemeClr val="tx1">
                    <a:tint val="82000"/>
                  </a:schemeClr>
                </a:solidFill>
              </a:defRPr>
            </a:lvl3pPr>
            <a:lvl4pPr marL="1371566" indent="0">
              <a:buNone/>
              <a:defRPr sz="1600">
                <a:solidFill>
                  <a:schemeClr val="tx1">
                    <a:tint val="82000"/>
                  </a:schemeClr>
                </a:solidFill>
              </a:defRPr>
            </a:lvl4pPr>
            <a:lvl5pPr marL="1828754" indent="0">
              <a:buNone/>
              <a:defRPr sz="1600">
                <a:solidFill>
                  <a:schemeClr val="tx1">
                    <a:tint val="82000"/>
                  </a:schemeClr>
                </a:solidFill>
              </a:defRPr>
            </a:lvl5pPr>
            <a:lvl6pPr marL="2285943" indent="0">
              <a:buNone/>
              <a:defRPr sz="1600">
                <a:solidFill>
                  <a:schemeClr val="tx1">
                    <a:tint val="82000"/>
                  </a:schemeClr>
                </a:solidFill>
              </a:defRPr>
            </a:lvl6pPr>
            <a:lvl7pPr marL="2743131" indent="0">
              <a:buNone/>
              <a:defRPr sz="1600">
                <a:solidFill>
                  <a:schemeClr val="tx1">
                    <a:tint val="82000"/>
                  </a:schemeClr>
                </a:solidFill>
              </a:defRPr>
            </a:lvl7pPr>
            <a:lvl8pPr marL="3200320" indent="0">
              <a:buNone/>
              <a:defRPr sz="1600">
                <a:solidFill>
                  <a:schemeClr val="tx1">
                    <a:tint val="82000"/>
                  </a:schemeClr>
                </a:solidFill>
              </a:defRPr>
            </a:lvl8pPr>
            <a:lvl9pPr marL="3657509" indent="0">
              <a:buNone/>
              <a:defRPr sz="1600">
                <a:solidFill>
                  <a:schemeClr val="tx1">
                    <a:tint val="82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xmlns="" id="{DAA1515F-033E-E265-1045-9DCCF9D1613C}"/>
              </a:ext>
            </a:extLst>
          </p:cNvPr>
          <p:cNvSpPr>
            <a:spLocks noGrp="1"/>
          </p:cNvSpPr>
          <p:nvPr>
            <p:ph type="dt" sz="half" idx="10"/>
          </p:nvPr>
        </p:nvSpPr>
        <p:spPr/>
        <p:txBody>
          <a:bodyPr/>
          <a:lstStyle/>
          <a:p>
            <a:fld id="{58A62989-AFD7-884F-8EFC-A7ACF26C0DE1}" type="datetime1">
              <a:rPr lang="pl-PL" smtClean="0"/>
              <a:t>06.06.2024</a:t>
            </a:fld>
            <a:endParaRPr lang="pl-PL"/>
          </a:p>
        </p:txBody>
      </p:sp>
      <p:sp>
        <p:nvSpPr>
          <p:cNvPr id="5" name="Symbol zastępczy stopki 4">
            <a:extLst>
              <a:ext uri="{FF2B5EF4-FFF2-40B4-BE49-F238E27FC236}">
                <a16:creationId xmlns:a16="http://schemas.microsoft.com/office/drawing/2014/main" xmlns="" id="{F7D97C7C-577D-D972-0701-A122C571930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xmlns="" id="{F686F949-9353-FEB7-5A19-17265DB5F140}"/>
              </a:ext>
            </a:extLst>
          </p:cNvPr>
          <p:cNvSpPr>
            <a:spLocks noGrp="1"/>
          </p:cNvSpPr>
          <p:nvPr>
            <p:ph type="sldNum" sz="quarter" idx="12"/>
          </p:nvPr>
        </p:nvSpPr>
        <p:spPr/>
        <p:txBody>
          <a:bodyPr/>
          <a:lstStyle/>
          <a:p>
            <a:fld id="{6BC8F205-CC19-7940-A8F9-EB5408A1A3FF}" type="slidenum">
              <a:rPr lang="pl-PL" smtClean="0"/>
              <a:t>‹#›</a:t>
            </a:fld>
            <a:endParaRPr lang="pl-PL"/>
          </a:p>
        </p:txBody>
      </p:sp>
    </p:spTree>
    <p:extLst>
      <p:ext uri="{BB962C8B-B14F-4D97-AF65-F5344CB8AC3E}">
        <p14:creationId xmlns:p14="http://schemas.microsoft.com/office/powerpoint/2010/main" val="3390878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0B3AF07-32DF-9536-EC6A-C36D94F2899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xmlns="" id="{E29AE484-7E51-AD31-3EDB-896DE0A210AA}"/>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xmlns="" id="{C89EDCEE-0904-9EBF-DB06-38F1AE8331CD}"/>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xmlns="" id="{56384161-DE5A-3F41-722A-45040FF99CFF}"/>
              </a:ext>
            </a:extLst>
          </p:cNvPr>
          <p:cNvSpPr>
            <a:spLocks noGrp="1"/>
          </p:cNvSpPr>
          <p:nvPr>
            <p:ph type="dt" sz="half" idx="10"/>
          </p:nvPr>
        </p:nvSpPr>
        <p:spPr/>
        <p:txBody>
          <a:bodyPr/>
          <a:lstStyle/>
          <a:p>
            <a:fld id="{E1B9FBDE-1D0B-394C-A68B-5F41D7CDFE51}" type="datetime1">
              <a:rPr lang="pl-PL" smtClean="0"/>
              <a:t>06.06.2024</a:t>
            </a:fld>
            <a:endParaRPr lang="pl-PL"/>
          </a:p>
        </p:txBody>
      </p:sp>
      <p:sp>
        <p:nvSpPr>
          <p:cNvPr id="6" name="Symbol zastępczy stopki 5">
            <a:extLst>
              <a:ext uri="{FF2B5EF4-FFF2-40B4-BE49-F238E27FC236}">
                <a16:creationId xmlns:a16="http://schemas.microsoft.com/office/drawing/2014/main" xmlns="" id="{97EBCD85-2230-3ADB-EAC5-28A67CA5F45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xmlns="" id="{BE44439B-43C8-8CB6-E8EC-FB1995845982}"/>
              </a:ext>
            </a:extLst>
          </p:cNvPr>
          <p:cNvSpPr>
            <a:spLocks noGrp="1"/>
          </p:cNvSpPr>
          <p:nvPr>
            <p:ph type="sldNum" sz="quarter" idx="12"/>
          </p:nvPr>
        </p:nvSpPr>
        <p:spPr/>
        <p:txBody>
          <a:bodyPr/>
          <a:lstStyle/>
          <a:p>
            <a:fld id="{6BC8F205-CC19-7940-A8F9-EB5408A1A3FF}" type="slidenum">
              <a:rPr lang="pl-PL" smtClean="0"/>
              <a:t>‹#›</a:t>
            </a:fld>
            <a:endParaRPr lang="pl-PL"/>
          </a:p>
        </p:txBody>
      </p:sp>
    </p:spTree>
    <p:extLst>
      <p:ext uri="{BB962C8B-B14F-4D97-AF65-F5344CB8AC3E}">
        <p14:creationId xmlns:p14="http://schemas.microsoft.com/office/powerpoint/2010/main" val="2304799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75B8C8B-947E-443D-9E7F-46F291D49FAC}"/>
              </a:ext>
            </a:extLst>
          </p:cNvPr>
          <p:cNvSpPr>
            <a:spLocks noGrp="1"/>
          </p:cNvSpPr>
          <p:nvPr>
            <p:ph type="title"/>
          </p:nvPr>
        </p:nvSpPr>
        <p:spPr>
          <a:xfrm>
            <a:off x="839788" y="365129"/>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xmlns="" id="{516DF691-6C77-A5A6-FB74-BA5A7148AC07}"/>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xmlns="" id="{C29D5682-4060-B354-791D-B93802B27EA5}"/>
              </a:ext>
            </a:extLst>
          </p:cNvPr>
          <p:cNvSpPr>
            <a:spLocks noGrp="1"/>
          </p:cNvSpPr>
          <p:nvPr>
            <p:ph sz="half" idx="2"/>
          </p:nvPr>
        </p:nvSpPr>
        <p:spPr>
          <a:xfrm>
            <a:off x="839789"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xmlns="" id="{F9D2C4FD-B0C7-6BFB-85BC-C080EF4C2398}"/>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xmlns="" id="{774CE92F-0A97-0E1B-6CDE-E7CE869CB10C}"/>
              </a:ext>
            </a:extLst>
          </p:cNvPr>
          <p:cNvSpPr>
            <a:spLocks noGrp="1"/>
          </p:cNvSpPr>
          <p:nvPr>
            <p:ph sz="quarter" idx="4"/>
          </p:nvPr>
        </p:nvSpPr>
        <p:spPr>
          <a:xfrm>
            <a:off x="6172202"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xmlns="" id="{10A6BC85-1879-0AF2-6E78-96237ECD3B6E}"/>
              </a:ext>
            </a:extLst>
          </p:cNvPr>
          <p:cNvSpPr>
            <a:spLocks noGrp="1"/>
          </p:cNvSpPr>
          <p:nvPr>
            <p:ph type="dt" sz="half" idx="10"/>
          </p:nvPr>
        </p:nvSpPr>
        <p:spPr/>
        <p:txBody>
          <a:bodyPr/>
          <a:lstStyle/>
          <a:p>
            <a:fld id="{C1F2E213-C3D3-AF44-A7C6-C12B2C93C62C}" type="datetime1">
              <a:rPr lang="pl-PL" smtClean="0"/>
              <a:t>06.06.2024</a:t>
            </a:fld>
            <a:endParaRPr lang="pl-PL"/>
          </a:p>
        </p:txBody>
      </p:sp>
      <p:sp>
        <p:nvSpPr>
          <p:cNvPr id="8" name="Symbol zastępczy stopki 7">
            <a:extLst>
              <a:ext uri="{FF2B5EF4-FFF2-40B4-BE49-F238E27FC236}">
                <a16:creationId xmlns:a16="http://schemas.microsoft.com/office/drawing/2014/main" xmlns="" id="{A86F8179-ADC6-1913-405E-76DD709330BE}"/>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xmlns="" id="{73486881-9D0C-4D1E-4EF2-39C8CC03F8F9}"/>
              </a:ext>
            </a:extLst>
          </p:cNvPr>
          <p:cNvSpPr>
            <a:spLocks noGrp="1"/>
          </p:cNvSpPr>
          <p:nvPr>
            <p:ph type="sldNum" sz="quarter" idx="12"/>
          </p:nvPr>
        </p:nvSpPr>
        <p:spPr/>
        <p:txBody>
          <a:bodyPr/>
          <a:lstStyle/>
          <a:p>
            <a:fld id="{6BC8F205-CC19-7940-A8F9-EB5408A1A3FF}" type="slidenum">
              <a:rPr lang="pl-PL" smtClean="0"/>
              <a:t>‹#›</a:t>
            </a:fld>
            <a:endParaRPr lang="pl-PL"/>
          </a:p>
        </p:txBody>
      </p:sp>
    </p:spTree>
    <p:extLst>
      <p:ext uri="{BB962C8B-B14F-4D97-AF65-F5344CB8AC3E}">
        <p14:creationId xmlns:p14="http://schemas.microsoft.com/office/powerpoint/2010/main" val="323041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3958B71-9672-A3E4-8451-F3A2F5BD623D}"/>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xmlns="" id="{86A30483-A259-7253-DBFC-DC39D553D8DB}"/>
              </a:ext>
            </a:extLst>
          </p:cNvPr>
          <p:cNvSpPr>
            <a:spLocks noGrp="1"/>
          </p:cNvSpPr>
          <p:nvPr>
            <p:ph type="dt" sz="half" idx="10"/>
          </p:nvPr>
        </p:nvSpPr>
        <p:spPr/>
        <p:txBody>
          <a:bodyPr/>
          <a:lstStyle/>
          <a:p>
            <a:fld id="{3C9D4B6B-052B-A84E-A3F5-354C22F2785B}" type="datetime1">
              <a:rPr lang="pl-PL" smtClean="0"/>
              <a:t>06.06.2024</a:t>
            </a:fld>
            <a:endParaRPr lang="pl-PL"/>
          </a:p>
        </p:txBody>
      </p:sp>
      <p:sp>
        <p:nvSpPr>
          <p:cNvPr id="4" name="Symbol zastępczy stopki 3">
            <a:extLst>
              <a:ext uri="{FF2B5EF4-FFF2-40B4-BE49-F238E27FC236}">
                <a16:creationId xmlns:a16="http://schemas.microsoft.com/office/drawing/2014/main" xmlns="" id="{B408FDCD-FD17-E942-7015-6CA41FF37B9D}"/>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xmlns="" id="{3A9EF2BD-1AA0-A666-BA33-14A886261887}"/>
              </a:ext>
            </a:extLst>
          </p:cNvPr>
          <p:cNvSpPr>
            <a:spLocks noGrp="1"/>
          </p:cNvSpPr>
          <p:nvPr>
            <p:ph type="sldNum" sz="quarter" idx="12"/>
          </p:nvPr>
        </p:nvSpPr>
        <p:spPr/>
        <p:txBody>
          <a:bodyPr/>
          <a:lstStyle/>
          <a:p>
            <a:fld id="{6BC8F205-CC19-7940-A8F9-EB5408A1A3FF}" type="slidenum">
              <a:rPr lang="pl-PL" smtClean="0"/>
              <a:t>‹#›</a:t>
            </a:fld>
            <a:endParaRPr lang="pl-PL"/>
          </a:p>
        </p:txBody>
      </p:sp>
    </p:spTree>
    <p:extLst>
      <p:ext uri="{BB962C8B-B14F-4D97-AF65-F5344CB8AC3E}">
        <p14:creationId xmlns:p14="http://schemas.microsoft.com/office/powerpoint/2010/main" val="126857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xmlns="" id="{B452BAAC-6A10-8FA6-8871-D0367C7B05A4}"/>
              </a:ext>
            </a:extLst>
          </p:cNvPr>
          <p:cNvSpPr>
            <a:spLocks noGrp="1"/>
          </p:cNvSpPr>
          <p:nvPr>
            <p:ph type="dt" sz="half" idx="10"/>
          </p:nvPr>
        </p:nvSpPr>
        <p:spPr/>
        <p:txBody>
          <a:bodyPr/>
          <a:lstStyle/>
          <a:p>
            <a:fld id="{297B0912-3B45-374C-AEB5-775EB3B2C95F}" type="datetime1">
              <a:rPr lang="pl-PL" smtClean="0"/>
              <a:t>06.06.2024</a:t>
            </a:fld>
            <a:endParaRPr lang="pl-PL"/>
          </a:p>
        </p:txBody>
      </p:sp>
      <p:sp>
        <p:nvSpPr>
          <p:cNvPr id="3" name="Symbol zastępczy stopki 2">
            <a:extLst>
              <a:ext uri="{FF2B5EF4-FFF2-40B4-BE49-F238E27FC236}">
                <a16:creationId xmlns:a16="http://schemas.microsoft.com/office/drawing/2014/main" xmlns="" id="{32420345-50E0-376F-099F-F9ACF64DB545}"/>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xmlns="" id="{7BED7086-272A-D883-2148-1D069848F0E7}"/>
              </a:ext>
            </a:extLst>
          </p:cNvPr>
          <p:cNvSpPr>
            <a:spLocks noGrp="1"/>
          </p:cNvSpPr>
          <p:nvPr>
            <p:ph type="sldNum" sz="quarter" idx="12"/>
          </p:nvPr>
        </p:nvSpPr>
        <p:spPr/>
        <p:txBody>
          <a:bodyPr/>
          <a:lstStyle/>
          <a:p>
            <a:fld id="{6BC8F205-CC19-7940-A8F9-EB5408A1A3FF}" type="slidenum">
              <a:rPr lang="pl-PL" smtClean="0"/>
              <a:t>‹#›</a:t>
            </a:fld>
            <a:endParaRPr lang="pl-PL"/>
          </a:p>
        </p:txBody>
      </p:sp>
    </p:spTree>
    <p:extLst>
      <p:ext uri="{BB962C8B-B14F-4D97-AF65-F5344CB8AC3E}">
        <p14:creationId xmlns:p14="http://schemas.microsoft.com/office/powerpoint/2010/main" val="3196421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DC5A3AD-7313-ED28-FD8F-D0A702DE378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xmlns="" id="{40BDF656-E69A-E095-89F0-F902C92D7EA4}"/>
              </a:ext>
            </a:extLst>
          </p:cNvPr>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xmlns="" id="{61CB4747-C2F5-8BD3-9E0F-4E8CEABD637F}"/>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xmlns="" id="{7B5D3F0E-9232-B9CE-5047-C45626838CE8}"/>
              </a:ext>
            </a:extLst>
          </p:cNvPr>
          <p:cNvSpPr>
            <a:spLocks noGrp="1"/>
          </p:cNvSpPr>
          <p:nvPr>
            <p:ph type="dt" sz="half" idx="10"/>
          </p:nvPr>
        </p:nvSpPr>
        <p:spPr/>
        <p:txBody>
          <a:bodyPr/>
          <a:lstStyle/>
          <a:p>
            <a:fld id="{F0352FEF-3D89-D04A-80E5-68EAA0E85011}" type="datetime1">
              <a:rPr lang="pl-PL" smtClean="0"/>
              <a:t>06.06.2024</a:t>
            </a:fld>
            <a:endParaRPr lang="pl-PL"/>
          </a:p>
        </p:txBody>
      </p:sp>
      <p:sp>
        <p:nvSpPr>
          <p:cNvPr id="6" name="Symbol zastępczy stopki 5">
            <a:extLst>
              <a:ext uri="{FF2B5EF4-FFF2-40B4-BE49-F238E27FC236}">
                <a16:creationId xmlns:a16="http://schemas.microsoft.com/office/drawing/2014/main" xmlns="" id="{BDEAAC5B-12B9-E8FF-2AF5-70C579DC876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xmlns="" id="{4E9B47FB-CC94-234D-917C-1DA9DA03B8CD}"/>
              </a:ext>
            </a:extLst>
          </p:cNvPr>
          <p:cNvSpPr>
            <a:spLocks noGrp="1"/>
          </p:cNvSpPr>
          <p:nvPr>
            <p:ph type="sldNum" sz="quarter" idx="12"/>
          </p:nvPr>
        </p:nvSpPr>
        <p:spPr/>
        <p:txBody>
          <a:bodyPr/>
          <a:lstStyle/>
          <a:p>
            <a:fld id="{6BC8F205-CC19-7940-A8F9-EB5408A1A3FF}" type="slidenum">
              <a:rPr lang="pl-PL" smtClean="0"/>
              <a:t>‹#›</a:t>
            </a:fld>
            <a:endParaRPr lang="pl-PL"/>
          </a:p>
        </p:txBody>
      </p:sp>
    </p:spTree>
    <p:extLst>
      <p:ext uri="{BB962C8B-B14F-4D97-AF65-F5344CB8AC3E}">
        <p14:creationId xmlns:p14="http://schemas.microsoft.com/office/powerpoint/2010/main" val="2057101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A8609BE-E7EB-55BC-9721-53FE24C520D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xmlns="" id="{2F4C2CB3-E982-8033-41B5-7E0A57227A69}"/>
              </a:ext>
            </a:extLst>
          </p:cNvPr>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pl-PL"/>
          </a:p>
        </p:txBody>
      </p:sp>
      <p:sp>
        <p:nvSpPr>
          <p:cNvPr id="4" name="Symbol zastępczy tekstu 3">
            <a:extLst>
              <a:ext uri="{FF2B5EF4-FFF2-40B4-BE49-F238E27FC236}">
                <a16:creationId xmlns:a16="http://schemas.microsoft.com/office/drawing/2014/main" xmlns="" id="{BEB68760-BC1E-DDC1-BB00-A4A6ABB31B93}"/>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xmlns="" id="{A986FD6C-8813-97CA-8CF8-C08AED8F557B}"/>
              </a:ext>
            </a:extLst>
          </p:cNvPr>
          <p:cNvSpPr>
            <a:spLocks noGrp="1"/>
          </p:cNvSpPr>
          <p:nvPr>
            <p:ph type="dt" sz="half" idx="10"/>
          </p:nvPr>
        </p:nvSpPr>
        <p:spPr/>
        <p:txBody>
          <a:bodyPr/>
          <a:lstStyle/>
          <a:p>
            <a:fld id="{611C04AD-CC01-C34F-BFBC-39E304539B45}" type="datetime1">
              <a:rPr lang="pl-PL" smtClean="0"/>
              <a:t>06.06.2024</a:t>
            </a:fld>
            <a:endParaRPr lang="pl-PL"/>
          </a:p>
        </p:txBody>
      </p:sp>
      <p:sp>
        <p:nvSpPr>
          <p:cNvPr id="6" name="Symbol zastępczy stopki 5">
            <a:extLst>
              <a:ext uri="{FF2B5EF4-FFF2-40B4-BE49-F238E27FC236}">
                <a16:creationId xmlns:a16="http://schemas.microsoft.com/office/drawing/2014/main" xmlns="" id="{785B0626-27D7-BD15-7481-EA2CADCC48D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xmlns="" id="{FB4E3EF6-6166-CAEE-461F-0CA17AAD64DF}"/>
              </a:ext>
            </a:extLst>
          </p:cNvPr>
          <p:cNvSpPr>
            <a:spLocks noGrp="1"/>
          </p:cNvSpPr>
          <p:nvPr>
            <p:ph type="sldNum" sz="quarter" idx="12"/>
          </p:nvPr>
        </p:nvSpPr>
        <p:spPr/>
        <p:txBody>
          <a:bodyPr/>
          <a:lstStyle/>
          <a:p>
            <a:fld id="{6BC8F205-CC19-7940-A8F9-EB5408A1A3FF}" type="slidenum">
              <a:rPr lang="pl-PL" smtClean="0"/>
              <a:t>‹#›</a:t>
            </a:fld>
            <a:endParaRPr lang="pl-PL"/>
          </a:p>
        </p:txBody>
      </p:sp>
    </p:spTree>
    <p:extLst>
      <p:ext uri="{BB962C8B-B14F-4D97-AF65-F5344CB8AC3E}">
        <p14:creationId xmlns:p14="http://schemas.microsoft.com/office/powerpoint/2010/main" val="326010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xmlns="" id="{63902F6A-CC23-005F-5C0B-A0194954B50F}"/>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xmlns="" id="{433821D1-364E-936F-DCF8-2B9D6E472E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112AAE59-68BE-E3E2-41CE-01E6E148EDC9}"/>
              </a:ext>
            </a:extLst>
          </p:cNvPr>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F789972-5E2C-714C-8940-7FB90A8C4721}" type="datetime1">
              <a:rPr lang="pl-PL" smtClean="0"/>
              <a:t>06.06.2024</a:t>
            </a:fld>
            <a:endParaRPr lang="pl-PL"/>
          </a:p>
        </p:txBody>
      </p:sp>
      <p:sp>
        <p:nvSpPr>
          <p:cNvPr id="5" name="Symbol zastępczy stopki 4">
            <a:extLst>
              <a:ext uri="{FF2B5EF4-FFF2-40B4-BE49-F238E27FC236}">
                <a16:creationId xmlns:a16="http://schemas.microsoft.com/office/drawing/2014/main" xmlns="" id="{BBA9A8D5-5ACE-F56B-9309-26E33E38E782}"/>
              </a:ext>
            </a:extLst>
          </p:cNvPr>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l-PL"/>
          </a:p>
        </p:txBody>
      </p:sp>
      <p:sp>
        <p:nvSpPr>
          <p:cNvPr id="6" name="Symbol zastępczy numeru slajdu 5">
            <a:extLst>
              <a:ext uri="{FF2B5EF4-FFF2-40B4-BE49-F238E27FC236}">
                <a16:creationId xmlns:a16="http://schemas.microsoft.com/office/drawing/2014/main" xmlns="" id="{118DE010-D182-AEFF-545E-1C30C1C91442}"/>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BC8F205-CC19-7940-A8F9-EB5408A1A3FF}" type="slidenum">
              <a:rPr lang="pl-PL" smtClean="0"/>
              <a:t>‹#›</a:t>
            </a:fld>
            <a:endParaRPr lang="pl-PL"/>
          </a:p>
        </p:txBody>
      </p:sp>
    </p:spTree>
    <p:extLst>
      <p:ext uri="{BB962C8B-B14F-4D97-AF65-F5344CB8AC3E}">
        <p14:creationId xmlns:p14="http://schemas.microsoft.com/office/powerpoint/2010/main" val="1347124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alphaModFix amt="75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xmlns="" id="{E866425D-2660-7D0E-57BF-A52E73E6DF6A}"/>
              </a:ext>
            </a:extLst>
          </p:cNvPr>
          <p:cNvSpPr txBox="1"/>
          <p:nvPr/>
        </p:nvSpPr>
        <p:spPr>
          <a:xfrm>
            <a:off x="368135" y="237506"/>
            <a:ext cx="6151418" cy="2339102"/>
          </a:xfrm>
          <a:prstGeom prst="rect">
            <a:avLst/>
          </a:prstGeom>
          <a:noFill/>
        </p:spPr>
        <p:txBody>
          <a:bodyPr wrap="square" rtlCol="0">
            <a:spAutoFit/>
          </a:bodyPr>
          <a:lstStyle/>
          <a:p>
            <a:pPr algn="ctr"/>
            <a:r>
              <a:rPr lang="pl-PL" sz="6000" spc="200" dirty="0">
                <a:latin typeface="Baguet Script" pitchFamily="2" charset="0"/>
              </a:rPr>
              <a:t>Ptasi Album</a:t>
            </a:r>
          </a:p>
          <a:p>
            <a:pPr algn="ctr">
              <a:spcAft>
                <a:spcPts val="1200"/>
              </a:spcAft>
            </a:pPr>
            <a:r>
              <a:rPr lang="pl-PL" sz="2200" dirty="0">
                <a:latin typeface="Bookman Old Style" panose="02050604050505020204" pitchFamily="18" charset="0"/>
              </a:rPr>
              <a:t>„Każda pliszka swój ogonek chwali”</a:t>
            </a:r>
          </a:p>
          <a:p>
            <a:pPr algn="ctr"/>
            <a:r>
              <a:rPr lang="pl-PL" dirty="0">
                <a:latin typeface="Bookman Old Style" panose="02050604050505020204" pitchFamily="18" charset="0"/>
                <a:cs typeface="Arial" panose="020B0604020202020204" pitchFamily="34" charset="0"/>
              </a:rPr>
              <a:t>Szkoła Podstawowa</a:t>
            </a:r>
          </a:p>
          <a:p>
            <a:pPr algn="ctr"/>
            <a:r>
              <a:rPr lang="pl-PL" dirty="0">
                <a:latin typeface="Bookman Old Style" panose="02050604050505020204" pitchFamily="18" charset="0"/>
                <a:cs typeface="Arial" panose="020B0604020202020204" pitchFamily="34" charset="0"/>
              </a:rPr>
              <a:t>im. Kazimierza Górskiego w Czaplinku</a:t>
            </a:r>
          </a:p>
          <a:p>
            <a:pPr algn="ctr"/>
            <a:endParaRPr lang="pl-PL" dirty="0"/>
          </a:p>
        </p:txBody>
      </p:sp>
      <p:sp>
        <p:nvSpPr>
          <p:cNvPr id="2" name="pole tekstowe 1">
            <a:extLst>
              <a:ext uri="{FF2B5EF4-FFF2-40B4-BE49-F238E27FC236}">
                <a16:creationId xmlns:a16="http://schemas.microsoft.com/office/drawing/2014/main" xmlns="" id="{CF4524C2-B638-1D5E-E0F6-0F58217444E2}"/>
              </a:ext>
            </a:extLst>
          </p:cNvPr>
          <p:cNvSpPr txBox="1"/>
          <p:nvPr/>
        </p:nvSpPr>
        <p:spPr>
          <a:xfrm>
            <a:off x="368135" y="5652378"/>
            <a:ext cx="2256312" cy="1077218"/>
          </a:xfrm>
          <a:prstGeom prst="rect">
            <a:avLst/>
          </a:prstGeom>
          <a:noFill/>
        </p:spPr>
        <p:txBody>
          <a:bodyPr wrap="square" rtlCol="0">
            <a:spAutoFit/>
          </a:bodyPr>
          <a:lstStyle/>
          <a:p>
            <a:r>
              <a:rPr lang="pl-PL" sz="1600" dirty="0">
                <a:latin typeface="Bookman Old Style" panose="02050604050505020204" pitchFamily="18" charset="0"/>
              </a:rPr>
              <a:t>Lena Bednarska</a:t>
            </a:r>
          </a:p>
          <a:p>
            <a:r>
              <a:rPr lang="pl-PL" sz="1600" dirty="0">
                <a:latin typeface="Bookman Old Style" panose="02050604050505020204" pitchFamily="18" charset="0"/>
              </a:rPr>
              <a:t>Izabela Auguścik</a:t>
            </a:r>
          </a:p>
          <a:p>
            <a:r>
              <a:rPr lang="pl-PL" sz="1600" dirty="0">
                <a:latin typeface="Bookman Old Style" panose="02050604050505020204" pitchFamily="18" charset="0"/>
              </a:rPr>
              <a:t>Adam Gawęda</a:t>
            </a:r>
          </a:p>
          <a:p>
            <a:r>
              <a:rPr lang="pl-PL" sz="1600" dirty="0">
                <a:latin typeface="Bookman Old Style" panose="02050604050505020204" pitchFamily="18" charset="0"/>
              </a:rPr>
              <a:t>Zofia Szcześniak</a:t>
            </a:r>
          </a:p>
        </p:txBody>
      </p:sp>
      <p:sp>
        <p:nvSpPr>
          <p:cNvPr id="3" name="pole tekstowe 2">
            <a:extLst>
              <a:ext uri="{FF2B5EF4-FFF2-40B4-BE49-F238E27FC236}">
                <a16:creationId xmlns:a16="http://schemas.microsoft.com/office/drawing/2014/main" xmlns="" id="{0F5D4ED8-503F-CBCD-B0F5-95F66734E761}"/>
              </a:ext>
            </a:extLst>
          </p:cNvPr>
          <p:cNvSpPr txBox="1"/>
          <p:nvPr/>
        </p:nvSpPr>
        <p:spPr>
          <a:xfrm>
            <a:off x="368135" y="5047012"/>
            <a:ext cx="7374577" cy="830997"/>
          </a:xfrm>
          <a:prstGeom prst="rect">
            <a:avLst/>
          </a:prstGeom>
          <a:noFill/>
        </p:spPr>
        <p:txBody>
          <a:bodyPr wrap="square" rtlCol="0">
            <a:spAutoFit/>
          </a:bodyPr>
          <a:lstStyle/>
          <a:p>
            <a:r>
              <a:rPr lang="pl-PL" sz="1600" dirty="0">
                <a:latin typeface="Bookman Old Style" panose="02050604050505020204" pitchFamily="18" charset="0"/>
              </a:rPr>
              <a:t>Uczestnicy koła przyrodniczego kl. IV, którzy od wczesnej wiosny obserwowali i fotografowali przylatujące i miejscowe ptaki:</a:t>
            </a:r>
          </a:p>
          <a:p>
            <a:endParaRPr lang="pl-PL" sz="1600" dirty="0">
              <a:latin typeface="Bookman Old Style" panose="02050604050505020204" pitchFamily="18" charset="0"/>
            </a:endParaRPr>
          </a:p>
        </p:txBody>
      </p:sp>
    </p:spTree>
    <p:extLst>
      <p:ext uri="{BB962C8B-B14F-4D97-AF65-F5344CB8AC3E}">
        <p14:creationId xmlns:p14="http://schemas.microsoft.com/office/powerpoint/2010/main" val="3832086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5285044B-0094-ADAB-5E6E-3D09FAF54497}"/>
              </a:ext>
            </a:extLst>
          </p:cNvPr>
          <p:cNvSpPr txBox="1"/>
          <p:nvPr/>
        </p:nvSpPr>
        <p:spPr>
          <a:xfrm>
            <a:off x="5509693" y="226341"/>
            <a:ext cx="1172613" cy="861774"/>
          </a:xfrm>
          <a:prstGeom prst="rect">
            <a:avLst/>
          </a:prstGeom>
          <a:noFill/>
        </p:spPr>
        <p:txBody>
          <a:bodyPr wrap="square" rtlCol="0">
            <a:spAutoFit/>
          </a:bodyPr>
          <a:lstStyle/>
          <a:p>
            <a:pPr algn="ctr"/>
            <a:r>
              <a:rPr lang="pl-PL" sz="5000" spc="200" dirty="0">
                <a:latin typeface="Baguet Script" pitchFamily="2" charset="0"/>
              </a:rPr>
              <a:t>Gil</a:t>
            </a:r>
          </a:p>
        </p:txBody>
      </p:sp>
      <p:sp>
        <p:nvSpPr>
          <p:cNvPr id="3" name="pole tekstowe 2">
            <a:extLst>
              <a:ext uri="{FF2B5EF4-FFF2-40B4-BE49-F238E27FC236}">
                <a16:creationId xmlns:a16="http://schemas.microsoft.com/office/drawing/2014/main" xmlns="" id="{158BA5AC-9672-B7F4-B37A-5ACA31BF67AF}"/>
              </a:ext>
            </a:extLst>
          </p:cNvPr>
          <p:cNvSpPr txBox="1"/>
          <p:nvPr/>
        </p:nvSpPr>
        <p:spPr>
          <a:xfrm>
            <a:off x="8011606" y="6195273"/>
            <a:ext cx="1378857" cy="338554"/>
          </a:xfrm>
          <a:prstGeom prst="rect">
            <a:avLst/>
          </a:prstGeom>
          <a:noFill/>
        </p:spPr>
        <p:txBody>
          <a:bodyPr wrap="square" rtlCol="0">
            <a:spAutoFit/>
          </a:bodyPr>
          <a:lstStyle/>
          <a:p>
            <a:pPr algn="ctr"/>
            <a:r>
              <a:rPr lang="pl-PL" sz="1600" dirty="0">
                <a:latin typeface="Bookman Old Style" panose="02050604050505020204" pitchFamily="18" charset="0"/>
              </a:rPr>
              <a:t>Samica</a:t>
            </a:r>
          </a:p>
        </p:txBody>
      </p:sp>
      <p:sp>
        <p:nvSpPr>
          <p:cNvPr id="4" name="pole tekstowe 3">
            <a:extLst>
              <a:ext uri="{FF2B5EF4-FFF2-40B4-BE49-F238E27FC236}">
                <a16:creationId xmlns:a16="http://schemas.microsoft.com/office/drawing/2014/main" xmlns="" id="{CA0BB274-96BE-3FC8-24C1-38D661100946}"/>
              </a:ext>
            </a:extLst>
          </p:cNvPr>
          <p:cNvSpPr txBox="1"/>
          <p:nvPr/>
        </p:nvSpPr>
        <p:spPr>
          <a:xfrm>
            <a:off x="2835885" y="6195273"/>
            <a:ext cx="1378857" cy="338554"/>
          </a:xfrm>
          <a:prstGeom prst="rect">
            <a:avLst/>
          </a:prstGeom>
          <a:noFill/>
        </p:spPr>
        <p:txBody>
          <a:bodyPr wrap="square" rtlCol="0">
            <a:spAutoFit/>
          </a:bodyPr>
          <a:lstStyle/>
          <a:p>
            <a:pPr algn="ctr"/>
            <a:r>
              <a:rPr lang="pl-PL" sz="1600" dirty="0">
                <a:latin typeface="Bookman Old Style" panose="02050604050505020204" pitchFamily="18" charset="0"/>
              </a:rPr>
              <a:t>Samiec</a:t>
            </a:r>
          </a:p>
        </p:txBody>
      </p:sp>
      <p:cxnSp>
        <p:nvCxnSpPr>
          <p:cNvPr id="6" name="Łącznik prosty 5">
            <a:extLst>
              <a:ext uri="{FF2B5EF4-FFF2-40B4-BE49-F238E27FC236}">
                <a16:creationId xmlns:a16="http://schemas.microsoft.com/office/drawing/2014/main" xmlns="" id="{E2730D78-0737-5CA0-2ECA-11F05ED21878}"/>
              </a:ext>
            </a:extLst>
          </p:cNvPr>
          <p:cNvCxnSpPr>
            <a:cxnSpLocks/>
            <a:endCxn id="2" idx="1"/>
          </p:cNvCxnSpPr>
          <p:nvPr/>
        </p:nvCxnSpPr>
        <p:spPr>
          <a:xfrm>
            <a:off x="0" y="657228"/>
            <a:ext cx="5509693" cy="0"/>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9" name="Łącznik prosty 8">
            <a:extLst>
              <a:ext uri="{FF2B5EF4-FFF2-40B4-BE49-F238E27FC236}">
                <a16:creationId xmlns:a16="http://schemas.microsoft.com/office/drawing/2014/main" xmlns="" id="{3E3D1D02-B772-ABCE-57BE-7E4CD539E75A}"/>
              </a:ext>
            </a:extLst>
          </p:cNvPr>
          <p:cNvCxnSpPr>
            <a:cxnSpLocks/>
          </p:cNvCxnSpPr>
          <p:nvPr/>
        </p:nvCxnSpPr>
        <p:spPr>
          <a:xfrm>
            <a:off x="6682306" y="657228"/>
            <a:ext cx="5509693" cy="0"/>
          </a:xfrm>
          <a:prstGeom prst="line">
            <a:avLst/>
          </a:prstGeom>
          <a:ln w="44450"/>
        </p:spPr>
        <p:style>
          <a:lnRef idx="2">
            <a:schemeClr val="accent1"/>
          </a:lnRef>
          <a:fillRef idx="0">
            <a:schemeClr val="accent1"/>
          </a:fillRef>
          <a:effectRef idx="1">
            <a:schemeClr val="accent1"/>
          </a:effectRef>
          <a:fontRef idx="minor">
            <a:schemeClr val="tx1"/>
          </a:fontRef>
        </p:style>
      </p:cxnSp>
      <p:sp>
        <p:nvSpPr>
          <p:cNvPr id="10" name="pole tekstowe 9">
            <a:extLst>
              <a:ext uri="{FF2B5EF4-FFF2-40B4-BE49-F238E27FC236}">
                <a16:creationId xmlns:a16="http://schemas.microsoft.com/office/drawing/2014/main" xmlns="" id="{75AAA8C7-5543-4994-223A-8D0804CD534D}"/>
              </a:ext>
            </a:extLst>
          </p:cNvPr>
          <p:cNvSpPr txBox="1"/>
          <p:nvPr/>
        </p:nvSpPr>
        <p:spPr>
          <a:xfrm>
            <a:off x="1158984" y="1095787"/>
            <a:ext cx="9874029" cy="646331"/>
          </a:xfrm>
          <a:prstGeom prst="rect">
            <a:avLst/>
          </a:prstGeom>
          <a:noFill/>
        </p:spPr>
        <p:txBody>
          <a:bodyPr wrap="square" rtlCol="0">
            <a:spAutoFit/>
          </a:bodyPr>
          <a:lstStyle/>
          <a:p>
            <a:pPr algn="ctr"/>
            <a:r>
              <a:rPr lang="pl-PL" dirty="0">
                <a:latin typeface="Bookman Old Style" panose="02050604050505020204" pitchFamily="18" charset="0"/>
              </a:rPr>
              <a:t>W książkach dla dzieci są nazywane „zimowymi gośćmi”, tymczasem są to lokalnie dość liczne ptaki lęgowe, preferujące jednak zaciszne bory z domieszką świerka.</a:t>
            </a:r>
          </a:p>
        </p:txBody>
      </p:sp>
      <p:pic>
        <p:nvPicPr>
          <p:cNvPr id="11" name="Obraz 10" descr="Obraz zawierający ptak, na wolnym powietrzu, drzewo, dzika przyroda&#10;&#10;Opis wygenerowany automatycznie">
            <a:extLst>
              <a:ext uri="{FF2B5EF4-FFF2-40B4-BE49-F238E27FC236}">
                <a16:creationId xmlns:a16="http://schemas.microsoft.com/office/drawing/2014/main" xmlns="" id="{0EEA94CE-9432-61E2-DE3D-ADC83CBD016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500374" y="2165331"/>
            <a:ext cx="4019049" cy="3700800"/>
          </a:xfrm>
          <a:prstGeom prst="rect">
            <a:avLst/>
          </a:prstGeom>
          <a:ln>
            <a:noFill/>
          </a:ln>
          <a:effectLst>
            <a:outerShdw blurRad="292100" dist="139700" dir="2700000" algn="tl" rotWithShape="0">
              <a:srgbClr val="333333">
                <a:alpha val="65000"/>
              </a:srgbClr>
            </a:outerShdw>
          </a:effectLst>
        </p:spPr>
      </p:pic>
      <p:pic>
        <p:nvPicPr>
          <p:cNvPr id="13" name="Obraz 12" descr="Obraz zawierający ptak, na wolnym powietrzu, śpiewające, drzewo&#10;&#10;Opis wygenerowany automatycznie">
            <a:extLst>
              <a:ext uri="{FF2B5EF4-FFF2-40B4-BE49-F238E27FC236}">
                <a16:creationId xmlns:a16="http://schemas.microsoft.com/office/drawing/2014/main" xmlns="" id="{2FA19C08-59DB-1BC6-11DD-FF20838DF7A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674421" y="2156094"/>
            <a:ext cx="4017207" cy="370834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97294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02F7C305-3C61-7A2A-5251-F8D1468336B7}"/>
              </a:ext>
            </a:extLst>
          </p:cNvPr>
          <p:cNvSpPr txBox="1"/>
          <p:nvPr/>
        </p:nvSpPr>
        <p:spPr>
          <a:xfrm>
            <a:off x="4142043" y="62088"/>
            <a:ext cx="3907913" cy="784830"/>
          </a:xfrm>
          <a:prstGeom prst="rect">
            <a:avLst/>
          </a:prstGeom>
          <a:noFill/>
        </p:spPr>
        <p:txBody>
          <a:bodyPr wrap="square" rtlCol="0">
            <a:spAutoFit/>
          </a:bodyPr>
          <a:lstStyle/>
          <a:p>
            <a:pPr algn="ctr"/>
            <a:r>
              <a:rPr lang="pl-PL" sz="4500" spc="200" dirty="0">
                <a:latin typeface="Baguet Script" pitchFamily="2" charset="0"/>
              </a:rPr>
              <a:t>Pliszka siwa </a:t>
            </a:r>
          </a:p>
        </p:txBody>
      </p:sp>
      <p:cxnSp>
        <p:nvCxnSpPr>
          <p:cNvPr id="4" name="Łącznik prosty 3">
            <a:extLst>
              <a:ext uri="{FF2B5EF4-FFF2-40B4-BE49-F238E27FC236}">
                <a16:creationId xmlns:a16="http://schemas.microsoft.com/office/drawing/2014/main" xmlns="" id="{1968CFC1-5EE4-226D-79B0-43A9CF5D86BF}"/>
              </a:ext>
            </a:extLst>
          </p:cNvPr>
          <p:cNvCxnSpPr>
            <a:cxnSpLocks/>
          </p:cNvCxnSpPr>
          <p:nvPr/>
        </p:nvCxnSpPr>
        <p:spPr>
          <a:xfrm>
            <a:off x="0" y="492975"/>
            <a:ext cx="3953814" cy="0"/>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6" name="Łącznik prosty 5">
            <a:extLst>
              <a:ext uri="{FF2B5EF4-FFF2-40B4-BE49-F238E27FC236}">
                <a16:creationId xmlns:a16="http://schemas.microsoft.com/office/drawing/2014/main" xmlns="" id="{B1BF15AD-4B6D-F65A-985D-EFCF6B200F7A}"/>
              </a:ext>
            </a:extLst>
          </p:cNvPr>
          <p:cNvCxnSpPr>
            <a:cxnSpLocks/>
            <a:stCxn id="2" idx="3"/>
          </p:cNvCxnSpPr>
          <p:nvPr/>
        </p:nvCxnSpPr>
        <p:spPr>
          <a:xfrm>
            <a:off x="8049956" y="454503"/>
            <a:ext cx="4142044" cy="38472"/>
          </a:xfrm>
          <a:prstGeom prst="line">
            <a:avLst/>
          </a:prstGeom>
          <a:ln w="44450"/>
        </p:spPr>
        <p:style>
          <a:lnRef idx="2">
            <a:schemeClr val="accent1"/>
          </a:lnRef>
          <a:fillRef idx="0">
            <a:schemeClr val="accent1"/>
          </a:fillRef>
          <a:effectRef idx="1">
            <a:schemeClr val="accent1"/>
          </a:effectRef>
          <a:fontRef idx="minor">
            <a:schemeClr val="tx1"/>
          </a:fontRef>
        </p:style>
      </p:cxnSp>
      <p:sp>
        <p:nvSpPr>
          <p:cNvPr id="8" name="pole tekstowe 7">
            <a:extLst>
              <a:ext uri="{FF2B5EF4-FFF2-40B4-BE49-F238E27FC236}">
                <a16:creationId xmlns:a16="http://schemas.microsoft.com/office/drawing/2014/main" xmlns="" id="{2F4707A6-A556-14AD-2BB8-A5E99EDEF23E}"/>
              </a:ext>
            </a:extLst>
          </p:cNvPr>
          <p:cNvSpPr txBox="1"/>
          <p:nvPr/>
        </p:nvSpPr>
        <p:spPr>
          <a:xfrm>
            <a:off x="547740" y="830579"/>
            <a:ext cx="11096517" cy="914866"/>
          </a:xfrm>
          <a:prstGeom prst="rect">
            <a:avLst/>
          </a:prstGeom>
          <a:noFill/>
        </p:spPr>
        <p:txBody>
          <a:bodyPr wrap="square" rtlCol="0">
            <a:spAutoFit/>
          </a:bodyPr>
          <a:lstStyle/>
          <a:p>
            <a:pPr algn="ctr">
              <a:lnSpc>
                <a:spcPct val="114000"/>
              </a:lnSpc>
            </a:pPr>
            <a:r>
              <a:rPr lang="pl-PL" sz="1600" dirty="0">
                <a:latin typeface="Bookman Old Style" panose="02050604050505020204" pitchFamily="18" charset="0"/>
              </a:rPr>
              <a:t>Ogólnie znany w całym kraju. Najliczniej zasiedla obrzeża osiedli ludzkich, place budów, linii kolejowych. Ma szczególne upodobania do mostów pod, którymi chętnie buduje gniazda. Lubi wracać do miejsc wcześniej zasiedlanych. Długi ogon pliszki służy nie tylko do sterowania lotem, ale także do wypłaszania owadów.</a:t>
            </a:r>
          </a:p>
        </p:txBody>
      </p:sp>
      <p:sp>
        <p:nvSpPr>
          <p:cNvPr id="5" name="pole tekstowe 4">
            <a:extLst>
              <a:ext uri="{FF2B5EF4-FFF2-40B4-BE49-F238E27FC236}">
                <a16:creationId xmlns:a16="http://schemas.microsoft.com/office/drawing/2014/main" xmlns="" id="{E1FB2315-62E4-6711-368E-7061B92FCDDF}"/>
              </a:ext>
            </a:extLst>
          </p:cNvPr>
          <p:cNvSpPr txBox="1"/>
          <p:nvPr/>
        </p:nvSpPr>
        <p:spPr>
          <a:xfrm>
            <a:off x="3019166" y="5858144"/>
            <a:ext cx="1378857" cy="338554"/>
          </a:xfrm>
          <a:prstGeom prst="rect">
            <a:avLst/>
          </a:prstGeom>
          <a:noFill/>
        </p:spPr>
        <p:txBody>
          <a:bodyPr wrap="square" rtlCol="0">
            <a:spAutoFit/>
          </a:bodyPr>
          <a:lstStyle/>
          <a:p>
            <a:pPr algn="ctr"/>
            <a:r>
              <a:rPr lang="pl-PL" sz="1600" dirty="0">
                <a:latin typeface="Bookman Old Style" panose="02050604050505020204" pitchFamily="18" charset="0"/>
              </a:rPr>
              <a:t>Samica</a:t>
            </a:r>
          </a:p>
        </p:txBody>
      </p:sp>
      <p:sp>
        <p:nvSpPr>
          <p:cNvPr id="7" name="pole tekstowe 6">
            <a:extLst>
              <a:ext uri="{FF2B5EF4-FFF2-40B4-BE49-F238E27FC236}">
                <a16:creationId xmlns:a16="http://schemas.microsoft.com/office/drawing/2014/main" xmlns="" id="{87AB27DE-AA3E-8BA5-9585-2125928DFB68}"/>
              </a:ext>
            </a:extLst>
          </p:cNvPr>
          <p:cNvSpPr txBox="1"/>
          <p:nvPr/>
        </p:nvSpPr>
        <p:spPr>
          <a:xfrm>
            <a:off x="7793976" y="5857242"/>
            <a:ext cx="1378857" cy="338554"/>
          </a:xfrm>
          <a:prstGeom prst="rect">
            <a:avLst/>
          </a:prstGeom>
          <a:noFill/>
        </p:spPr>
        <p:txBody>
          <a:bodyPr wrap="square" rtlCol="0">
            <a:spAutoFit/>
          </a:bodyPr>
          <a:lstStyle/>
          <a:p>
            <a:pPr algn="ctr"/>
            <a:r>
              <a:rPr lang="pl-PL" sz="1600" dirty="0">
                <a:latin typeface="Bookman Old Style" panose="02050604050505020204" pitchFamily="18" charset="0"/>
              </a:rPr>
              <a:t>Samiec</a:t>
            </a:r>
          </a:p>
        </p:txBody>
      </p:sp>
      <p:pic>
        <p:nvPicPr>
          <p:cNvPr id="11" name="Obraz 10" descr="Obraz zawierający na wolnym powietrzu, płot, usadowiony, ptak&#10;&#10;Opis wygenerowany automatycznie">
            <a:extLst>
              <a:ext uri="{FF2B5EF4-FFF2-40B4-BE49-F238E27FC236}">
                <a16:creationId xmlns:a16="http://schemas.microsoft.com/office/drawing/2014/main" xmlns="" id="{5186E5D7-E8EA-D15B-6A11-21ADAFB8C73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579600" y="2173797"/>
            <a:ext cx="4257991" cy="3470961"/>
          </a:xfrm>
          <a:prstGeom prst="rect">
            <a:avLst/>
          </a:prstGeom>
          <a:ln>
            <a:noFill/>
          </a:ln>
          <a:effectLst>
            <a:outerShdw blurRad="292100" dist="139700" dir="2700000" algn="tl" rotWithShape="0">
              <a:srgbClr val="333333">
                <a:alpha val="65000"/>
              </a:srgbClr>
            </a:outerShdw>
          </a:effectLst>
        </p:spPr>
      </p:pic>
      <p:pic>
        <p:nvPicPr>
          <p:cNvPr id="13" name="Obraz 12" descr="Obraz zawierający na wolnym powietrzu, ptak, ziemia, trawa&#10;&#10;Opis wygenerowany automatycznie">
            <a:extLst>
              <a:ext uri="{FF2B5EF4-FFF2-40B4-BE49-F238E27FC236}">
                <a16:creationId xmlns:a16="http://schemas.microsoft.com/office/drawing/2014/main" xmlns="" id="{5C452622-9FBE-5F1B-3E16-350ACF1D6DD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354411" y="2173797"/>
            <a:ext cx="4257989" cy="346937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59301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4F6216FF-39A8-FA5A-0071-C06643A5C3E6}"/>
              </a:ext>
            </a:extLst>
          </p:cNvPr>
          <p:cNvSpPr txBox="1"/>
          <p:nvPr/>
        </p:nvSpPr>
        <p:spPr>
          <a:xfrm>
            <a:off x="4410875" y="131717"/>
            <a:ext cx="2930083" cy="784830"/>
          </a:xfrm>
          <a:prstGeom prst="rect">
            <a:avLst/>
          </a:prstGeom>
          <a:noFill/>
        </p:spPr>
        <p:txBody>
          <a:bodyPr wrap="square" rtlCol="0">
            <a:spAutoFit/>
          </a:bodyPr>
          <a:lstStyle/>
          <a:p>
            <a:r>
              <a:rPr lang="pl-PL" sz="4500" spc="200" dirty="0">
                <a:latin typeface="Baguet Script" pitchFamily="2" charset="0"/>
              </a:rPr>
              <a:t>Mazurek</a:t>
            </a:r>
          </a:p>
        </p:txBody>
      </p:sp>
      <p:sp>
        <p:nvSpPr>
          <p:cNvPr id="4" name="pole tekstowe 3">
            <a:extLst>
              <a:ext uri="{FF2B5EF4-FFF2-40B4-BE49-F238E27FC236}">
                <a16:creationId xmlns:a16="http://schemas.microsoft.com/office/drawing/2014/main" xmlns="" id="{2FA1CCBC-EE1C-A6E5-A7D8-6968D520AC47}"/>
              </a:ext>
            </a:extLst>
          </p:cNvPr>
          <p:cNvSpPr txBox="1"/>
          <p:nvPr/>
        </p:nvSpPr>
        <p:spPr>
          <a:xfrm>
            <a:off x="554611" y="889423"/>
            <a:ext cx="11082777" cy="584775"/>
          </a:xfrm>
          <a:prstGeom prst="rect">
            <a:avLst/>
          </a:prstGeom>
          <a:noFill/>
        </p:spPr>
        <p:txBody>
          <a:bodyPr wrap="square" rtlCol="0">
            <a:spAutoFit/>
          </a:bodyPr>
          <a:lstStyle/>
          <a:p>
            <a:pPr algn="ctr"/>
            <a:r>
              <a:rPr lang="pl-PL" sz="1600" dirty="0">
                <a:latin typeface="Bookman Old Style" panose="02050604050505020204" pitchFamily="18" charset="0"/>
              </a:rPr>
              <a:t>Nieznacznie mniejszy od wróbla zwyczajnego, często z nim mylony. Najłatwiej rozróżnić je od siebie po czarnej plamce występującej na białym policzku mazurka. Oprócz tego ma on kasztanowobrązowy wierzch głowy.</a:t>
            </a:r>
          </a:p>
        </p:txBody>
      </p:sp>
      <p:cxnSp>
        <p:nvCxnSpPr>
          <p:cNvPr id="6" name="Łącznik prosty 5">
            <a:extLst>
              <a:ext uri="{FF2B5EF4-FFF2-40B4-BE49-F238E27FC236}">
                <a16:creationId xmlns:a16="http://schemas.microsoft.com/office/drawing/2014/main" xmlns="" id="{614D2ADF-2680-46FE-48EC-CA7ABBEED515}"/>
              </a:ext>
            </a:extLst>
          </p:cNvPr>
          <p:cNvCxnSpPr>
            <a:cxnSpLocks/>
          </p:cNvCxnSpPr>
          <p:nvPr/>
        </p:nvCxnSpPr>
        <p:spPr>
          <a:xfrm>
            <a:off x="0" y="543722"/>
            <a:ext cx="4174435" cy="0"/>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8" name="Łącznik prosty 7">
            <a:extLst>
              <a:ext uri="{FF2B5EF4-FFF2-40B4-BE49-F238E27FC236}">
                <a16:creationId xmlns:a16="http://schemas.microsoft.com/office/drawing/2014/main" xmlns="" id="{408C8CA3-F53F-B7A3-ACAF-B76E5BEB1911}"/>
              </a:ext>
            </a:extLst>
          </p:cNvPr>
          <p:cNvCxnSpPr>
            <a:cxnSpLocks/>
          </p:cNvCxnSpPr>
          <p:nvPr/>
        </p:nvCxnSpPr>
        <p:spPr>
          <a:xfrm>
            <a:off x="6997148" y="524227"/>
            <a:ext cx="5194852" cy="0"/>
          </a:xfrm>
          <a:prstGeom prst="line">
            <a:avLst/>
          </a:prstGeom>
          <a:ln w="44450"/>
        </p:spPr>
        <p:style>
          <a:lnRef idx="2">
            <a:schemeClr val="accent1"/>
          </a:lnRef>
          <a:fillRef idx="0">
            <a:schemeClr val="accent1"/>
          </a:fillRef>
          <a:effectRef idx="1">
            <a:schemeClr val="accent1"/>
          </a:effectRef>
          <a:fontRef idx="minor">
            <a:schemeClr val="tx1"/>
          </a:fontRef>
        </p:style>
      </p:cxnSp>
      <p:pic>
        <p:nvPicPr>
          <p:cNvPr id="9" name="Obraz 8" descr="Obraz zawierający ptak, wróbel, na wolnym powietrzu, drzewo&#10;&#10;Opis wygenerowany automatycznie">
            <a:extLst>
              <a:ext uri="{FF2B5EF4-FFF2-40B4-BE49-F238E27FC236}">
                <a16:creationId xmlns:a16="http://schemas.microsoft.com/office/drawing/2014/main" xmlns="" id="{156A4F21-0E06-220D-4630-FE1C9C13B646}"/>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330843" y="1864849"/>
            <a:ext cx="4274310" cy="4131014"/>
          </a:xfrm>
          <a:prstGeom prst="rect">
            <a:avLst/>
          </a:prstGeom>
          <a:ln>
            <a:noFill/>
          </a:ln>
          <a:effectLst>
            <a:outerShdw blurRad="292100" dist="139700" dir="2700000" algn="tl" rotWithShape="0">
              <a:srgbClr val="333333">
                <a:alpha val="65000"/>
              </a:srgbClr>
            </a:outerShdw>
          </a:effectLst>
        </p:spPr>
      </p:pic>
      <p:pic>
        <p:nvPicPr>
          <p:cNvPr id="12" name="Obraz 11" descr="Obraz zawierający drzewo, ptak, na wolnym powietrzu, usadowiony&#10;&#10;Opis wygenerowany automatycznie">
            <a:extLst>
              <a:ext uri="{FF2B5EF4-FFF2-40B4-BE49-F238E27FC236}">
                <a16:creationId xmlns:a16="http://schemas.microsoft.com/office/drawing/2014/main" xmlns="" id="{8099BC60-A82E-2866-A3B4-D570523CB3F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586848" y="1864849"/>
            <a:ext cx="4393064" cy="413101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68861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747D3037-ACD7-A011-BB93-29D20C74EA57}"/>
              </a:ext>
            </a:extLst>
          </p:cNvPr>
          <p:cNvSpPr txBox="1"/>
          <p:nvPr/>
        </p:nvSpPr>
        <p:spPr>
          <a:xfrm>
            <a:off x="3639583" y="113655"/>
            <a:ext cx="4912839" cy="784830"/>
          </a:xfrm>
          <a:prstGeom prst="rect">
            <a:avLst/>
          </a:prstGeom>
          <a:noFill/>
        </p:spPr>
        <p:txBody>
          <a:bodyPr wrap="square" rtlCol="0">
            <a:spAutoFit/>
          </a:bodyPr>
          <a:lstStyle/>
          <a:p>
            <a:pPr algn="ctr"/>
            <a:r>
              <a:rPr lang="pl-PL" sz="4500" spc="200" dirty="0">
                <a:latin typeface="Baguet Script" pitchFamily="2" charset="0"/>
              </a:rPr>
              <a:t>Szpak zwyczajny</a:t>
            </a:r>
          </a:p>
        </p:txBody>
      </p:sp>
      <p:sp>
        <p:nvSpPr>
          <p:cNvPr id="4" name="pole tekstowe 3">
            <a:extLst>
              <a:ext uri="{FF2B5EF4-FFF2-40B4-BE49-F238E27FC236}">
                <a16:creationId xmlns:a16="http://schemas.microsoft.com/office/drawing/2014/main" xmlns="" id="{048C0952-1EFE-EB76-EA94-4C41654721A4}"/>
              </a:ext>
            </a:extLst>
          </p:cNvPr>
          <p:cNvSpPr txBox="1"/>
          <p:nvPr/>
        </p:nvSpPr>
        <p:spPr>
          <a:xfrm>
            <a:off x="6457509" y="1301438"/>
            <a:ext cx="4912837" cy="4679486"/>
          </a:xfrm>
          <a:prstGeom prst="rect">
            <a:avLst/>
          </a:prstGeom>
          <a:noFill/>
        </p:spPr>
        <p:txBody>
          <a:bodyPr wrap="square" rtlCol="0">
            <a:spAutoFit/>
          </a:bodyPr>
          <a:lstStyle/>
          <a:p>
            <a:pPr algn="ctr">
              <a:lnSpc>
                <a:spcPct val="110000"/>
              </a:lnSpc>
            </a:pPr>
            <a:r>
              <a:rPr lang="pl-PL" sz="1600" dirty="0">
                <a:latin typeface="Bookman Old Style" panose="02050604050505020204" pitchFamily="18" charset="0"/>
              </a:rPr>
              <a:t>Jest to gatunek kosmopolityczny, niezagrożony wyginięciem. W okresie lęgowym zamieszkują różne obszary z drzewami ponieważ gniazdują w dziuplach.</a:t>
            </a:r>
          </a:p>
          <a:p>
            <a:pPr algn="ctr">
              <a:lnSpc>
                <a:spcPct val="110000"/>
              </a:lnSpc>
            </a:pPr>
            <a:endParaRPr lang="pl-PL" sz="1600" dirty="0">
              <a:latin typeface="Bookman Old Style" panose="02050604050505020204" pitchFamily="18" charset="0"/>
            </a:endParaRPr>
          </a:p>
          <a:p>
            <a:pPr algn="ctr">
              <a:lnSpc>
                <a:spcPct val="110000"/>
              </a:lnSpc>
            </a:pPr>
            <a:r>
              <a:rPr lang="pl-PL" sz="1600" dirty="0">
                <a:latin typeface="Bookman Old Style" panose="02050604050505020204" pitchFamily="18" charset="0"/>
              </a:rPr>
              <a:t>Szpaki często są przepędzane z sadów wiśniowych oraz winnic, których owocami się żywią. Najlepiej osłaniać drzewa te siatką, a jedno z nich zostawić dla szpaków. Często zarażają się pasożytami. Z tego powodu swoje gniazda wyścielają krwawnikiem, wrotyczem, tatarakiem oraz innymi roślinami, które odstraszają pasożyty.</a:t>
            </a:r>
          </a:p>
          <a:p>
            <a:pPr algn="ctr">
              <a:lnSpc>
                <a:spcPct val="110000"/>
              </a:lnSpc>
            </a:pPr>
            <a:endParaRPr lang="pl-PL" sz="1600" dirty="0">
              <a:latin typeface="Bookman Old Style" panose="02050604050505020204" pitchFamily="18" charset="0"/>
            </a:endParaRPr>
          </a:p>
          <a:p>
            <a:pPr algn="ctr">
              <a:lnSpc>
                <a:spcPct val="110000"/>
              </a:lnSpc>
            </a:pPr>
            <a:r>
              <a:rPr lang="pl-PL" sz="1600" dirty="0">
                <a:latin typeface="Bookman Old Style" panose="02050604050505020204" pitchFamily="18" charset="0"/>
              </a:rPr>
              <a:t>Określenie „szpakami karmiony” oznacza osobę, która umie poradzić sobie w każdej sytuacji.</a:t>
            </a:r>
          </a:p>
        </p:txBody>
      </p:sp>
      <p:cxnSp>
        <p:nvCxnSpPr>
          <p:cNvPr id="5" name="Łącznik prosty 4">
            <a:extLst>
              <a:ext uri="{FF2B5EF4-FFF2-40B4-BE49-F238E27FC236}">
                <a16:creationId xmlns:a16="http://schemas.microsoft.com/office/drawing/2014/main" xmlns="" id="{2930E647-01AE-DEF1-80AB-E27BC1004FC9}"/>
              </a:ext>
            </a:extLst>
          </p:cNvPr>
          <p:cNvCxnSpPr>
            <a:cxnSpLocks/>
          </p:cNvCxnSpPr>
          <p:nvPr/>
        </p:nvCxnSpPr>
        <p:spPr>
          <a:xfrm>
            <a:off x="8552422" y="506070"/>
            <a:ext cx="3802611" cy="0"/>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7" name="Łącznik prosty 6">
            <a:extLst>
              <a:ext uri="{FF2B5EF4-FFF2-40B4-BE49-F238E27FC236}">
                <a16:creationId xmlns:a16="http://schemas.microsoft.com/office/drawing/2014/main" xmlns="" id="{FE3D5F80-83B6-924E-D94B-E5BBFDA456C6}"/>
              </a:ext>
            </a:extLst>
          </p:cNvPr>
          <p:cNvCxnSpPr>
            <a:cxnSpLocks/>
          </p:cNvCxnSpPr>
          <p:nvPr/>
        </p:nvCxnSpPr>
        <p:spPr>
          <a:xfrm>
            <a:off x="0" y="506070"/>
            <a:ext cx="3639580" cy="0"/>
          </a:xfrm>
          <a:prstGeom prst="line">
            <a:avLst/>
          </a:prstGeom>
          <a:ln w="44450"/>
        </p:spPr>
        <p:style>
          <a:lnRef idx="2">
            <a:schemeClr val="accent1"/>
          </a:lnRef>
          <a:fillRef idx="0">
            <a:schemeClr val="accent1"/>
          </a:fillRef>
          <a:effectRef idx="1">
            <a:schemeClr val="accent1"/>
          </a:effectRef>
          <a:fontRef idx="minor">
            <a:schemeClr val="tx1"/>
          </a:fontRef>
        </p:style>
      </p:cxnSp>
      <p:pic>
        <p:nvPicPr>
          <p:cNvPr id="8" name="Obraz 7" descr="Obraz zawierający drzewo, na wolnym powietrzu, ptak, gałąź&#10;&#10;Opis wygenerowany automatycznie">
            <a:extLst>
              <a:ext uri="{FF2B5EF4-FFF2-40B4-BE49-F238E27FC236}">
                <a16:creationId xmlns:a16="http://schemas.microsoft.com/office/drawing/2014/main" xmlns="" id="{4E27609E-7995-3994-3A8E-4AC346EB4CF6}"/>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21654" y="1202812"/>
            <a:ext cx="4699001" cy="487673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22524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6D9B99E2-9694-28D8-4ECC-17624FC165CD}"/>
              </a:ext>
            </a:extLst>
          </p:cNvPr>
          <p:cNvSpPr txBox="1"/>
          <p:nvPr/>
        </p:nvSpPr>
        <p:spPr>
          <a:xfrm>
            <a:off x="4823360" y="317609"/>
            <a:ext cx="2545278" cy="861774"/>
          </a:xfrm>
          <a:prstGeom prst="rect">
            <a:avLst/>
          </a:prstGeom>
          <a:noFill/>
        </p:spPr>
        <p:txBody>
          <a:bodyPr wrap="square" rtlCol="0">
            <a:spAutoFit/>
          </a:bodyPr>
          <a:lstStyle/>
          <a:p>
            <a:pPr algn="ctr"/>
            <a:r>
              <a:rPr lang="pl-PL" sz="5000" spc="200" dirty="0">
                <a:latin typeface="Baguet Script" pitchFamily="2" charset="0"/>
              </a:rPr>
              <a:t>Czajka</a:t>
            </a:r>
          </a:p>
        </p:txBody>
      </p:sp>
      <p:sp>
        <p:nvSpPr>
          <p:cNvPr id="4" name="pole tekstowe 3">
            <a:extLst>
              <a:ext uri="{FF2B5EF4-FFF2-40B4-BE49-F238E27FC236}">
                <a16:creationId xmlns:a16="http://schemas.microsoft.com/office/drawing/2014/main" xmlns="" id="{FBAB1FEC-17F1-18F6-C889-2C974135CD97}"/>
              </a:ext>
            </a:extLst>
          </p:cNvPr>
          <p:cNvSpPr txBox="1"/>
          <p:nvPr/>
        </p:nvSpPr>
        <p:spPr>
          <a:xfrm>
            <a:off x="720929" y="5463173"/>
            <a:ext cx="10750138" cy="1077218"/>
          </a:xfrm>
          <a:prstGeom prst="rect">
            <a:avLst/>
          </a:prstGeom>
          <a:noFill/>
        </p:spPr>
        <p:txBody>
          <a:bodyPr wrap="square" rtlCol="0">
            <a:spAutoFit/>
          </a:bodyPr>
          <a:lstStyle/>
          <a:p>
            <a:pPr algn="ctr"/>
            <a:r>
              <a:rPr lang="pl-PL" sz="1600" dirty="0">
                <a:latin typeface="Bookman Old Style" panose="02050604050505020204" pitchFamily="18" charset="0"/>
              </a:rPr>
              <a:t>Zamieszkuje otwarte przestrzenie łąk, mokradeł, torfowisk, stepów, pól uprawnych. Samce wracają wcześniej w połowie marca  z reguły do swych zeszłorocznych miejsc lęgowych. Gniazdo wyciska  w ziemi własnym ciałem, a nawoływania i loty godowe nie ustają nawet w nocy. Samce bronią rewirów lęgowych przed intruzami zajadle atakując.</a:t>
            </a:r>
          </a:p>
        </p:txBody>
      </p:sp>
      <p:cxnSp>
        <p:nvCxnSpPr>
          <p:cNvPr id="5" name="Łącznik prosty 4">
            <a:extLst>
              <a:ext uri="{FF2B5EF4-FFF2-40B4-BE49-F238E27FC236}">
                <a16:creationId xmlns:a16="http://schemas.microsoft.com/office/drawing/2014/main" xmlns="" id="{933A15EA-BD1C-2580-0819-D0ACB91E2015}"/>
              </a:ext>
            </a:extLst>
          </p:cNvPr>
          <p:cNvCxnSpPr>
            <a:cxnSpLocks/>
            <a:endCxn id="2" idx="1"/>
          </p:cNvCxnSpPr>
          <p:nvPr/>
        </p:nvCxnSpPr>
        <p:spPr>
          <a:xfrm flipV="1">
            <a:off x="0" y="748496"/>
            <a:ext cx="4823360" cy="4914"/>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7" name="Łącznik prosty 6">
            <a:extLst>
              <a:ext uri="{FF2B5EF4-FFF2-40B4-BE49-F238E27FC236}">
                <a16:creationId xmlns:a16="http://schemas.microsoft.com/office/drawing/2014/main" xmlns="" id="{9A9DDE64-647C-9631-5CB5-F2B3E217F60C}"/>
              </a:ext>
            </a:extLst>
          </p:cNvPr>
          <p:cNvCxnSpPr>
            <a:cxnSpLocks/>
          </p:cNvCxnSpPr>
          <p:nvPr/>
        </p:nvCxnSpPr>
        <p:spPr>
          <a:xfrm flipV="1">
            <a:off x="7370613" y="748496"/>
            <a:ext cx="4823360" cy="4914"/>
          </a:xfrm>
          <a:prstGeom prst="line">
            <a:avLst/>
          </a:prstGeom>
          <a:ln w="44450"/>
        </p:spPr>
        <p:style>
          <a:lnRef idx="2">
            <a:schemeClr val="accent1"/>
          </a:lnRef>
          <a:fillRef idx="0">
            <a:schemeClr val="accent1"/>
          </a:fillRef>
          <a:effectRef idx="1">
            <a:schemeClr val="accent1"/>
          </a:effectRef>
          <a:fontRef idx="minor">
            <a:schemeClr val="tx1"/>
          </a:fontRef>
        </p:style>
      </p:cxnSp>
      <p:pic>
        <p:nvPicPr>
          <p:cNvPr id="8" name="Obraz 7" descr="Obraz zawierający na wolnym powietrzu, ptak, trawa, ptak łowny&#10;&#10;Opis wygenerowany automatycznie">
            <a:extLst>
              <a:ext uri="{FF2B5EF4-FFF2-40B4-BE49-F238E27FC236}">
                <a16:creationId xmlns:a16="http://schemas.microsoft.com/office/drawing/2014/main" xmlns="" id="{CE2E5B91-A92C-3F62-D769-0716342C934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209798" y="1303181"/>
            <a:ext cx="7772400" cy="384599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50487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68EE9FE4-ED8B-E900-5DE8-0DD272B0F2B9}"/>
              </a:ext>
            </a:extLst>
          </p:cNvPr>
          <p:cNvSpPr txBox="1"/>
          <p:nvPr/>
        </p:nvSpPr>
        <p:spPr>
          <a:xfrm>
            <a:off x="4569268" y="0"/>
            <a:ext cx="3053463" cy="861774"/>
          </a:xfrm>
          <a:prstGeom prst="rect">
            <a:avLst/>
          </a:prstGeom>
          <a:noFill/>
        </p:spPr>
        <p:txBody>
          <a:bodyPr wrap="square" rtlCol="0">
            <a:spAutoFit/>
          </a:bodyPr>
          <a:lstStyle/>
          <a:p>
            <a:pPr algn="ctr"/>
            <a:r>
              <a:rPr lang="pl-PL" sz="5000" spc="200" dirty="0">
                <a:latin typeface="Baguet Script" pitchFamily="2" charset="0"/>
              </a:rPr>
              <a:t>Dzięciołek</a:t>
            </a:r>
          </a:p>
        </p:txBody>
      </p:sp>
      <p:cxnSp>
        <p:nvCxnSpPr>
          <p:cNvPr id="4" name="Łącznik prosty 3">
            <a:extLst>
              <a:ext uri="{FF2B5EF4-FFF2-40B4-BE49-F238E27FC236}">
                <a16:creationId xmlns:a16="http://schemas.microsoft.com/office/drawing/2014/main" xmlns="" id="{9DDC29E9-A7D5-41DA-831E-11F3422AE603}"/>
              </a:ext>
            </a:extLst>
          </p:cNvPr>
          <p:cNvCxnSpPr>
            <a:cxnSpLocks/>
          </p:cNvCxnSpPr>
          <p:nvPr/>
        </p:nvCxnSpPr>
        <p:spPr>
          <a:xfrm>
            <a:off x="7853082" y="430887"/>
            <a:ext cx="4338918" cy="0"/>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7" name="Łącznik prosty 6">
            <a:extLst>
              <a:ext uri="{FF2B5EF4-FFF2-40B4-BE49-F238E27FC236}">
                <a16:creationId xmlns:a16="http://schemas.microsoft.com/office/drawing/2014/main" xmlns="" id="{68D5B023-6CBB-0DCF-7641-2729EA676FF8}"/>
              </a:ext>
            </a:extLst>
          </p:cNvPr>
          <p:cNvCxnSpPr>
            <a:cxnSpLocks/>
          </p:cNvCxnSpPr>
          <p:nvPr/>
        </p:nvCxnSpPr>
        <p:spPr>
          <a:xfrm>
            <a:off x="0" y="430887"/>
            <a:ext cx="4338918" cy="0"/>
          </a:xfrm>
          <a:prstGeom prst="line">
            <a:avLst/>
          </a:prstGeom>
          <a:ln w="44450"/>
        </p:spPr>
        <p:style>
          <a:lnRef idx="2">
            <a:schemeClr val="accent1"/>
          </a:lnRef>
          <a:fillRef idx="0">
            <a:schemeClr val="accent1"/>
          </a:fillRef>
          <a:effectRef idx="1">
            <a:schemeClr val="accent1"/>
          </a:effectRef>
          <a:fontRef idx="minor">
            <a:schemeClr val="tx1"/>
          </a:fontRef>
        </p:style>
      </p:cxnSp>
      <p:sp>
        <p:nvSpPr>
          <p:cNvPr id="8" name="pole tekstowe 7">
            <a:extLst>
              <a:ext uri="{FF2B5EF4-FFF2-40B4-BE49-F238E27FC236}">
                <a16:creationId xmlns:a16="http://schemas.microsoft.com/office/drawing/2014/main" xmlns="" id="{FE5AA74E-D056-B3A6-6D0A-D9EEA05327A8}"/>
              </a:ext>
            </a:extLst>
          </p:cNvPr>
          <p:cNvSpPr txBox="1"/>
          <p:nvPr/>
        </p:nvSpPr>
        <p:spPr>
          <a:xfrm>
            <a:off x="811305" y="5503784"/>
            <a:ext cx="10569388" cy="923330"/>
          </a:xfrm>
          <a:prstGeom prst="rect">
            <a:avLst/>
          </a:prstGeom>
          <a:noFill/>
        </p:spPr>
        <p:txBody>
          <a:bodyPr wrap="square" rtlCol="0">
            <a:spAutoFit/>
          </a:bodyPr>
          <a:lstStyle/>
          <a:p>
            <a:pPr algn="ctr"/>
            <a:r>
              <a:rPr lang="pl-PL" dirty="0">
                <a:latin typeface="Bookman Old Style" panose="02050604050505020204" pitchFamily="18" charset="0"/>
              </a:rPr>
              <a:t>Mało liczny ptak, występujący na skraju lasów w skupiskach wierzb czy alejach drzew liściastych oraz w dolinach rzek. Tworzą raczej stałe pary trzymające się latami tych samych rewirów lęgowych. </a:t>
            </a:r>
          </a:p>
        </p:txBody>
      </p:sp>
      <p:pic>
        <p:nvPicPr>
          <p:cNvPr id="9" name="Obraz 8" descr="Obraz zawierający ptak, dzięcioł, na wolnym powietrzu, drzewo&#10;&#10;Opis wygenerowany automatycznie">
            <a:extLst>
              <a:ext uri="{FF2B5EF4-FFF2-40B4-BE49-F238E27FC236}">
                <a16:creationId xmlns:a16="http://schemas.microsoft.com/office/drawing/2014/main" xmlns="" id="{82604C87-9140-A873-5C83-53E5473708B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547435" y="961907"/>
            <a:ext cx="4021603" cy="4251362"/>
          </a:xfrm>
          <a:prstGeom prst="rect">
            <a:avLst/>
          </a:prstGeom>
          <a:ln>
            <a:noFill/>
          </a:ln>
          <a:effectLst>
            <a:outerShdw blurRad="292100" dist="139700" dir="2700000" algn="tl" rotWithShape="0">
              <a:srgbClr val="333333">
                <a:alpha val="65000"/>
              </a:srgbClr>
            </a:outerShdw>
          </a:effectLst>
        </p:spPr>
      </p:pic>
      <p:pic>
        <p:nvPicPr>
          <p:cNvPr id="11" name="Obraz 10" descr="Obraz zawierający ptak, dzięcioł, na wolnym powietrzu, Dzięciołowe&#10;&#10;Opis wygenerowany automatycznie">
            <a:extLst>
              <a:ext uri="{FF2B5EF4-FFF2-40B4-BE49-F238E27FC236}">
                <a16:creationId xmlns:a16="http://schemas.microsoft.com/office/drawing/2014/main" xmlns="" id="{8FAE588B-85CD-2ADE-74BC-F6758A304F6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622963" y="961907"/>
            <a:ext cx="4021603" cy="425136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61759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B84C8F4D-7491-24A7-2D4A-403D8E1F0121}"/>
              </a:ext>
            </a:extLst>
          </p:cNvPr>
          <p:cNvSpPr txBox="1"/>
          <p:nvPr/>
        </p:nvSpPr>
        <p:spPr>
          <a:xfrm>
            <a:off x="4789930" y="28163"/>
            <a:ext cx="1995849" cy="784830"/>
          </a:xfrm>
          <a:prstGeom prst="rect">
            <a:avLst/>
          </a:prstGeom>
          <a:noFill/>
        </p:spPr>
        <p:txBody>
          <a:bodyPr wrap="square" rtlCol="0">
            <a:spAutoFit/>
          </a:bodyPr>
          <a:lstStyle/>
          <a:p>
            <a:pPr algn="ctr"/>
            <a:r>
              <a:rPr lang="pl-PL" sz="4500" spc="200" dirty="0">
                <a:latin typeface="Baguet Script" pitchFamily="2" charset="0"/>
              </a:rPr>
              <a:t>Żuraw</a:t>
            </a:r>
          </a:p>
        </p:txBody>
      </p:sp>
      <p:cxnSp>
        <p:nvCxnSpPr>
          <p:cNvPr id="4" name="Łącznik prosty 3">
            <a:extLst>
              <a:ext uri="{FF2B5EF4-FFF2-40B4-BE49-F238E27FC236}">
                <a16:creationId xmlns:a16="http://schemas.microsoft.com/office/drawing/2014/main" xmlns="" id="{EC6C07E0-E0D0-1C85-4F5B-5AD4B10EE1BE}"/>
              </a:ext>
            </a:extLst>
          </p:cNvPr>
          <p:cNvCxnSpPr>
            <a:cxnSpLocks/>
          </p:cNvCxnSpPr>
          <p:nvPr/>
        </p:nvCxnSpPr>
        <p:spPr>
          <a:xfrm>
            <a:off x="6877318" y="453091"/>
            <a:ext cx="5314682" cy="15987"/>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6" name="Łącznik prosty 5">
            <a:extLst>
              <a:ext uri="{FF2B5EF4-FFF2-40B4-BE49-F238E27FC236}">
                <a16:creationId xmlns:a16="http://schemas.microsoft.com/office/drawing/2014/main" xmlns="" id="{BEDCE91D-25DF-FB5D-724B-C4C235992375}"/>
              </a:ext>
            </a:extLst>
          </p:cNvPr>
          <p:cNvCxnSpPr>
            <a:cxnSpLocks/>
          </p:cNvCxnSpPr>
          <p:nvPr/>
        </p:nvCxnSpPr>
        <p:spPr>
          <a:xfrm>
            <a:off x="0" y="435327"/>
            <a:ext cx="4636394" cy="0"/>
          </a:xfrm>
          <a:prstGeom prst="line">
            <a:avLst/>
          </a:prstGeom>
          <a:ln w="44450"/>
        </p:spPr>
        <p:style>
          <a:lnRef idx="2">
            <a:schemeClr val="accent1"/>
          </a:lnRef>
          <a:fillRef idx="0">
            <a:schemeClr val="accent1"/>
          </a:fillRef>
          <a:effectRef idx="1">
            <a:schemeClr val="accent1"/>
          </a:effectRef>
          <a:fontRef idx="minor">
            <a:schemeClr val="tx1"/>
          </a:fontRef>
        </p:style>
      </p:cxnSp>
      <p:sp>
        <p:nvSpPr>
          <p:cNvPr id="9" name="pole tekstowe 8">
            <a:extLst>
              <a:ext uri="{FF2B5EF4-FFF2-40B4-BE49-F238E27FC236}">
                <a16:creationId xmlns:a16="http://schemas.microsoft.com/office/drawing/2014/main" xmlns="" id="{CBD0C97C-A6C4-8D81-CB73-2096DEAD8C2F}"/>
              </a:ext>
            </a:extLst>
          </p:cNvPr>
          <p:cNvSpPr txBox="1"/>
          <p:nvPr/>
        </p:nvSpPr>
        <p:spPr>
          <a:xfrm>
            <a:off x="756561" y="819448"/>
            <a:ext cx="10678878" cy="1077218"/>
          </a:xfrm>
          <a:prstGeom prst="rect">
            <a:avLst/>
          </a:prstGeom>
          <a:noFill/>
        </p:spPr>
        <p:txBody>
          <a:bodyPr wrap="square" rtlCol="0">
            <a:spAutoFit/>
          </a:bodyPr>
          <a:lstStyle/>
          <a:p>
            <a:pPr algn="ctr"/>
            <a:r>
              <a:rPr lang="pl-PL" sz="1600" dirty="0">
                <a:latin typeface="Bookman Old Style" panose="02050604050505020204" pitchFamily="18" charset="0"/>
              </a:rPr>
              <a:t>Ptaki te kojarzą się z wiernością małżeńską, a także odradzaniem przyrody. Ciągnące po niebie klucze żurawi oraz ich klangor są przez mieszkańców wsi na całym świecie traktowane jako zapowiedź wiosny. Od marca wysiadują już 1-2 jaja na zmianę przez około 30 dni. Lotność osiągają dopiero po 65-70 dniach dlatego otoczone są troskliwą opieką rodziców</a:t>
            </a:r>
          </a:p>
        </p:txBody>
      </p:sp>
      <p:pic>
        <p:nvPicPr>
          <p:cNvPr id="7" name="Obraz 6" descr="Obraz zawierający na wolnym powietrzu, trawa, ptak, drzewo&#10;&#10;Opis wygenerowany automatycznie">
            <a:extLst>
              <a:ext uri="{FF2B5EF4-FFF2-40B4-BE49-F238E27FC236}">
                <a16:creationId xmlns:a16="http://schemas.microsoft.com/office/drawing/2014/main" xmlns="" id="{23CC711B-8F58-29CA-E2DF-27185FE8E32A}"/>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582938" y="2240581"/>
            <a:ext cx="4852501" cy="3864684"/>
          </a:xfrm>
          <a:prstGeom prst="rect">
            <a:avLst/>
          </a:prstGeom>
          <a:ln>
            <a:noFill/>
          </a:ln>
          <a:effectLst>
            <a:outerShdw blurRad="292100" dist="139700" dir="2700000" algn="tl" rotWithShape="0">
              <a:srgbClr val="333333">
                <a:alpha val="65000"/>
              </a:srgbClr>
            </a:outerShdw>
          </a:effectLst>
        </p:spPr>
      </p:pic>
      <p:pic>
        <p:nvPicPr>
          <p:cNvPr id="5" name="Obraz 4" descr="Obraz zawierający na wolnym powietrzu, niebo, Migracja ptaków, Wędrówka zwierząt&#10;&#10;Opis wygenerowany automatycznie">
            <a:extLst>
              <a:ext uri="{FF2B5EF4-FFF2-40B4-BE49-F238E27FC236}">
                <a16:creationId xmlns:a16="http://schemas.microsoft.com/office/drawing/2014/main" xmlns="" id="{A50BB6BD-5F29-7740-3666-441594753EC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56561" y="2214783"/>
            <a:ext cx="4975328" cy="391628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964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CA4EB037-B2D4-386F-5B21-E53EEC258C4E}"/>
              </a:ext>
            </a:extLst>
          </p:cNvPr>
          <p:cNvSpPr txBox="1"/>
          <p:nvPr/>
        </p:nvSpPr>
        <p:spPr>
          <a:xfrm>
            <a:off x="3962400" y="-9643"/>
            <a:ext cx="4267200" cy="825188"/>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4500" kern="1200" spc="200" dirty="0">
                <a:solidFill>
                  <a:schemeClr val="tx1">
                    <a:lumMod val="85000"/>
                    <a:lumOff val="15000"/>
                  </a:schemeClr>
                </a:solidFill>
                <a:latin typeface="Baguet Script" pitchFamily="2" charset="0"/>
                <a:ea typeface="+mj-ea"/>
                <a:cs typeface="+mj-cs"/>
              </a:rPr>
              <a:t>Zięba</a:t>
            </a:r>
          </a:p>
        </p:txBody>
      </p:sp>
      <p:cxnSp>
        <p:nvCxnSpPr>
          <p:cNvPr id="4" name="Łącznik prosty 3">
            <a:extLst>
              <a:ext uri="{FF2B5EF4-FFF2-40B4-BE49-F238E27FC236}">
                <a16:creationId xmlns:a16="http://schemas.microsoft.com/office/drawing/2014/main" xmlns="" id="{FFAF7673-9A62-63C3-5177-E2220E1F1BE1}"/>
              </a:ext>
            </a:extLst>
          </p:cNvPr>
          <p:cNvCxnSpPr>
            <a:cxnSpLocks/>
          </p:cNvCxnSpPr>
          <p:nvPr/>
        </p:nvCxnSpPr>
        <p:spPr>
          <a:xfrm>
            <a:off x="174172" y="392476"/>
            <a:ext cx="4818743" cy="20950"/>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7" name="Łącznik prosty 6">
            <a:extLst>
              <a:ext uri="{FF2B5EF4-FFF2-40B4-BE49-F238E27FC236}">
                <a16:creationId xmlns:a16="http://schemas.microsoft.com/office/drawing/2014/main" xmlns="" id="{798EA06C-57D8-E1D9-0DDA-A27E89DFF192}"/>
              </a:ext>
            </a:extLst>
          </p:cNvPr>
          <p:cNvCxnSpPr>
            <a:cxnSpLocks/>
          </p:cNvCxnSpPr>
          <p:nvPr/>
        </p:nvCxnSpPr>
        <p:spPr>
          <a:xfrm>
            <a:off x="7199085" y="399612"/>
            <a:ext cx="4818743" cy="20950"/>
          </a:xfrm>
          <a:prstGeom prst="line">
            <a:avLst/>
          </a:prstGeom>
          <a:ln w="44450"/>
        </p:spPr>
        <p:style>
          <a:lnRef idx="2">
            <a:schemeClr val="accent1"/>
          </a:lnRef>
          <a:fillRef idx="0">
            <a:schemeClr val="accent1"/>
          </a:fillRef>
          <a:effectRef idx="1">
            <a:schemeClr val="accent1"/>
          </a:effectRef>
          <a:fontRef idx="minor">
            <a:schemeClr val="tx1"/>
          </a:fontRef>
        </p:style>
      </p:cxnSp>
      <p:sp>
        <p:nvSpPr>
          <p:cNvPr id="9" name="pole tekstowe 8">
            <a:extLst>
              <a:ext uri="{FF2B5EF4-FFF2-40B4-BE49-F238E27FC236}">
                <a16:creationId xmlns:a16="http://schemas.microsoft.com/office/drawing/2014/main" xmlns="" id="{68AFDCE1-ED44-ADC5-93FA-F4EE8FC763D4}"/>
              </a:ext>
            </a:extLst>
          </p:cNvPr>
          <p:cNvSpPr txBox="1"/>
          <p:nvPr/>
        </p:nvSpPr>
        <p:spPr>
          <a:xfrm>
            <a:off x="1748710" y="720649"/>
            <a:ext cx="8694580" cy="634148"/>
          </a:xfrm>
          <a:prstGeom prst="rect">
            <a:avLst/>
          </a:prstGeom>
          <a:noFill/>
        </p:spPr>
        <p:txBody>
          <a:bodyPr wrap="square" rtlCol="0">
            <a:spAutoFit/>
          </a:bodyPr>
          <a:lstStyle/>
          <a:p>
            <a:pPr algn="ctr">
              <a:lnSpc>
                <a:spcPct val="114000"/>
              </a:lnSpc>
            </a:pPr>
            <a:r>
              <a:rPr lang="pl-PL" sz="1600" dirty="0">
                <a:latin typeface="Bookman Old Style" panose="02050604050505020204" pitchFamily="18" charset="0"/>
              </a:rPr>
              <a:t>Żyją bardzo długo, nawet do 29 lat chociaż ich śmiertelność w pierwszym roku wynosi 70%. Wyprowadzają 2 lęgi w ciągu roku. </a:t>
            </a:r>
          </a:p>
        </p:txBody>
      </p:sp>
      <p:sp>
        <p:nvSpPr>
          <p:cNvPr id="14" name="pole tekstowe 13">
            <a:extLst>
              <a:ext uri="{FF2B5EF4-FFF2-40B4-BE49-F238E27FC236}">
                <a16:creationId xmlns:a16="http://schemas.microsoft.com/office/drawing/2014/main" xmlns="" id="{6672A725-E4C5-79B6-0294-827B5D6D0F21}"/>
              </a:ext>
            </a:extLst>
          </p:cNvPr>
          <p:cNvSpPr txBox="1"/>
          <p:nvPr/>
        </p:nvSpPr>
        <p:spPr>
          <a:xfrm>
            <a:off x="3272970" y="6329398"/>
            <a:ext cx="1378857" cy="338554"/>
          </a:xfrm>
          <a:prstGeom prst="rect">
            <a:avLst/>
          </a:prstGeom>
          <a:noFill/>
        </p:spPr>
        <p:txBody>
          <a:bodyPr wrap="square" rtlCol="0">
            <a:spAutoFit/>
          </a:bodyPr>
          <a:lstStyle/>
          <a:p>
            <a:pPr algn="ctr"/>
            <a:r>
              <a:rPr lang="pl-PL" sz="1600" dirty="0">
                <a:latin typeface="Bookman Old Style" panose="02050604050505020204" pitchFamily="18" charset="0"/>
              </a:rPr>
              <a:t>Samica</a:t>
            </a:r>
          </a:p>
        </p:txBody>
      </p:sp>
      <p:sp>
        <p:nvSpPr>
          <p:cNvPr id="16" name="pole tekstowe 15">
            <a:extLst>
              <a:ext uri="{FF2B5EF4-FFF2-40B4-BE49-F238E27FC236}">
                <a16:creationId xmlns:a16="http://schemas.microsoft.com/office/drawing/2014/main" xmlns="" id="{29935EF5-7638-A6BB-5233-0B3DEE005D10}"/>
              </a:ext>
            </a:extLst>
          </p:cNvPr>
          <p:cNvSpPr txBox="1"/>
          <p:nvPr/>
        </p:nvSpPr>
        <p:spPr>
          <a:xfrm>
            <a:off x="7865126" y="6301599"/>
            <a:ext cx="1378857" cy="338554"/>
          </a:xfrm>
          <a:prstGeom prst="rect">
            <a:avLst/>
          </a:prstGeom>
          <a:noFill/>
        </p:spPr>
        <p:txBody>
          <a:bodyPr wrap="square" rtlCol="0">
            <a:spAutoFit/>
          </a:bodyPr>
          <a:lstStyle/>
          <a:p>
            <a:pPr algn="ctr"/>
            <a:r>
              <a:rPr lang="pl-PL" sz="1600" dirty="0">
                <a:latin typeface="Bookman Old Style" panose="02050604050505020204" pitchFamily="18" charset="0"/>
              </a:rPr>
              <a:t>Samiec</a:t>
            </a:r>
          </a:p>
        </p:txBody>
      </p:sp>
      <p:pic>
        <p:nvPicPr>
          <p:cNvPr id="5" name="Obraz 4" descr="Obraz zawierający na wolnym powietrzu, drzewo, śpiewające, niebo&#10;&#10;Opis wygenerowany automatycznie">
            <a:extLst>
              <a:ext uri="{FF2B5EF4-FFF2-40B4-BE49-F238E27FC236}">
                <a16:creationId xmlns:a16="http://schemas.microsoft.com/office/drawing/2014/main" xmlns="" id="{6F363A43-3A01-7C8A-A4CA-EEA59B197C12}"/>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585727" y="1545837"/>
            <a:ext cx="3937657" cy="4591514"/>
          </a:xfrm>
          <a:prstGeom prst="rect">
            <a:avLst/>
          </a:prstGeom>
          <a:ln>
            <a:noFill/>
          </a:ln>
          <a:effectLst>
            <a:outerShdw blurRad="292100" dist="139700" dir="2700000" algn="tl" rotWithShape="0">
              <a:srgbClr val="333333">
                <a:alpha val="65000"/>
              </a:srgbClr>
            </a:outerShdw>
          </a:effectLst>
        </p:spPr>
      </p:pic>
      <p:pic>
        <p:nvPicPr>
          <p:cNvPr id="6" name="Obraz 5" descr="Obraz zawierający ptak, na wolnym powietrzu, śpiewające, wróbel&#10;&#10;Opis wygenerowany automatycznie">
            <a:extLst>
              <a:ext uri="{FF2B5EF4-FFF2-40B4-BE49-F238E27FC236}">
                <a16:creationId xmlns:a16="http://schemas.microsoft.com/office/drawing/2014/main" xmlns="" id="{A65149D5-D367-8828-1A8C-2CBB3EF8557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002906" y="1587737"/>
            <a:ext cx="3918987" cy="45496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17916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A47A21C3-8B7C-F0D2-DEB5-F525C43E8A85}"/>
              </a:ext>
            </a:extLst>
          </p:cNvPr>
          <p:cNvSpPr txBox="1"/>
          <p:nvPr/>
        </p:nvSpPr>
        <p:spPr>
          <a:xfrm>
            <a:off x="4437413" y="159684"/>
            <a:ext cx="2485901" cy="784830"/>
          </a:xfrm>
          <a:prstGeom prst="rect">
            <a:avLst/>
          </a:prstGeom>
          <a:noFill/>
        </p:spPr>
        <p:txBody>
          <a:bodyPr wrap="square" rtlCol="0">
            <a:spAutoFit/>
          </a:bodyPr>
          <a:lstStyle/>
          <a:p>
            <a:pPr algn="ctr"/>
            <a:r>
              <a:rPr lang="pl-PL" sz="4500" spc="200" dirty="0">
                <a:latin typeface="Baguet Script" pitchFamily="2" charset="0"/>
              </a:rPr>
              <a:t>Kwiczoł</a:t>
            </a:r>
          </a:p>
        </p:txBody>
      </p:sp>
      <p:cxnSp>
        <p:nvCxnSpPr>
          <p:cNvPr id="4" name="Łącznik prosty 3">
            <a:extLst>
              <a:ext uri="{FF2B5EF4-FFF2-40B4-BE49-F238E27FC236}">
                <a16:creationId xmlns:a16="http://schemas.microsoft.com/office/drawing/2014/main" xmlns="" id="{E055605F-D09D-F540-CB93-42D7AE6E90EA}"/>
              </a:ext>
            </a:extLst>
          </p:cNvPr>
          <p:cNvCxnSpPr>
            <a:cxnSpLocks/>
          </p:cNvCxnSpPr>
          <p:nvPr/>
        </p:nvCxnSpPr>
        <p:spPr>
          <a:xfrm>
            <a:off x="6923314" y="575849"/>
            <a:ext cx="5268686" cy="47991"/>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6" name="Łącznik prosty 5">
            <a:extLst>
              <a:ext uri="{FF2B5EF4-FFF2-40B4-BE49-F238E27FC236}">
                <a16:creationId xmlns:a16="http://schemas.microsoft.com/office/drawing/2014/main" xmlns="" id="{132EA03F-6684-615B-4330-75E09BA6644E}"/>
              </a:ext>
            </a:extLst>
          </p:cNvPr>
          <p:cNvCxnSpPr>
            <a:cxnSpLocks/>
          </p:cNvCxnSpPr>
          <p:nvPr/>
        </p:nvCxnSpPr>
        <p:spPr>
          <a:xfrm>
            <a:off x="0" y="588215"/>
            <a:ext cx="4358244" cy="0"/>
          </a:xfrm>
          <a:prstGeom prst="line">
            <a:avLst/>
          </a:prstGeom>
          <a:ln w="44450"/>
        </p:spPr>
        <p:style>
          <a:lnRef idx="2">
            <a:schemeClr val="accent1"/>
          </a:lnRef>
          <a:fillRef idx="0">
            <a:schemeClr val="accent1"/>
          </a:fillRef>
          <a:effectRef idx="1">
            <a:schemeClr val="accent1"/>
          </a:effectRef>
          <a:fontRef idx="minor">
            <a:schemeClr val="tx1"/>
          </a:fontRef>
        </p:style>
      </p:cxnSp>
      <p:sp>
        <p:nvSpPr>
          <p:cNvPr id="5" name="pole tekstowe 4">
            <a:extLst>
              <a:ext uri="{FF2B5EF4-FFF2-40B4-BE49-F238E27FC236}">
                <a16:creationId xmlns:a16="http://schemas.microsoft.com/office/drawing/2014/main" xmlns="" id="{B6B8B914-0670-AA6F-0CF3-965B7B4D4B88}"/>
              </a:ext>
            </a:extLst>
          </p:cNvPr>
          <p:cNvSpPr txBox="1"/>
          <p:nvPr/>
        </p:nvSpPr>
        <p:spPr>
          <a:xfrm>
            <a:off x="659407" y="944514"/>
            <a:ext cx="10873186" cy="830997"/>
          </a:xfrm>
          <a:prstGeom prst="rect">
            <a:avLst/>
          </a:prstGeom>
          <a:noFill/>
        </p:spPr>
        <p:txBody>
          <a:bodyPr wrap="square" rtlCol="0">
            <a:spAutoFit/>
          </a:bodyPr>
          <a:lstStyle/>
          <a:p>
            <a:pPr algn="ctr"/>
            <a:r>
              <a:rPr lang="pl-PL" sz="1600" dirty="0">
                <a:latin typeface="Bookman Old Style" panose="02050604050505020204" pitchFamily="18" charset="0"/>
              </a:rPr>
              <a:t>W Polsce najliczniej występuje na terenach obfitujących w sady jabłoniowe, zwłaszcza w okolicach Grójca i Warki gdzie mieści się nasza szkoła.  W szacie godowej samiec ma żółty dziób,  który później ciemnieje, upodobniając się do dziobów samic.</a:t>
            </a:r>
          </a:p>
        </p:txBody>
      </p:sp>
      <p:pic>
        <p:nvPicPr>
          <p:cNvPr id="8" name="Obraz 7" descr="Obraz zawierający ptak, na wolnym powietrzu, drzewo, gałąź&#10;&#10;Opis wygenerowany automatycznie">
            <a:extLst>
              <a:ext uri="{FF2B5EF4-FFF2-40B4-BE49-F238E27FC236}">
                <a16:creationId xmlns:a16="http://schemas.microsoft.com/office/drawing/2014/main" xmlns="" id="{23AB62DE-0A32-23B0-4190-2879EA1BCC7D}"/>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783390" y="2084570"/>
            <a:ext cx="5312610" cy="4014000"/>
          </a:xfrm>
          <a:prstGeom prst="rect">
            <a:avLst/>
          </a:prstGeom>
          <a:ln>
            <a:noFill/>
          </a:ln>
          <a:effectLst>
            <a:outerShdw blurRad="292100" dist="139700" dir="2700000" algn="tl" rotWithShape="0">
              <a:srgbClr val="333333">
                <a:alpha val="65000"/>
              </a:srgbClr>
            </a:outerShdw>
          </a:effectLst>
        </p:spPr>
      </p:pic>
      <p:pic>
        <p:nvPicPr>
          <p:cNvPr id="7" name="Obraz 6" descr="Obraz zawierający na wolnym powietrzu, trawa, ptak, śpiewające&#10;&#10;Opis wygenerowany automatycznie">
            <a:extLst>
              <a:ext uri="{FF2B5EF4-FFF2-40B4-BE49-F238E27FC236}">
                <a16:creationId xmlns:a16="http://schemas.microsoft.com/office/drawing/2014/main" xmlns="" id="{BE166CE5-DE06-83B8-06D9-310136BB6B0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633410" y="2131809"/>
            <a:ext cx="4775200" cy="405696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9724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B4058018-B4F7-CA65-28AB-82F8DCBC22B7}"/>
              </a:ext>
            </a:extLst>
          </p:cNvPr>
          <p:cNvSpPr txBox="1"/>
          <p:nvPr/>
        </p:nvSpPr>
        <p:spPr>
          <a:xfrm>
            <a:off x="5121843" y="28793"/>
            <a:ext cx="1892026" cy="784830"/>
          </a:xfrm>
          <a:prstGeom prst="rect">
            <a:avLst/>
          </a:prstGeom>
          <a:noFill/>
        </p:spPr>
        <p:txBody>
          <a:bodyPr wrap="square" rtlCol="0">
            <a:spAutoFit/>
          </a:bodyPr>
          <a:lstStyle/>
          <a:p>
            <a:pPr algn="ctr"/>
            <a:r>
              <a:rPr lang="pl-PL" sz="4500" spc="200" dirty="0">
                <a:latin typeface="Baguet Script" pitchFamily="2" charset="0"/>
              </a:rPr>
              <a:t>Kos</a:t>
            </a:r>
          </a:p>
        </p:txBody>
      </p:sp>
      <p:cxnSp>
        <p:nvCxnSpPr>
          <p:cNvPr id="6" name="Łącznik prosty 5">
            <a:extLst>
              <a:ext uri="{FF2B5EF4-FFF2-40B4-BE49-F238E27FC236}">
                <a16:creationId xmlns:a16="http://schemas.microsoft.com/office/drawing/2014/main" xmlns="" id="{681A5D8C-162D-C6BA-C59F-E450F3B9A3F1}"/>
              </a:ext>
            </a:extLst>
          </p:cNvPr>
          <p:cNvCxnSpPr>
            <a:cxnSpLocks/>
          </p:cNvCxnSpPr>
          <p:nvPr/>
        </p:nvCxnSpPr>
        <p:spPr>
          <a:xfrm>
            <a:off x="7003473" y="432064"/>
            <a:ext cx="5188527" cy="0"/>
          </a:xfrm>
          <a:prstGeom prst="line">
            <a:avLst/>
          </a:prstGeom>
          <a:ln w="44450"/>
        </p:spPr>
        <p:style>
          <a:lnRef idx="2">
            <a:schemeClr val="accent1"/>
          </a:lnRef>
          <a:fillRef idx="0">
            <a:schemeClr val="accent1"/>
          </a:fillRef>
          <a:effectRef idx="1">
            <a:schemeClr val="accent1"/>
          </a:effectRef>
          <a:fontRef idx="minor">
            <a:schemeClr val="tx1"/>
          </a:fontRef>
        </p:style>
      </p:cxnSp>
      <p:sp>
        <p:nvSpPr>
          <p:cNvPr id="13" name="pole tekstowe 12">
            <a:extLst>
              <a:ext uri="{FF2B5EF4-FFF2-40B4-BE49-F238E27FC236}">
                <a16:creationId xmlns:a16="http://schemas.microsoft.com/office/drawing/2014/main" xmlns="" id="{3006BB4D-5A34-CF06-D445-5A0A1EC0E8C4}"/>
              </a:ext>
            </a:extLst>
          </p:cNvPr>
          <p:cNvSpPr txBox="1"/>
          <p:nvPr/>
        </p:nvSpPr>
        <p:spPr>
          <a:xfrm>
            <a:off x="819911" y="5397932"/>
            <a:ext cx="10552175" cy="914866"/>
          </a:xfrm>
          <a:prstGeom prst="rect">
            <a:avLst/>
          </a:prstGeom>
          <a:noFill/>
        </p:spPr>
        <p:txBody>
          <a:bodyPr wrap="square" rtlCol="0">
            <a:spAutoFit/>
          </a:bodyPr>
          <a:lstStyle/>
          <a:p>
            <a:pPr algn="ctr">
              <a:lnSpc>
                <a:spcPct val="114000"/>
              </a:lnSpc>
            </a:pPr>
            <a:r>
              <a:rPr lang="pl-PL" sz="1600" dirty="0">
                <a:latin typeface="Bookman Old Style" panose="02050604050505020204" pitchFamily="18" charset="0"/>
              </a:rPr>
              <a:t>Fletowy śpiew kosów rozlegający z koron drzew wysokich, usłyszeć można o świcie zanim inne ptaki zaczną śpiewać lub dopiero wieczorem, gdy milknie ptasi chór. Samica kosa po zakończeniu lęgu porzuca samca, który nadal dokarmia jej pisklęta, a sama szuka innego partnera.</a:t>
            </a:r>
          </a:p>
        </p:txBody>
      </p:sp>
      <p:cxnSp>
        <p:nvCxnSpPr>
          <p:cNvPr id="24" name="Łącznik prosty 23">
            <a:extLst>
              <a:ext uri="{FF2B5EF4-FFF2-40B4-BE49-F238E27FC236}">
                <a16:creationId xmlns:a16="http://schemas.microsoft.com/office/drawing/2014/main" xmlns="" id="{1E2F0AE2-C02C-7E44-5F42-FEA540B13204}"/>
              </a:ext>
            </a:extLst>
          </p:cNvPr>
          <p:cNvCxnSpPr>
            <a:cxnSpLocks/>
          </p:cNvCxnSpPr>
          <p:nvPr/>
        </p:nvCxnSpPr>
        <p:spPr>
          <a:xfrm>
            <a:off x="-10393" y="432064"/>
            <a:ext cx="5188527" cy="0"/>
          </a:xfrm>
          <a:prstGeom prst="line">
            <a:avLst/>
          </a:prstGeom>
          <a:ln w="44450"/>
        </p:spPr>
        <p:style>
          <a:lnRef idx="2">
            <a:schemeClr val="accent1"/>
          </a:lnRef>
          <a:fillRef idx="0">
            <a:schemeClr val="accent1"/>
          </a:fillRef>
          <a:effectRef idx="1">
            <a:schemeClr val="accent1"/>
          </a:effectRef>
          <a:fontRef idx="minor">
            <a:schemeClr val="tx1"/>
          </a:fontRef>
        </p:style>
      </p:cxnSp>
      <p:pic>
        <p:nvPicPr>
          <p:cNvPr id="5" name="Obraz 4" descr="Obraz zawierający trawa, na wolnym powietrzu, ptak, Łąka&#10;&#10;Opis wygenerowany automatycznie">
            <a:extLst>
              <a:ext uri="{FF2B5EF4-FFF2-40B4-BE49-F238E27FC236}">
                <a16:creationId xmlns:a16="http://schemas.microsoft.com/office/drawing/2014/main" xmlns="" id="{7F34E49F-E409-4CFF-87F7-F8D9CE79E66C}"/>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879600" y="1192791"/>
            <a:ext cx="8432800" cy="382358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34655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81CF3937-F9FC-DAE6-E342-ACE253403FB3}"/>
              </a:ext>
            </a:extLst>
          </p:cNvPr>
          <p:cNvSpPr txBox="1"/>
          <p:nvPr/>
        </p:nvSpPr>
        <p:spPr>
          <a:xfrm>
            <a:off x="3506188" y="138623"/>
            <a:ext cx="5179622" cy="784830"/>
          </a:xfrm>
          <a:prstGeom prst="rect">
            <a:avLst/>
          </a:prstGeom>
          <a:noFill/>
        </p:spPr>
        <p:txBody>
          <a:bodyPr wrap="square" rtlCol="0">
            <a:spAutoFit/>
          </a:bodyPr>
          <a:lstStyle/>
          <a:p>
            <a:pPr algn="ctr"/>
            <a:r>
              <a:rPr lang="pl-PL" sz="4500" spc="200" dirty="0">
                <a:latin typeface="Baguet Script" pitchFamily="2" charset="0"/>
              </a:rPr>
              <a:t>Wróbel zwyczajny</a:t>
            </a:r>
          </a:p>
        </p:txBody>
      </p:sp>
      <p:sp>
        <p:nvSpPr>
          <p:cNvPr id="4" name="pole tekstowe 3">
            <a:extLst>
              <a:ext uri="{FF2B5EF4-FFF2-40B4-BE49-F238E27FC236}">
                <a16:creationId xmlns:a16="http://schemas.microsoft.com/office/drawing/2014/main" xmlns="" id="{5D1520AF-CE49-CFA0-EF04-EDEEB02A42D8}"/>
              </a:ext>
            </a:extLst>
          </p:cNvPr>
          <p:cNvSpPr txBox="1"/>
          <p:nvPr/>
        </p:nvSpPr>
        <p:spPr>
          <a:xfrm>
            <a:off x="619914" y="1026074"/>
            <a:ext cx="10952171" cy="914866"/>
          </a:xfrm>
          <a:prstGeom prst="rect">
            <a:avLst/>
          </a:prstGeom>
          <a:noFill/>
        </p:spPr>
        <p:txBody>
          <a:bodyPr wrap="square" rtlCol="0">
            <a:spAutoFit/>
          </a:bodyPr>
          <a:lstStyle/>
          <a:p>
            <a:pPr algn="ctr">
              <a:lnSpc>
                <a:spcPct val="114000"/>
              </a:lnSpc>
            </a:pPr>
            <a:r>
              <a:rPr lang="pl-PL" sz="1600" dirty="0">
                <a:latin typeface="Bookman Old Style" panose="02050604050505020204" pitchFamily="18" charset="0"/>
              </a:rPr>
              <a:t>Wróble są kosmopolitami co oznacza, że zamieszkują cały świat. Żyją w bliskości z ludźmi. W nowoczesnych miastach ich liczebność jednak spada ze względu na brak miejsc do gniazdowania i odpowiednich źródeł pokarmu. Samce bardzo łatwo odróżnić od samic po ciemnym, a nie prawie białym podbródku. </a:t>
            </a:r>
          </a:p>
        </p:txBody>
      </p:sp>
      <p:cxnSp>
        <p:nvCxnSpPr>
          <p:cNvPr id="5" name="Łącznik prosty 4">
            <a:extLst>
              <a:ext uri="{FF2B5EF4-FFF2-40B4-BE49-F238E27FC236}">
                <a16:creationId xmlns:a16="http://schemas.microsoft.com/office/drawing/2014/main" xmlns="" id="{8399CC00-65AF-EF3D-1D29-8B3C35984C1F}"/>
              </a:ext>
            </a:extLst>
          </p:cNvPr>
          <p:cNvCxnSpPr>
            <a:cxnSpLocks/>
          </p:cNvCxnSpPr>
          <p:nvPr/>
        </p:nvCxnSpPr>
        <p:spPr>
          <a:xfrm flipV="1">
            <a:off x="8828359" y="571965"/>
            <a:ext cx="3363641" cy="7392"/>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6" name="Łącznik prosty 5">
            <a:extLst>
              <a:ext uri="{FF2B5EF4-FFF2-40B4-BE49-F238E27FC236}">
                <a16:creationId xmlns:a16="http://schemas.microsoft.com/office/drawing/2014/main" xmlns="" id="{292697EF-4067-D055-AAC3-54E67CFC45BD}"/>
              </a:ext>
            </a:extLst>
          </p:cNvPr>
          <p:cNvCxnSpPr>
            <a:cxnSpLocks/>
          </p:cNvCxnSpPr>
          <p:nvPr/>
        </p:nvCxnSpPr>
        <p:spPr>
          <a:xfrm>
            <a:off x="0" y="579357"/>
            <a:ext cx="3363641" cy="0"/>
          </a:xfrm>
          <a:prstGeom prst="line">
            <a:avLst/>
          </a:prstGeom>
          <a:ln w="44450"/>
        </p:spPr>
        <p:style>
          <a:lnRef idx="2">
            <a:schemeClr val="accent1"/>
          </a:lnRef>
          <a:fillRef idx="0">
            <a:schemeClr val="accent1"/>
          </a:fillRef>
          <a:effectRef idx="1">
            <a:schemeClr val="accent1"/>
          </a:effectRef>
          <a:fontRef idx="minor">
            <a:schemeClr val="tx1"/>
          </a:fontRef>
        </p:style>
      </p:cxnSp>
      <p:sp>
        <p:nvSpPr>
          <p:cNvPr id="7" name="pole tekstowe 6">
            <a:extLst>
              <a:ext uri="{FF2B5EF4-FFF2-40B4-BE49-F238E27FC236}">
                <a16:creationId xmlns:a16="http://schemas.microsoft.com/office/drawing/2014/main" xmlns="" id="{1461CF8A-2E71-37FB-85B2-B341D8F7C3DD}"/>
              </a:ext>
            </a:extLst>
          </p:cNvPr>
          <p:cNvSpPr txBox="1"/>
          <p:nvPr/>
        </p:nvSpPr>
        <p:spPr>
          <a:xfrm>
            <a:off x="2816759" y="6212295"/>
            <a:ext cx="1378857" cy="338554"/>
          </a:xfrm>
          <a:prstGeom prst="rect">
            <a:avLst/>
          </a:prstGeom>
          <a:noFill/>
        </p:spPr>
        <p:txBody>
          <a:bodyPr wrap="square" rtlCol="0">
            <a:spAutoFit/>
          </a:bodyPr>
          <a:lstStyle/>
          <a:p>
            <a:pPr algn="ctr"/>
            <a:r>
              <a:rPr lang="pl-PL" sz="1600" dirty="0">
                <a:latin typeface="Bookman Old Style" panose="02050604050505020204" pitchFamily="18" charset="0"/>
              </a:rPr>
              <a:t>Samica</a:t>
            </a:r>
          </a:p>
        </p:txBody>
      </p:sp>
      <p:sp>
        <p:nvSpPr>
          <p:cNvPr id="9" name="pole tekstowe 8">
            <a:extLst>
              <a:ext uri="{FF2B5EF4-FFF2-40B4-BE49-F238E27FC236}">
                <a16:creationId xmlns:a16="http://schemas.microsoft.com/office/drawing/2014/main" xmlns="" id="{83C88696-C58C-8636-A7AC-647C17A6AEB3}"/>
              </a:ext>
            </a:extLst>
          </p:cNvPr>
          <p:cNvSpPr txBox="1"/>
          <p:nvPr/>
        </p:nvSpPr>
        <p:spPr>
          <a:xfrm>
            <a:off x="7996380" y="6212295"/>
            <a:ext cx="1378857" cy="338554"/>
          </a:xfrm>
          <a:prstGeom prst="rect">
            <a:avLst/>
          </a:prstGeom>
          <a:noFill/>
        </p:spPr>
        <p:txBody>
          <a:bodyPr wrap="square" rtlCol="0">
            <a:spAutoFit/>
          </a:bodyPr>
          <a:lstStyle/>
          <a:p>
            <a:pPr algn="ctr"/>
            <a:r>
              <a:rPr lang="pl-PL" sz="1600" dirty="0">
                <a:latin typeface="Bookman Old Style" panose="02050604050505020204" pitchFamily="18" charset="0"/>
              </a:rPr>
              <a:t>Samica</a:t>
            </a:r>
          </a:p>
        </p:txBody>
      </p:sp>
      <p:pic>
        <p:nvPicPr>
          <p:cNvPr id="11" name="Obraz 10" descr="Obraz zawierający na wolnym powietrzu, ptak, dziób, wróbel&#10;&#10;Opis wygenerowany automatycznie">
            <a:extLst>
              <a:ext uri="{FF2B5EF4-FFF2-40B4-BE49-F238E27FC236}">
                <a16:creationId xmlns:a16="http://schemas.microsoft.com/office/drawing/2014/main" xmlns="" id="{97390807-47E5-E276-E0B3-596C8542CCB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691662" y="2387655"/>
            <a:ext cx="3988295" cy="3667543"/>
          </a:xfrm>
          <a:prstGeom prst="rect">
            <a:avLst/>
          </a:prstGeom>
          <a:ln>
            <a:noFill/>
          </a:ln>
          <a:effectLst>
            <a:outerShdw blurRad="292100" dist="139700" dir="2700000" algn="tl" rotWithShape="0">
              <a:srgbClr val="333333">
                <a:alpha val="65000"/>
              </a:srgbClr>
            </a:outerShdw>
          </a:effectLst>
        </p:spPr>
      </p:pic>
      <p:pic>
        <p:nvPicPr>
          <p:cNvPr id="13" name="Obraz 12" descr="Obraz zawierający na wolnym powietrzu, ptak, płot, Wróblowe&#10;&#10;Opis wygenerowany automatycznie">
            <a:extLst>
              <a:ext uri="{FF2B5EF4-FFF2-40B4-BE49-F238E27FC236}">
                <a16:creationId xmlns:a16="http://schemas.microsoft.com/office/drawing/2014/main" xmlns="" id="{8AB16E67-CC89-FFCD-909C-5075E3590F79}"/>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512040" y="2387654"/>
            <a:ext cx="3988296" cy="366754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97895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FA43A6AB-56BC-68A0-69C0-6C0B9178A59C}"/>
              </a:ext>
            </a:extLst>
          </p:cNvPr>
          <p:cNvSpPr txBox="1"/>
          <p:nvPr/>
        </p:nvSpPr>
        <p:spPr>
          <a:xfrm>
            <a:off x="1871909" y="78464"/>
            <a:ext cx="2905496" cy="861774"/>
          </a:xfrm>
          <a:prstGeom prst="rect">
            <a:avLst/>
          </a:prstGeom>
          <a:noFill/>
        </p:spPr>
        <p:txBody>
          <a:bodyPr wrap="square" rtlCol="0">
            <a:spAutoFit/>
          </a:bodyPr>
          <a:lstStyle/>
          <a:p>
            <a:r>
              <a:rPr lang="pl-PL" sz="5000" spc="200" dirty="0">
                <a:latin typeface="Baguet Script" pitchFamily="2" charset="0"/>
              </a:rPr>
              <a:t>Trznadel</a:t>
            </a:r>
          </a:p>
        </p:txBody>
      </p:sp>
      <p:sp>
        <p:nvSpPr>
          <p:cNvPr id="4" name="pole tekstowe 3">
            <a:extLst>
              <a:ext uri="{FF2B5EF4-FFF2-40B4-BE49-F238E27FC236}">
                <a16:creationId xmlns:a16="http://schemas.microsoft.com/office/drawing/2014/main" xmlns="" id="{5F7AEE21-4197-1C17-AD2A-131CEA67FDBB}"/>
              </a:ext>
            </a:extLst>
          </p:cNvPr>
          <p:cNvSpPr txBox="1"/>
          <p:nvPr/>
        </p:nvSpPr>
        <p:spPr>
          <a:xfrm>
            <a:off x="465419" y="1037385"/>
            <a:ext cx="5718476" cy="5125634"/>
          </a:xfrm>
          <a:prstGeom prst="rect">
            <a:avLst/>
          </a:prstGeom>
          <a:noFill/>
        </p:spPr>
        <p:txBody>
          <a:bodyPr wrap="square" rtlCol="0">
            <a:spAutoFit/>
          </a:bodyPr>
          <a:lstStyle/>
          <a:p>
            <a:pPr algn="ctr">
              <a:lnSpc>
                <a:spcPct val="114000"/>
              </a:lnSpc>
            </a:pPr>
            <a:r>
              <a:rPr lang="pl-PL" sz="1600" dirty="0">
                <a:latin typeface="Bookman Old Style" panose="02050604050505020204" pitchFamily="18" charset="0"/>
              </a:rPr>
              <a:t>To ptak terenów otwartych, licznie występujący w Polsce. Wiele trznadli zimowało dawniej w wiejskich obejściach, wyjadając niestrawione ziarno owsa z końskich odchodów. Wiosną i w lecie głównie żywią się owadami i pająkami.</a:t>
            </a:r>
          </a:p>
          <a:p>
            <a:pPr algn="ctr">
              <a:lnSpc>
                <a:spcPct val="114000"/>
              </a:lnSpc>
            </a:pPr>
            <a:endParaRPr lang="pl-PL" sz="1600" dirty="0">
              <a:latin typeface="Bookman Old Style" panose="02050604050505020204" pitchFamily="18" charset="0"/>
            </a:endParaRPr>
          </a:p>
          <a:p>
            <a:pPr algn="ctr">
              <a:lnSpc>
                <a:spcPct val="114000"/>
              </a:lnSpc>
            </a:pPr>
            <a:r>
              <a:rPr lang="pl-PL" sz="1600" dirty="0">
                <a:latin typeface="Bookman Old Style" panose="02050604050505020204" pitchFamily="18" charset="0"/>
              </a:rPr>
              <a:t>Samce na wiosnę są intensywnie jasno-żółte. Ich charakterystyczną cechą jest rdzawo-rudy kuper. Przybierane w tym okresie szaty godowe są wynikiem ścierania się końcówek piór, które wyrastają już jesienią. Samice przyjmują raczej stonowane, oliwkowo-brązowe odcienie. Ważną cechą gatunkową jest podłużna biała pręga na brzegach ogona. Tworzone przez nie pary są monogamiczne.</a:t>
            </a:r>
          </a:p>
          <a:p>
            <a:pPr algn="ctr">
              <a:lnSpc>
                <a:spcPct val="114000"/>
              </a:lnSpc>
            </a:pPr>
            <a:endParaRPr lang="pl-PL" sz="1600" dirty="0">
              <a:latin typeface="Bookman Old Style" panose="02050604050505020204" pitchFamily="18" charset="0"/>
            </a:endParaRPr>
          </a:p>
          <a:p>
            <a:pPr algn="ctr">
              <a:lnSpc>
                <a:spcPct val="114000"/>
              </a:lnSpc>
            </a:pPr>
            <a:r>
              <a:rPr lang="pl-PL" sz="1600" dirty="0">
                <a:latin typeface="Bookman Old Style" panose="02050604050505020204" pitchFamily="18" charset="0"/>
              </a:rPr>
              <a:t>Gniazda budują na ziemi w warstwie ziół, w miejscu dobrze nasłonecznionym. W ciągu roku wyprowadza 2, a nawet 3 lęgi.</a:t>
            </a:r>
          </a:p>
        </p:txBody>
      </p:sp>
      <p:cxnSp>
        <p:nvCxnSpPr>
          <p:cNvPr id="5" name="Łącznik prosty 4">
            <a:extLst>
              <a:ext uri="{FF2B5EF4-FFF2-40B4-BE49-F238E27FC236}">
                <a16:creationId xmlns:a16="http://schemas.microsoft.com/office/drawing/2014/main" xmlns="" id="{ADF6D277-83A6-0868-3E25-3815C984D23A}"/>
              </a:ext>
            </a:extLst>
          </p:cNvPr>
          <p:cNvCxnSpPr>
            <a:cxnSpLocks/>
          </p:cNvCxnSpPr>
          <p:nvPr/>
        </p:nvCxnSpPr>
        <p:spPr>
          <a:xfrm>
            <a:off x="4777405" y="470192"/>
            <a:ext cx="7414595" cy="0"/>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8" name="Łącznik prosty 7">
            <a:extLst>
              <a:ext uri="{FF2B5EF4-FFF2-40B4-BE49-F238E27FC236}">
                <a16:creationId xmlns:a16="http://schemas.microsoft.com/office/drawing/2014/main" xmlns="" id="{A3E1573F-2337-8D1E-2904-06B561CBB18D}"/>
              </a:ext>
            </a:extLst>
          </p:cNvPr>
          <p:cNvCxnSpPr>
            <a:cxnSpLocks/>
          </p:cNvCxnSpPr>
          <p:nvPr/>
        </p:nvCxnSpPr>
        <p:spPr>
          <a:xfrm>
            <a:off x="0" y="503966"/>
            <a:ext cx="1871909" cy="0"/>
          </a:xfrm>
          <a:prstGeom prst="line">
            <a:avLst/>
          </a:prstGeom>
          <a:ln w="44450"/>
        </p:spPr>
        <p:style>
          <a:lnRef idx="2">
            <a:schemeClr val="accent1"/>
          </a:lnRef>
          <a:fillRef idx="0">
            <a:schemeClr val="accent1"/>
          </a:fillRef>
          <a:effectRef idx="1">
            <a:schemeClr val="accent1"/>
          </a:effectRef>
          <a:fontRef idx="minor">
            <a:schemeClr val="tx1"/>
          </a:fontRef>
        </p:style>
      </p:cxnSp>
      <p:pic>
        <p:nvPicPr>
          <p:cNvPr id="7" name="Obraz 6" descr="Obraz zawierający ptak, drzewo, usadowiony, na wolnym powietrzu&#10;&#10;Opis wygenerowany automatycznie">
            <a:extLst>
              <a:ext uri="{FF2B5EF4-FFF2-40B4-BE49-F238E27FC236}">
                <a16:creationId xmlns:a16="http://schemas.microsoft.com/office/drawing/2014/main" xmlns="" id="{3FD29393-0DD7-F9DF-1668-DB5F715A643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961825" y="1037385"/>
            <a:ext cx="4569776" cy="4669004"/>
          </a:xfrm>
          <a:prstGeom prst="rect">
            <a:avLst/>
          </a:prstGeom>
          <a:ln>
            <a:noFill/>
          </a:ln>
          <a:effectLst>
            <a:outerShdw blurRad="292100" dist="139700" dir="2700000" algn="tl" rotWithShape="0">
              <a:srgbClr val="333333">
                <a:alpha val="65000"/>
              </a:srgbClr>
            </a:outerShdw>
          </a:effectLst>
        </p:spPr>
      </p:pic>
      <p:sp>
        <p:nvSpPr>
          <p:cNvPr id="9" name="pole tekstowe 8">
            <a:extLst>
              <a:ext uri="{FF2B5EF4-FFF2-40B4-BE49-F238E27FC236}">
                <a16:creationId xmlns:a16="http://schemas.microsoft.com/office/drawing/2014/main" xmlns="" id="{3AD319DC-B5B0-2217-F491-5B7043DBC401}"/>
              </a:ext>
            </a:extLst>
          </p:cNvPr>
          <p:cNvSpPr txBox="1"/>
          <p:nvPr/>
        </p:nvSpPr>
        <p:spPr>
          <a:xfrm>
            <a:off x="8557284" y="5824465"/>
            <a:ext cx="1378857" cy="338554"/>
          </a:xfrm>
          <a:prstGeom prst="rect">
            <a:avLst/>
          </a:prstGeom>
          <a:noFill/>
        </p:spPr>
        <p:txBody>
          <a:bodyPr wrap="square" rtlCol="0">
            <a:spAutoFit/>
          </a:bodyPr>
          <a:lstStyle/>
          <a:p>
            <a:pPr algn="ctr"/>
            <a:r>
              <a:rPr lang="pl-PL" sz="1600" dirty="0">
                <a:latin typeface="Bookman Old Style" panose="02050604050505020204" pitchFamily="18" charset="0"/>
              </a:rPr>
              <a:t>Samiec</a:t>
            </a:r>
          </a:p>
        </p:txBody>
      </p:sp>
    </p:spTree>
    <p:extLst>
      <p:ext uri="{BB962C8B-B14F-4D97-AF65-F5344CB8AC3E}">
        <p14:creationId xmlns:p14="http://schemas.microsoft.com/office/powerpoint/2010/main" val="2453242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Łącznik prosty 3">
            <a:extLst>
              <a:ext uri="{FF2B5EF4-FFF2-40B4-BE49-F238E27FC236}">
                <a16:creationId xmlns:a16="http://schemas.microsoft.com/office/drawing/2014/main" xmlns="" id="{DDABA6D5-8972-3CF1-A4EA-B9D9B8E86B9C}"/>
              </a:ext>
            </a:extLst>
          </p:cNvPr>
          <p:cNvCxnSpPr>
            <a:cxnSpLocks/>
            <a:stCxn id="2" idx="3"/>
          </p:cNvCxnSpPr>
          <p:nvPr/>
        </p:nvCxnSpPr>
        <p:spPr>
          <a:xfrm>
            <a:off x="8104662" y="392415"/>
            <a:ext cx="4087338" cy="0"/>
          </a:xfrm>
          <a:prstGeom prst="line">
            <a:avLst/>
          </a:prstGeom>
          <a:ln w="44450"/>
        </p:spPr>
        <p:style>
          <a:lnRef idx="2">
            <a:schemeClr val="accent1"/>
          </a:lnRef>
          <a:fillRef idx="0">
            <a:schemeClr val="accent1"/>
          </a:fillRef>
          <a:effectRef idx="1">
            <a:schemeClr val="accent1"/>
          </a:effectRef>
          <a:fontRef idx="minor">
            <a:schemeClr val="tx1"/>
          </a:fontRef>
        </p:style>
      </p:cxnSp>
      <p:sp>
        <p:nvSpPr>
          <p:cNvPr id="2" name="pole tekstowe 1">
            <a:extLst>
              <a:ext uri="{FF2B5EF4-FFF2-40B4-BE49-F238E27FC236}">
                <a16:creationId xmlns:a16="http://schemas.microsoft.com/office/drawing/2014/main" xmlns="" id="{A08B1D20-1826-3ABE-B06B-AB574DC0B0CB}"/>
              </a:ext>
            </a:extLst>
          </p:cNvPr>
          <p:cNvSpPr txBox="1"/>
          <p:nvPr/>
        </p:nvSpPr>
        <p:spPr>
          <a:xfrm>
            <a:off x="4087338" y="0"/>
            <a:ext cx="4017324" cy="784830"/>
          </a:xfrm>
          <a:prstGeom prst="rect">
            <a:avLst/>
          </a:prstGeom>
          <a:noFill/>
        </p:spPr>
        <p:txBody>
          <a:bodyPr wrap="square" rtlCol="0">
            <a:spAutoFit/>
          </a:bodyPr>
          <a:lstStyle/>
          <a:p>
            <a:pPr algn="ctr"/>
            <a:r>
              <a:rPr lang="pl-PL" sz="4500" spc="200" dirty="0">
                <a:latin typeface="Baguet Script" pitchFamily="2" charset="0"/>
              </a:rPr>
              <a:t>Dzięcioł duży</a:t>
            </a:r>
          </a:p>
        </p:txBody>
      </p:sp>
      <p:sp>
        <p:nvSpPr>
          <p:cNvPr id="6" name="pole tekstowe 5">
            <a:extLst>
              <a:ext uri="{FF2B5EF4-FFF2-40B4-BE49-F238E27FC236}">
                <a16:creationId xmlns:a16="http://schemas.microsoft.com/office/drawing/2014/main" xmlns="" id="{5BAB4958-BA06-2094-0461-FEEA41E614A7}"/>
              </a:ext>
            </a:extLst>
          </p:cNvPr>
          <p:cNvSpPr txBox="1"/>
          <p:nvPr/>
        </p:nvSpPr>
        <p:spPr>
          <a:xfrm>
            <a:off x="476518" y="747385"/>
            <a:ext cx="11050074" cy="914866"/>
          </a:xfrm>
          <a:prstGeom prst="rect">
            <a:avLst/>
          </a:prstGeom>
          <a:noFill/>
        </p:spPr>
        <p:txBody>
          <a:bodyPr wrap="square" rtlCol="0">
            <a:spAutoFit/>
          </a:bodyPr>
          <a:lstStyle/>
          <a:p>
            <a:pPr algn="ctr">
              <a:lnSpc>
                <a:spcPct val="114000"/>
              </a:lnSpc>
            </a:pPr>
            <a:r>
              <a:rPr lang="pl-PL" sz="1600" dirty="0">
                <a:latin typeface="Bookman Old Style" panose="02050604050505020204" pitchFamily="18" charset="0"/>
              </a:rPr>
              <a:t>Posiada mocny dziób, który pozwala mu kuć dziuple w twardych drzewach. Często bębnią w metalowe elementy ulicznych lamp zaznaczając tym samym swoje terytorium. Co roku  wykuwa nową dziuplę, dzięki czemu dostarcza miejsc lęgowych dla innych ptaków np. sikor czy kowalików. </a:t>
            </a:r>
          </a:p>
        </p:txBody>
      </p:sp>
      <p:pic>
        <p:nvPicPr>
          <p:cNvPr id="7" name="Obraz 6" descr="Obraz zawierający ptak, drzewo, dzięcioł, na wolnym powietrzu&#10;&#10;Opis wygenerowany automatycznie">
            <a:extLst>
              <a:ext uri="{FF2B5EF4-FFF2-40B4-BE49-F238E27FC236}">
                <a16:creationId xmlns:a16="http://schemas.microsoft.com/office/drawing/2014/main" xmlns="" id="{BFC8E14B-2AF0-DB3A-956F-95A9C70794D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73968" y="1815340"/>
            <a:ext cx="4841727" cy="4396769"/>
          </a:xfrm>
          <a:prstGeom prst="rect">
            <a:avLst/>
          </a:prstGeom>
          <a:ln>
            <a:noFill/>
          </a:ln>
          <a:effectLst>
            <a:outerShdw blurRad="292100" dist="139700" dir="2700000" algn="tl" rotWithShape="0">
              <a:srgbClr val="333333">
                <a:alpha val="65000"/>
              </a:srgbClr>
            </a:outerShdw>
          </a:effectLst>
        </p:spPr>
      </p:pic>
      <p:cxnSp>
        <p:nvCxnSpPr>
          <p:cNvPr id="10" name="Łącznik prosty 9">
            <a:extLst>
              <a:ext uri="{FF2B5EF4-FFF2-40B4-BE49-F238E27FC236}">
                <a16:creationId xmlns:a16="http://schemas.microsoft.com/office/drawing/2014/main" xmlns="" id="{7CCD5DD7-3A3F-9B94-DD07-E5F4501E0751}"/>
              </a:ext>
            </a:extLst>
          </p:cNvPr>
          <p:cNvCxnSpPr>
            <a:cxnSpLocks/>
            <a:endCxn id="2" idx="1"/>
          </p:cNvCxnSpPr>
          <p:nvPr/>
        </p:nvCxnSpPr>
        <p:spPr>
          <a:xfrm>
            <a:off x="0" y="392415"/>
            <a:ext cx="4087338" cy="0"/>
          </a:xfrm>
          <a:prstGeom prst="line">
            <a:avLst/>
          </a:prstGeom>
          <a:ln w="44450"/>
        </p:spPr>
        <p:style>
          <a:lnRef idx="2">
            <a:schemeClr val="accent1"/>
          </a:lnRef>
          <a:fillRef idx="0">
            <a:schemeClr val="accent1"/>
          </a:fillRef>
          <a:effectRef idx="1">
            <a:schemeClr val="accent1"/>
          </a:effectRef>
          <a:fontRef idx="minor">
            <a:schemeClr val="tx1"/>
          </a:fontRef>
        </p:style>
      </p:cxnSp>
      <p:sp>
        <p:nvSpPr>
          <p:cNvPr id="5" name="pole tekstowe 4">
            <a:extLst>
              <a:ext uri="{FF2B5EF4-FFF2-40B4-BE49-F238E27FC236}">
                <a16:creationId xmlns:a16="http://schemas.microsoft.com/office/drawing/2014/main" xmlns="" id="{0B02DBAF-81FA-96BA-2F42-0484AFB16AC2}"/>
              </a:ext>
            </a:extLst>
          </p:cNvPr>
          <p:cNvSpPr txBox="1"/>
          <p:nvPr/>
        </p:nvSpPr>
        <p:spPr>
          <a:xfrm>
            <a:off x="2805402" y="6296308"/>
            <a:ext cx="1378857" cy="338554"/>
          </a:xfrm>
          <a:prstGeom prst="rect">
            <a:avLst/>
          </a:prstGeom>
          <a:noFill/>
        </p:spPr>
        <p:txBody>
          <a:bodyPr wrap="square" rtlCol="0">
            <a:spAutoFit/>
          </a:bodyPr>
          <a:lstStyle/>
          <a:p>
            <a:pPr algn="ctr"/>
            <a:r>
              <a:rPr lang="pl-PL" sz="1600" dirty="0">
                <a:latin typeface="Bookman Old Style" panose="02050604050505020204" pitchFamily="18" charset="0"/>
              </a:rPr>
              <a:t>Samiec</a:t>
            </a:r>
          </a:p>
        </p:txBody>
      </p:sp>
      <p:sp>
        <p:nvSpPr>
          <p:cNvPr id="8" name="pole tekstowe 7">
            <a:extLst>
              <a:ext uri="{FF2B5EF4-FFF2-40B4-BE49-F238E27FC236}">
                <a16:creationId xmlns:a16="http://schemas.microsoft.com/office/drawing/2014/main" xmlns="" id="{858AA959-9498-5847-5E43-40576C4422CB}"/>
              </a:ext>
            </a:extLst>
          </p:cNvPr>
          <p:cNvSpPr txBox="1"/>
          <p:nvPr/>
        </p:nvSpPr>
        <p:spPr>
          <a:xfrm>
            <a:off x="8410369" y="6296308"/>
            <a:ext cx="1378857" cy="338554"/>
          </a:xfrm>
          <a:prstGeom prst="rect">
            <a:avLst/>
          </a:prstGeom>
          <a:noFill/>
        </p:spPr>
        <p:txBody>
          <a:bodyPr wrap="square" rtlCol="0">
            <a:spAutoFit/>
          </a:bodyPr>
          <a:lstStyle/>
          <a:p>
            <a:pPr algn="ctr"/>
            <a:r>
              <a:rPr lang="pl-PL" sz="1600" dirty="0">
                <a:latin typeface="Bookman Old Style" panose="02050604050505020204" pitchFamily="18" charset="0"/>
              </a:rPr>
              <a:t>Samiec</a:t>
            </a:r>
          </a:p>
        </p:txBody>
      </p:sp>
      <p:pic>
        <p:nvPicPr>
          <p:cNvPr id="11" name="Obraz 10" descr="Obraz zawierający ptak, drzewo, dzięcioł, na wolnym powietrzu&#10;&#10;Opis wygenerowany automatycznie">
            <a:extLst>
              <a:ext uri="{FF2B5EF4-FFF2-40B4-BE49-F238E27FC236}">
                <a16:creationId xmlns:a16="http://schemas.microsoft.com/office/drawing/2014/main" xmlns="" id="{C9CB4180-9ECE-6E83-8120-70F6120AFC1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091136" y="1815340"/>
            <a:ext cx="4016255" cy="43956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19709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xmlns="" id="{5FDB493E-7FE8-D9DF-A1C9-BF17FE93429E}"/>
              </a:ext>
            </a:extLst>
          </p:cNvPr>
          <p:cNvSpPr txBox="1"/>
          <p:nvPr/>
        </p:nvSpPr>
        <p:spPr>
          <a:xfrm>
            <a:off x="4833257" y="73079"/>
            <a:ext cx="2734493" cy="861774"/>
          </a:xfrm>
          <a:prstGeom prst="rect">
            <a:avLst/>
          </a:prstGeom>
          <a:noFill/>
        </p:spPr>
        <p:txBody>
          <a:bodyPr wrap="square" rtlCol="0">
            <a:spAutoFit/>
          </a:bodyPr>
          <a:lstStyle/>
          <a:p>
            <a:pPr algn="ctr"/>
            <a:r>
              <a:rPr lang="pl-PL" sz="5000" spc="200" dirty="0">
                <a:latin typeface="Baguet Script" pitchFamily="2" charset="0"/>
              </a:rPr>
              <a:t>Kowalik</a:t>
            </a:r>
          </a:p>
        </p:txBody>
      </p:sp>
      <p:sp>
        <p:nvSpPr>
          <p:cNvPr id="3" name="pole tekstowe 2">
            <a:extLst>
              <a:ext uri="{FF2B5EF4-FFF2-40B4-BE49-F238E27FC236}">
                <a16:creationId xmlns:a16="http://schemas.microsoft.com/office/drawing/2014/main" xmlns="" id="{3392117E-0BC2-640B-47A0-F88E664C4E71}"/>
              </a:ext>
            </a:extLst>
          </p:cNvPr>
          <p:cNvSpPr txBox="1"/>
          <p:nvPr/>
        </p:nvSpPr>
        <p:spPr>
          <a:xfrm>
            <a:off x="604561" y="5535657"/>
            <a:ext cx="10982877" cy="634148"/>
          </a:xfrm>
          <a:prstGeom prst="rect">
            <a:avLst/>
          </a:prstGeom>
          <a:noFill/>
        </p:spPr>
        <p:txBody>
          <a:bodyPr wrap="square" rtlCol="0">
            <a:spAutoFit/>
          </a:bodyPr>
          <a:lstStyle/>
          <a:p>
            <a:pPr algn="ctr">
              <a:lnSpc>
                <a:spcPct val="114000"/>
              </a:lnSpc>
            </a:pPr>
            <a:r>
              <a:rPr lang="pl-PL" sz="1600" dirty="0">
                <a:latin typeface="Bookman Old Style" panose="02050604050505020204" pitchFamily="18" charset="0"/>
              </a:rPr>
              <a:t>Wyróżnia się zdolnością do chodzenia po pniu głową w dół, czego nie potrafią nawet dzięcioły. Aby chronić swoje lęgi zamurowuje zbyt szerokie dziuple, dzięki czemu nie włoży tam łapy, ani kuna, ani kot. </a:t>
            </a:r>
          </a:p>
        </p:txBody>
      </p:sp>
      <p:cxnSp>
        <p:nvCxnSpPr>
          <p:cNvPr id="4" name="Łącznik prosty 3">
            <a:extLst>
              <a:ext uri="{FF2B5EF4-FFF2-40B4-BE49-F238E27FC236}">
                <a16:creationId xmlns:a16="http://schemas.microsoft.com/office/drawing/2014/main" xmlns="" id="{EAB02364-42BA-704B-ABD3-A79CEC343EFC}"/>
              </a:ext>
            </a:extLst>
          </p:cNvPr>
          <p:cNvCxnSpPr>
            <a:cxnSpLocks/>
          </p:cNvCxnSpPr>
          <p:nvPr/>
        </p:nvCxnSpPr>
        <p:spPr>
          <a:xfrm>
            <a:off x="0" y="503966"/>
            <a:ext cx="4624251" cy="0"/>
          </a:xfrm>
          <a:prstGeom prst="line">
            <a:avLst/>
          </a:prstGeom>
          <a:ln w="44450"/>
        </p:spPr>
        <p:style>
          <a:lnRef idx="2">
            <a:schemeClr val="accent1"/>
          </a:lnRef>
          <a:fillRef idx="0">
            <a:schemeClr val="accent1"/>
          </a:fillRef>
          <a:effectRef idx="1">
            <a:schemeClr val="accent1"/>
          </a:effectRef>
          <a:fontRef idx="minor">
            <a:schemeClr val="tx1"/>
          </a:fontRef>
        </p:style>
      </p:cxnSp>
      <p:cxnSp>
        <p:nvCxnSpPr>
          <p:cNvPr id="8" name="Łącznik prosty 7">
            <a:extLst>
              <a:ext uri="{FF2B5EF4-FFF2-40B4-BE49-F238E27FC236}">
                <a16:creationId xmlns:a16="http://schemas.microsoft.com/office/drawing/2014/main" xmlns="" id="{709C5B36-FDA3-6DA6-CFC8-F846426F9BC6}"/>
              </a:ext>
            </a:extLst>
          </p:cNvPr>
          <p:cNvCxnSpPr>
            <a:cxnSpLocks/>
          </p:cNvCxnSpPr>
          <p:nvPr/>
        </p:nvCxnSpPr>
        <p:spPr>
          <a:xfrm>
            <a:off x="7756890" y="503966"/>
            <a:ext cx="4435110" cy="0"/>
          </a:xfrm>
          <a:prstGeom prst="line">
            <a:avLst/>
          </a:prstGeom>
          <a:ln w="44450"/>
        </p:spPr>
        <p:style>
          <a:lnRef idx="2">
            <a:schemeClr val="accent1"/>
          </a:lnRef>
          <a:fillRef idx="0">
            <a:schemeClr val="accent1"/>
          </a:fillRef>
          <a:effectRef idx="1">
            <a:schemeClr val="accent1"/>
          </a:effectRef>
          <a:fontRef idx="minor">
            <a:schemeClr val="tx1"/>
          </a:fontRef>
        </p:style>
      </p:cxnSp>
      <p:pic>
        <p:nvPicPr>
          <p:cNvPr id="9" name="Obraz 8" descr="Obraz zawierający ptak, na wolnym powietrzu, drzewo, usadowiony&#10;&#10;Opis wygenerowany automatycznie">
            <a:extLst>
              <a:ext uri="{FF2B5EF4-FFF2-40B4-BE49-F238E27FC236}">
                <a16:creationId xmlns:a16="http://schemas.microsoft.com/office/drawing/2014/main" xmlns="" id="{EB66E4E2-B226-24D7-8D8E-CE7DBBB7624C}"/>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325287" y="1247459"/>
            <a:ext cx="4393870" cy="4045966"/>
          </a:xfrm>
          <a:prstGeom prst="rect">
            <a:avLst/>
          </a:prstGeom>
          <a:ln>
            <a:noFill/>
          </a:ln>
          <a:effectLst>
            <a:outerShdw blurRad="292100" dist="139700" dir="2700000" algn="tl" rotWithShape="0">
              <a:srgbClr val="333333">
                <a:alpha val="65000"/>
              </a:srgbClr>
            </a:outerShdw>
          </a:effectLst>
        </p:spPr>
      </p:pic>
      <p:pic>
        <p:nvPicPr>
          <p:cNvPr id="11" name="Obraz 10" descr="Obraz zawierający drzewo, na wolnym powietrzu, ptak, gałąź&#10;&#10;Opis wygenerowany automatycznie">
            <a:extLst>
              <a:ext uri="{FF2B5EF4-FFF2-40B4-BE49-F238E27FC236}">
                <a16:creationId xmlns:a16="http://schemas.microsoft.com/office/drawing/2014/main" xmlns="" id="{1EC97D49-35DF-350A-1662-78ACFEE1E128}"/>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472845" y="1247459"/>
            <a:ext cx="4445351" cy="404596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8984231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608</TotalTime>
  <Words>785</Words>
  <Application>Microsoft Office PowerPoint</Application>
  <PresentationFormat>Panoramiczny</PresentationFormat>
  <Paragraphs>57</Paragraphs>
  <Slides>15</Slides>
  <Notes>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15</vt:i4>
      </vt:variant>
    </vt:vector>
  </HeadingPairs>
  <TitlesOfParts>
    <vt:vector size="21" baseType="lpstr">
      <vt:lpstr>Aptos</vt:lpstr>
      <vt:lpstr>Aptos Display</vt:lpstr>
      <vt:lpstr>Arial</vt:lpstr>
      <vt:lpstr>Baguet Script</vt:lpstr>
      <vt:lpstr>Bookman Old Style</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Sobiecka Karolina (STUD)</dc:creator>
  <cp:lastModifiedBy>Andrzej Tuźnik</cp:lastModifiedBy>
  <cp:revision>29</cp:revision>
  <dcterms:created xsi:type="dcterms:W3CDTF">2024-05-15T21:35:41Z</dcterms:created>
  <dcterms:modified xsi:type="dcterms:W3CDTF">2024-06-06T08:24:23Z</dcterms:modified>
</cp:coreProperties>
</file>