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85" r:id="rId3"/>
    <p:sldId id="298" r:id="rId4"/>
    <p:sldId id="292" r:id="rId5"/>
    <p:sldId id="297" r:id="rId6"/>
    <p:sldId id="294" r:id="rId7"/>
    <p:sldId id="293" r:id="rId8"/>
    <p:sldId id="286" r:id="rId9"/>
    <p:sldId id="291" r:id="rId10"/>
    <p:sldId id="287" r:id="rId11"/>
    <p:sldId id="289" r:id="rId12"/>
    <p:sldId id="295" r:id="rId13"/>
    <p:sldId id="296" r:id="rId14"/>
    <p:sldId id="299" r:id="rId15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4607" autoAdjust="0"/>
  </p:normalViewPr>
  <p:slideViewPr>
    <p:cSldViewPr snapToGrid="0">
      <p:cViewPr varScale="1">
        <p:scale>
          <a:sx n="116" d="100"/>
          <a:sy n="116" d="100"/>
        </p:scale>
        <p:origin x="294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6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=""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>
            <a:extLst>
              <a:ext uri="{FF2B5EF4-FFF2-40B4-BE49-F238E27FC236}">
                <a16:creationId xmlns=""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43E00C9-960D-4FE7-8B78-E98F613AD1E6}" type="datetime1">
              <a:rPr lang="pl-PL" smtClean="0"/>
              <a:pPr rtl="0"/>
              <a:t>06.06.2024</a:t>
            </a:fld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=""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=""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E7102-BEBE-4DBE-863D-BDA4C403281D}" type="datetime1">
              <a:rPr lang="pl-PL" smtClean="0"/>
              <a:pPr/>
              <a:t>06.06.2024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/>
              <a:t>Edytuj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pl-PL" smtClean="0"/>
              <a:pPr rtl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7767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pl-PL" smtClean="0"/>
              <a:pPr rtl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0991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pl-PL" smtClean="0"/>
              <a:pPr rtl="0"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0991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pl-PL" smtClean="0"/>
              <a:pPr rtl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0991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pl-PL" smtClean="0"/>
              <a:pPr rtl="0"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0991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pl-PL" smtClean="0"/>
              <a:pPr rtl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7767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pl-PL" smtClean="0"/>
              <a:pPr rtl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7767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pl-PL" smtClean="0"/>
              <a:pPr rtl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7767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pl-PL" smtClean="0"/>
              <a:pPr rtl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7767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pl-PL" smtClean="0"/>
              <a:pPr rtl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7767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pl-PL" smtClean="0"/>
              <a:pPr rtl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5856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pl-PL" smtClean="0"/>
              <a:pPr rtl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5856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pl-PL" smtClean="0"/>
              <a:pPr rtl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000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raz — symbol zastępczy 31">
            <a:extLst>
              <a:ext uri="{FF2B5EF4-FFF2-40B4-BE49-F238E27FC236}">
                <a16:creationId xmlns=""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W tym miejscu wstaw lub przeciągnij i upuść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  <p:cxnSp>
        <p:nvCxnSpPr>
          <p:cNvPr id="5" name="Łącznik prosty 4" descr="Linia podziału slajdu tytułowego&#10;">
            <a:extLst>
              <a:ext uri="{FF2B5EF4-FFF2-40B4-BE49-F238E27FC236}">
                <a16:creationId xmlns=""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raz — symbol zastępczy 5">
            <a:extLst>
              <a:ext uri="{FF2B5EF4-FFF2-40B4-BE49-F238E27FC236}">
                <a16:creationId xmlns="" xmlns:a16="http://schemas.microsoft.com/office/drawing/2014/main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89044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x punktory w postaci obrazu z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wal 34">
            <a:extLst>
              <a:ext uri="{FF2B5EF4-FFF2-40B4-BE49-F238E27FC236}">
                <a16:creationId xmlns=""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3" name="Owal 32">
            <a:extLst>
              <a:ext uri="{FF2B5EF4-FFF2-40B4-BE49-F238E27FC236}">
                <a16:creationId xmlns=""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4" name="Owal 33">
            <a:extLst>
              <a:ext uri="{FF2B5EF4-FFF2-40B4-BE49-F238E27FC236}">
                <a16:creationId xmlns=""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42" name="Prostokąt 41">
            <a:extLst>
              <a:ext uri="{FF2B5EF4-FFF2-40B4-BE49-F238E27FC236}">
                <a16:creationId xmlns=""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0" name="Obraz — symbol zastępczy 19">
            <a:extLst>
              <a:ext uri="{FF2B5EF4-FFF2-40B4-BE49-F238E27FC236}">
                <a16:creationId xmlns=""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W tym miejscu wstaw lub przeciągnij i upuść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457" y="432000"/>
            <a:ext cx="4703542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7" name="Stopka — symbol zastępczy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pl-PL" dirty="0"/>
              <a:t>Opis punktu</a:t>
            </a:r>
          </a:p>
        </p:txBody>
      </p:sp>
      <p:sp>
        <p:nvSpPr>
          <p:cNvPr id="13" name="Tekst — symbol zastępczy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pl-PL" dirty="0"/>
              <a:t>Opis punktu</a:t>
            </a:r>
          </a:p>
        </p:txBody>
      </p:sp>
      <p:sp>
        <p:nvSpPr>
          <p:cNvPr id="6" name="Tekst — symbol zastępczy 5">
            <a:extLst>
              <a:ext uri="{FF2B5EF4-FFF2-40B4-BE49-F238E27FC236}">
                <a16:creationId xmlns=""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 err="1"/>
              <a:t>Punktor</a:t>
            </a:r>
            <a:r>
              <a:rPr lang="pl-PL" dirty="0"/>
              <a:t> 1</a:t>
            </a:r>
          </a:p>
        </p:txBody>
      </p:sp>
      <p:sp>
        <p:nvSpPr>
          <p:cNvPr id="10" name="Tekst — symbol zastępczy 9">
            <a:extLst>
              <a:ext uri="{FF2B5EF4-FFF2-40B4-BE49-F238E27FC236}">
                <a16:creationId xmlns=""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 err="1"/>
              <a:t>Punktor</a:t>
            </a:r>
            <a:r>
              <a:rPr lang="pl-PL" dirty="0"/>
              <a:t> 2</a:t>
            </a:r>
          </a:p>
        </p:txBody>
      </p:sp>
      <p:sp>
        <p:nvSpPr>
          <p:cNvPr id="12" name="Tekst — symbol zastępczy 11">
            <a:extLst>
              <a:ext uri="{FF2B5EF4-FFF2-40B4-BE49-F238E27FC236}">
                <a16:creationId xmlns=""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 err="1"/>
              <a:t>Punktor</a:t>
            </a:r>
            <a:r>
              <a:rPr lang="pl-PL" dirty="0"/>
              <a:t> 3</a:t>
            </a:r>
          </a:p>
        </p:txBody>
      </p:sp>
      <p:sp>
        <p:nvSpPr>
          <p:cNvPr id="21" name="Tekst — symbol zastępczy 20">
            <a:extLst>
              <a:ext uri="{FF2B5EF4-FFF2-40B4-BE49-F238E27FC236}">
                <a16:creationId xmlns=""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pl-PL" dirty="0"/>
              <a:t>Opis punktu</a:t>
            </a:r>
          </a:p>
        </p:txBody>
      </p:sp>
      <p:sp>
        <p:nvSpPr>
          <p:cNvPr id="51" name="Ośmiokąt 50">
            <a:extLst>
              <a:ext uri="{FF2B5EF4-FFF2-40B4-BE49-F238E27FC236}">
                <a16:creationId xmlns=""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52" name="Owal 51">
            <a:extLst>
              <a:ext uri="{FF2B5EF4-FFF2-40B4-BE49-F238E27FC236}">
                <a16:creationId xmlns=""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53" name="Owal 52">
            <a:extLst>
              <a:ext uri="{FF2B5EF4-FFF2-40B4-BE49-F238E27FC236}">
                <a16:creationId xmlns=""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54" name="Owal 53">
            <a:extLst>
              <a:ext uri="{FF2B5EF4-FFF2-40B4-BE49-F238E27FC236}">
                <a16:creationId xmlns=""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55" name="Numer slajdu — symbol zastępczy 54">
            <a:extLst>
              <a:ext uri="{FF2B5EF4-FFF2-40B4-BE49-F238E27FC236}">
                <a16:creationId xmlns=""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 rtl="0"/>
              <a:t>‹#›</a:t>
            </a:fld>
            <a:endParaRPr lang="pl-PL" dirty="0"/>
          </a:p>
        </p:txBody>
      </p:sp>
      <p:grpSp>
        <p:nvGrpSpPr>
          <p:cNvPr id="22" name="Grupa 21">
            <a:extLst>
              <a:ext uri="{FF2B5EF4-FFF2-40B4-BE49-F238E27FC236}">
                <a16:creationId xmlns=""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Dowolny kształt: Kształt 13">
              <a:extLst>
                <a:ext uri="{FF2B5EF4-FFF2-40B4-BE49-F238E27FC236}">
                  <a16:creationId xmlns=""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27" name="Dowolny kształt: Kształt 26">
              <a:extLst>
                <a:ext uri="{FF2B5EF4-FFF2-40B4-BE49-F238E27FC236}">
                  <a16:creationId xmlns=""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28" name="Dowolny kształt: Kształt 17">
              <a:extLst>
                <a:ext uri="{FF2B5EF4-FFF2-40B4-BE49-F238E27FC236}">
                  <a16:creationId xmlns=""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29" name="Dowolny kształt: Kształt 19">
              <a:extLst>
                <a:ext uri="{FF2B5EF4-FFF2-40B4-BE49-F238E27FC236}">
                  <a16:creationId xmlns=""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30" name="Dowolny kształt: Kształt 23">
              <a:extLst>
                <a:ext uri="{FF2B5EF4-FFF2-40B4-BE49-F238E27FC236}">
                  <a16:creationId xmlns=""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31" name="Dowolny kształt: Kształt 30">
              <a:extLst>
                <a:ext uri="{FF2B5EF4-FFF2-40B4-BE49-F238E27FC236}">
                  <a16:creationId xmlns=""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32" name="Dowolny kształt: Kształt 28">
              <a:extLst>
                <a:ext uri="{FF2B5EF4-FFF2-40B4-BE49-F238E27FC236}">
                  <a16:creationId xmlns=""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</p:grpSp>
      <p:sp>
        <p:nvSpPr>
          <p:cNvPr id="38" name="Obraz — symbol zastępczy 3">
            <a:extLst>
              <a:ext uri="{FF2B5EF4-FFF2-40B4-BE49-F238E27FC236}">
                <a16:creationId xmlns=""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05874" y="4835817"/>
            <a:ext cx="691688" cy="69168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39" name="Obraz — symbol zastępczy 3">
            <a:extLst>
              <a:ext uri="{FF2B5EF4-FFF2-40B4-BE49-F238E27FC236}">
                <a16:creationId xmlns=""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05874" y="3271181"/>
            <a:ext cx="691688" cy="69168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0" name="Obraz — symbol zastępczy 3">
            <a:extLst>
              <a:ext uri="{FF2B5EF4-FFF2-40B4-BE49-F238E27FC236}">
                <a16:creationId xmlns=""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05874" y="1706545"/>
            <a:ext cx="691688" cy="69168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179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kt cyfr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wolny kształt: Kształt 23">
            <a:extLst>
              <a:ext uri="{FF2B5EF4-FFF2-40B4-BE49-F238E27FC236}">
                <a16:creationId xmlns=""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5" name="Dowolny kształt: Kształt 24">
            <a:extLst>
              <a:ext uri="{FF2B5EF4-FFF2-40B4-BE49-F238E27FC236}">
                <a16:creationId xmlns=""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6" name="Dowolny kształt: Kształt 25">
            <a:extLst>
              <a:ext uri="{FF2B5EF4-FFF2-40B4-BE49-F238E27FC236}">
                <a16:creationId xmlns=""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7" name="Dowolny kształt: Kształt 26">
            <a:extLst>
              <a:ext uri="{FF2B5EF4-FFF2-40B4-BE49-F238E27FC236}">
                <a16:creationId xmlns=""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8" name="Dowolny kształt: Kształt 27">
            <a:extLst>
              <a:ext uri="{FF2B5EF4-FFF2-40B4-BE49-F238E27FC236}">
                <a16:creationId xmlns=""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9" name="Dowolny kształt: Kształt 28">
            <a:extLst>
              <a:ext uri="{FF2B5EF4-FFF2-40B4-BE49-F238E27FC236}">
                <a16:creationId xmlns=""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0" name="Dowolny kształt: Kształt 29">
            <a:extLst>
              <a:ext uri="{FF2B5EF4-FFF2-40B4-BE49-F238E27FC236}">
                <a16:creationId xmlns=""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1" name="Dowolny kształt: Kształt 30">
            <a:extLst>
              <a:ext uri="{FF2B5EF4-FFF2-40B4-BE49-F238E27FC236}">
                <a16:creationId xmlns=""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2" name="Dowolny kształt: Kształt 31">
            <a:extLst>
              <a:ext uri="{FF2B5EF4-FFF2-40B4-BE49-F238E27FC236}">
                <a16:creationId xmlns=""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3" name="Dowolny kształt: Kształt 32">
            <a:extLst>
              <a:ext uri="{FF2B5EF4-FFF2-40B4-BE49-F238E27FC236}">
                <a16:creationId xmlns=""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4" name="Dowolny kształt: Kształt 33">
            <a:extLst>
              <a:ext uri="{FF2B5EF4-FFF2-40B4-BE49-F238E27FC236}">
                <a16:creationId xmlns=""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5" name="Dowolny kształt: Kształt 34">
            <a:extLst>
              <a:ext uri="{FF2B5EF4-FFF2-40B4-BE49-F238E27FC236}">
                <a16:creationId xmlns=""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6" name="Dowolny kształt: Kształt 35">
            <a:extLst>
              <a:ext uri="{FF2B5EF4-FFF2-40B4-BE49-F238E27FC236}">
                <a16:creationId xmlns=""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7" name="Dowolny kształt: Kształt 36">
            <a:extLst>
              <a:ext uri="{FF2B5EF4-FFF2-40B4-BE49-F238E27FC236}">
                <a16:creationId xmlns=""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grpSp>
        <p:nvGrpSpPr>
          <p:cNvPr id="43" name="Grupa 42">
            <a:extLst>
              <a:ext uri="{FF2B5EF4-FFF2-40B4-BE49-F238E27FC236}">
                <a16:creationId xmlns=""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Prostokąt zaokrąglony 15">
              <a:extLst>
                <a:ext uri="{FF2B5EF4-FFF2-40B4-BE49-F238E27FC236}">
                  <a16:creationId xmlns=""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l-PL" dirty="0"/>
            </a:p>
          </p:txBody>
        </p:sp>
        <p:sp>
          <p:nvSpPr>
            <p:cNvPr id="45" name="Prostokąt zaokrąglony 15">
              <a:extLst>
                <a:ext uri="{FF2B5EF4-FFF2-40B4-BE49-F238E27FC236}">
                  <a16:creationId xmlns=""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46" name="Prostokąt: Zaokrąglone narożniki 45">
              <a:extLst>
                <a:ext uri="{FF2B5EF4-FFF2-40B4-BE49-F238E27FC236}">
                  <a16:creationId xmlns=""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47" name="Prostokąt zaokrąglony 15">
              <a:extLst>
                <a:ext uri="{FF2B5EF4-FFF2-40B4-BE49-F238E27FC236}">
                  <a16:creationId xmlns=""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48" name="Prostokąt zaokrąglony 15">
              <a:extLst>
                <a:ext uri="{FF2B5EF4-FFF2-40B4-BE49-F238E27FC236}">
                  <a16:creationId xmlns=""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l-PL" dirty="0"/>
            </a:p>
          </p:txBody>
        </p:sp>
        <p:sp>
          <p:nvSpPr>
            <p:cNvPr id="49" name="Owal 48">
              <a:extLst>
                <a:ext uri="{FF2B5EF4-FFF2-40B4-BE49-F238E27FC236}">
                  <a16:creationId xmlns=""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l-PL" dirty="0"/>
            </a:p>
          </p:txBody>
        </p:sp>
        <p:sp>
          <p:nvSpPr>
            <p:cNvPr id="50" name="Owal 49">
              <a:extLst>
                <a:ext uri="{FF2B5EF4-FFF2-40B4-BE49-F238E27FC236}">
                  <a16:creationId xmlns=""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l-PL" dirty="0"/>
            </a:p>
          </p:txBody>
        </p:sp>
        <p:sp>
          <p:nvSpPr>
            <p:cNvPr id="51" name="Owal 50">
              <a:extLst>
                <a:ext uri="{FF2B5EF4-FFF2-40B4-BE49-F238E27FC236}">
                  <a16:creationId xmlns=""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l-PL" dirty="0"/>
            </a:p>
          </p:txBody>
        </p:sp>
      </p:grpSp>
      <p:sp>
        <p:nvSpPr>
          <p:cNvPr id="3" name="Zawartość — symbol zastępczy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 dirty="0"/>
              <a:t>Tutaj można umieścić wyróżniony tekst</a:t>
            </a: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7" name="Stopka — symbol zastępczy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 rtl="0"/>
              <a:t>‹#›</a:t>
            </a:fld>
            <a:endParaRPr lang="pl-PL" dirty="0"/>
          </a:p>
        </p:txBody>
      </p:sp>
      <p:sp>
        <p:nvSpPr>
          <p:cNvPr id="5" name="Obraz — symbol zastępczy 4">
            <a:extLst>
              <a:ext uri="{FF2B5EF4-FFF2-40B4-BE49-F238E27FC236}">
                <a16:creationId xmlns=""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W tym miejscu wstaw lub przeciągnij i upuść obraz</a:t>
            </a:r>
          </a:p>
        </p:txBody>
      </p:sp>
      <p:sp>
        <p:nvSpPr>
          <p:cNvPr id="9" name="Tekst — symbol zastępczy 8">
            <a:extLst>
              <a:ext uri="{FF2B5EF4-FFF2-40B4-BE49-F238E27FC236}">
                <a16:creationId xmlns=""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unktory w postaci obrazu w kolum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wal 17">
            <a:extLst>
              <a:ext uri="{FF2B5EF4-FFF2-40B4-BE49-F238E27FC236}">
                <a16:creationId xmlns=""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7" name="Owal 16">
            <a:extLst>
              <a:ext uri="{FF2B5EF4-FFF2-40B4-BE49-F238E27FC236}">
                <a16:creationId xmlns=""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9" name="Owal 18">
            <a:extLst>
              <a:ext uri="{FF2B5EF4-FFF2-40B4-BE49-F238E27FC236}">
                <a16:creationId xmlns=""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7" name="Stopka — symbol zastępczy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 rtl="0"/>
              <a:t>‹#›</a:t>
            </a:fld>
            <a:endParaRPr lang="pl-PL" dirty="0"/>
          </a:p>
        </p:txBody>
      </p:sp>
      <p:sp>
        <p:nvSpPr>
          <p:cNvPr id="5" name="Tekst — symbol zastępczy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dirty="0"/>
              <a:t>Opis punktu</a:t>
            </a:r>
          </a:p>
        </p:txBody>
      </p:sp>
      <p:sp>
        <p:nvSpPr>
          <p:cNvPr id="13" name="Tekst — symbol zastępczy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dirty="0"/>
              <a:t>Opis punktu</a:t>
            </a:r>
          </a:p>
        </p:txBody>
      </p:sp>
      <p:sp>
        <p:nvSpPr>
          <p:cNvPr id="15" name="Tekst — symbol zastępczy 14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dirty="0"/>
              <a:t>Opis punktu</a:t>
            </a:r>
          </a:p>
        </p:txBody>
      </p:sp>
      <p:sp>
        <p:nvSpPr>
          <p:cNvPr id="10" name="Tekst — symbol zastępczy 9">
            <a:extLst>
              <a:ext uri="{FF2B5EF4-FFF2-40B4-BE49-F238E27FC236}">
                <a16:creationId xmlns=""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 err="1"/>
              <a:t>Punktor</a:t>
            </a:r>
            <a:r>
              <a:rPr lang="pl-PL" dirty="0"/>
              <a:t> 2</a:t>
            </a:r>
          </a:p>
        </p:txBody>
      </p:sp>
      <p:sp>
        <p:nvSpPr>
          <p:cNvPr id="12" name="Tekst — symbol zastępczy 11">
            <a:extLst>
              <a:ext uri="{FF2B5EF4-FFF2-40B4-BE49-F238E27FC236}">
                <a16:creationId xmlns=""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 err="1"/>
              <a:t>Punktor</a:t>
            </a:r>
            <a:r>
              <a:rPr lang="pl-PL" dirty="0"/>
              <a:t> 3</a:t>
            </a:r>
          </a:p>
        </p:txBody>
      </p:sp>
      <p:sp>
        <p:nvSpPr>
          <p:cNvPr id="16" name="Tekst — symbol zastępczy 15">
            <a:extLst>
              <a:ext uri="{FF2B5EF4-FFF2-40B4-BE49-F238E27FC236}">
                <a16:creationId xmlns=""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 err="1"/>
              <a:t>Punktor</a:t>
            </a:r>
            <a:r>
              <a:rPr lang="pl-PL" dirty="0"/>
              <a:t> 4</a:t>
            </a:r>
          </a:p>
        </p:txBody>
      </p:sp>
      <p:sp>
        <p:nvSpPr>
          <p:cNvPr id="9" name="Tekst — symbol zastępczy 8">
            <a:extLst>
              <a:ext uri="{FF2B5EF4-FFF2-40B4-BE49-F238E27FC236}">
                <a16:creationId xmlns=""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Nagłówek podrzędny</a:t>
            </a:r>
          </a:p>
        </p:txBody>
      </p:sp>
      <p:sp>
        <p:nvSpPr>
          <p:cNvPr id="20" name="Obraz — symbol zastępczy 3">
            <a:extLst>
              <a:ext uri="{FF2B5EF4-FFF2-40B4-BE49-F238E27FC236}">
                <a16:creationId xmlns=""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24708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1" name="Obraz — symbol zastępczy 3">
            <a:extLst>
              <a:ext uri="{FF2B5EF4-FFF2-40B4-BE49-F238E27FC236}">
                <a16:creationId xmlns=""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72402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2" name="Obraz — symbol zastępczy 3">
            <a:extLst>
              <a:ext uri="{FF2B5EF4-FFF2-40B4-BE49-F238E27FC236}">
                <a16:creationId xmlns=""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621493" y="2358090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200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że liczby — opcj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kst — symbol zastępczy 3">
            <a:extLst>
              <a:ext uri="{FF2B5EF4-FFF2-40B4-BE49-F238E27FC236}">
                <a16:creationId xmlns="" xmlns:a16="http://schemas.microsoft.com/office/drawing/2014/main" id="{E6E9DC6E-6F00-46BA-B990-095D92A358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79984"/>
            <a:ext cx="4348065" cy="434806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Nagłówek sekcji</a:t>
            </a:r>
          </a:p>
        </p:txBody>
      </p:sp>
      <p:sp>
        <p:nvSpPr>
          <p:cNvPr id="27" name="Tekst — symbol zastępczy 9">
            <a:extLst>
              <a:ext uri="{FF2B5EF4-FFF2-40B4-BE49-F238E27FC236}">
                <a16:creationId xmlns="" xmlns:a16="http://schemas.microsoft.com/office/drawing/2014/main" id="{76D2E128-93A5-440C-A234-55AC27F90F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54721"/>
            <a:ext cx="3998591" cy="399859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pl-PL" dirty="0"/>
              <a:t>Nagłówek sekcji</a:t>
            </a:r>
          </a:p>
        </p:txBody>
      </p:sp>
      <p:sp>
        <p:nvSpPr>
          <p:cNvPr id="28" name="Tekst — symbol zastępczy 9">
            <a:extLst>
              <a:ext uri="{FF2B5EF4-FFF2-40B4-BE49-F238E27FC236}">
                <a16:creationId xmlns="" xmlns:a16="http://schemas.microsoft.com/office/drawing/2014/main" id="{315814FC-F14E-4ECD-A97E-869936E55D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193897"/>
            <a:ext cx="3120238" cy="312023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pl-PL" dirty="0"/>
              <a:t>Nagłówek sekcji</a:t>
            </a:r>
          </a:p>
        </p:txBody>
      </p:sp>
      <p:sp>
        <p:nvSpPr>
          <p:cNvPr id="48" name="Dowolny kształt: Kształt 47">
            <a:extLst>
              <a:ext uri="{FF2B5EF4-FFF2-40B4-BE49-F238E27FC236}">
                <a16:creationId xmlns="" xmlns:a16="http://schemas.microsoft.com/office/drawing/2014/main" id="{A8E117AC-4076-4663-96EA-12A984AAA63A}"/>
              </a:ext>
            </a:extLst>
          </p:cNvPr>
          <p:cNvSpPr/>
          <p:nvPr userDrawn="1"/>
        </p:nvSpPr>
        <p:spPr>
          <a:xfrm>
            <a:off x="4740115" y="2772299"/>
            <a:ext cx="494967" cy="1963434"/>
          </a:xfrm>
          <a:custGeom>
            <a:avLst/>
            <a:gdLst>
              <a:gd name="connsiteX0" fmla="*/ 258706 w 494967"/>
              <a:gd name="connsiteY0" fmla="*/ 0 h 1963434"/>
              <a:gd name="connsiteX1" fmla="*/ 324121 w 494967"/>
              <a:gd name="connsiteY1" fmla="*/ 135794 h 1963434"/>
              <a:gd name="connsiteX2" fmla="*/ 494967 w 494967"/>
              <a:gd name="connsiteY2" fmla="*/ 982025 h 1963434"/>
              <a:gd name="connsiteX3" fmla="*/ 324121 w 494967"/>
              <a:gd name="connsiteY3" fmla="*/ 1828257 h 1963434"/>
              <a:gd name="connsiteX4" fmla="*/ 259003 w 494967"/>
              <a:gd name="connsiteY4" fmla="*/ 1963434 h 1963434"/>
              <a:gd name="connsiteX5" fmla="*/ 241238 w 494967"/>
              <a:gd name="connsiteY5" fmla="*/ 1934192 h 1963434"/>
              <a:gd name="connsiteX6" fmla="*/ 0 w 494967"/>
              <a:gd name="connsiteY6" fmla="*/ 981472 h 1963434"/>
              <a:gd name="connsiteX7" fmla="*/ 241238 w 494967"/>
              <a:gd name="connsiteY7" fmla="*/ 28753 h 196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67" h="1963434">
                <a:moveTo>
                  <a:pt x="258706" y="0"/>
                </a:moveTo>
                <a:lnTo>
                  <a:pt x="324121" y="135794"/>
                </a:lnTo>
                <a:cubicBezTo>
                  <a:pt x="434133" y="395891"/>
                  <a:pt x="494967" y="681854"/>
                  <a:pt x="494967" y="982025"/>
                </a:cubicBezTo>
                <a:cubicBezTo>
                  <a:pt x="494967" y="1282196"/>
                  <a:pt x="434133" y="1568159"/>
                  <a:pt x="324121" y="1828257"/>
                </a:cubicBezTo>
                <a:lnTo>
                  <a:pt x="259003" y="1963434"/>
                </a:lnTo>
                <a:lnTo>
                  <a:pt x="241238" y="1934192"/>
                </a:lnTo>
                <a:cubicBezTo>
                  <a:pt x="87390" y="1650983"/>
                  <a:pt x="0" y="1326433"/>
                  <a:pt x="0" y="981472"/>
                </a:cubicBezTo>
                <a:cubicBezTo>
                  <a:pt x="0" y="636511"/>
                  <a:pt x="87390" y="311961"/>
                  <a:pt x="241238" y="28753"/>
                </a:cubicBez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47" name="Dowolny kształt: Kształt 46">
            <a:extLst>
              <a:ext uri="{FF2B5EF4-FFF2-40B4-BE49-F238E27FC236}">
                <a16:creationId xmlns="" xmlns:a16="http://schemas.microsoft.com/office/drawing/2014/main" id="{33BA9298-2BC7-49EF-BEB7-E71095424207}"/>
              </a:ext>
            </a:extLst>
          </p:cNvPr>
          <p:cNvSpPr/>
          <p:nvPr userDrawn="1"/>
        </p:nvSpPr>
        <p:spPr>
          <a:xfrm>
            <a:off x="8245937" y="2863999"/>
            <a:ext cx="491664" cy="1780035"/>
          </a:xfrm>
          <a:custGeom>
            <a:avLst/>
            <a:gdLst>
              <a:gd name="connsiteX0" fmla="*/ 279162 w 491664"/>
              <a:gd name="connsiteY0" fmla="*/ 0 h 1780035"/>
              <a:gd name="connsiteX1" fmla="*/ 334593 w 491664"/>
              <a:gd name="connsiteY1" fmla="*/ 115068 h 1780035"/>
              <a:gd name="connsiteX2" fmla="*/ 491664 w 491664"/>
              <a:gd name="connsiteY2" fmla="*/ 893069 h 1780035"/>
              <a:gd name="connsiteX3" fmla="*/ 334593 w 491664"/>
              <a:gd name="connsiteY3" fmla="*/ 1671070 h 1780035"/>
              <a:gd name="connsiteX4" fmla="*/ 282102 w 491664"/>
              <a:gd name="connsiteY4" fmla="*/ 1780035 h 1780035"/>
              <a:gd name="connsiteX5" fmla="*/ 265807 w 491664"/>
              <a:gd name="connsiteY5" fmla="*/ 1758245 h 1780035"/>
              <a:gd name="connsiteX6" fmla="*/ 0 w 491664"/>
              <a:gd name="connsiteY6" fmla="*/ 888052 h 1780035"/>
              <a:gd name="connsiteX7" fmla="*/ 265807 w 491664"/>
              <a:gd name="connsiteY7" fmla="*/ 17859 h 17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664" h="1780035">
                <a:moveTo>
                  <a:pt x="279162" y="0"/>
                </a:moveTo>
                <a:lnTo>
                  <a:pt x="334593" y="115068"/>
                </a:lnTo>
                <a:cubicBezTo>
                  <a:pt x="435735" y="354195"/>
                  <a:pt x="491664" y="617100"/>
                  <a:pt x="491664" y="893069"/>
                </a:cubicBezTo>
                <a:cubicBezTo>
                  <a:pt x="491664" y="1169038"/>
                  <a:pt x="435735" y="1431944"/>
                  <a:pt x="334593" y="1671070"/>
                </a:cubicBezTo>
                <a:lnTo>
                  <a:pt x="282102" y="1780035"/>
                </a:lnTo>
                <a:lnTo>
                  <a:pt x="265807" y="1758245"/>
                </a:lnTo>
                <a:cubicBezTo>
                  <a:pt x="97991" y="1509844"/>
                  <a:pt x="0" y="1210391"/>
                  <a:pt x="0" y="888052"/>
                </a:cubicBezTo>
                <a:cubicBezTo>
                  <a:pt x="0" y="565713"/>
                  <a:pt x="97991" y="266261"/>
                  <a:pt x="265807" y="17859"/>
                </a:cubicBezTo>
                <a:close/>
              </a:path>
            </a:pathLst>
          </a:custGeom>
          <a:pattFill prst="dkUp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6" name="Dowolny kształt: Kształt 15">
            <a:extLst>
              <a:ext uri="{FF2B5EF4-FFF2-40B4-BE49-F238E27FC236}">
                <a16:creationId xmlns="" xmlns:a16="http://schemas.microsoft.com/office/drawing/2014/main" id="{D850331C-9383-4367-8C09-8FBE227C98B4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7" name="Dowolny kształt: Kształt 16">
            <a:extLst>
              <a:ext uri="{FF2B5EF4-FFF2-40B4-BE49-F238E27FC236}">
                <a16:creationId xmlns="" xmlns:a16="http://schemas.microsoft.com/office/drawing/2014/main" id="{D5AADDFA-0151-46BA-B788-3C5B8FC5B5FD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0" name="Dowolny kształt: Kształt 19">
            <a:extLst>
              <a:ext uri="{FF2B5EF4-FFF2-40B4-BE49-F238E27FC236}">
                <a16:creationId xmlns="" xmlns:a16="http://schemas.microsoft.com/office/drawing/2014/main" id="{CC98EDD7-AC10-482C-9B0F-9EE170C1F8C4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2" name="Dowolny kształt: Kształt 21">
            <a:extLst>
              <a:ext uri="{FF2B5EF4-FFF2-40B4-BE49-F238E27FC236}">
                <a16:creationId xmlns="" xmlns:a16="http://schemas.microsoft.com/office/drawing/2014/main" id="{46C6BDBB-2B70-456D-86FB-0A63D587A509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3" name="Dowolny kształt: Kształt 22">
            <a:extLst>
              <a:ext uri="{FF2B5EF4-FFF2-40B4-BE49-F238E27FC236}">
                <a16:creationId xmlns="" xmlns:a16="http://schemas.microsoft.com/office/drawing/2014/main" id="{DD294FD8-6E9C-409A-81F3-C1E9BE998524}"/>
              </a:ext>
            </a:extLst>
          </p:cNvPr>
          <p:cNvSpPr/>
          <p:nvPr userDrawn="1"/>
        </p:nvSpPr>
        <p:spPr>
          <a:xfrm rot="13336516">
            <a:off x="137666" y="5349121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l-PL" dirty="0"/>
          </a:p>
        </p:txBody>
      </p:sp>
      <p:sp>
        <p:nvSpPr>
          <p:cNvPr id="24" name="Dowolny kształt: Kształt 23">
            <a:extLst>
              <a:ext uri="{FF2B5EF4-FFF2-40B4-BE49-F238E27FC236}">
                <a16:creationId xmlns="" xmlns:a16="http://schemas.microsoft.com/office/drawing/2014/main" id="{E9CE551E-3C50-4DFC-B1F0-E75C36EB546C}"/>
              </a:ext>
            </a:extLst>
          </p:cNvPr>
          <p:cNvSpPr/>
          <p:nvPr userDrawn="1"/>
        </p:nvSpPr>
        <p:spPr>
          <a:xfrm rot="5738060">
            <a:off x="100722" y="596209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5" name="Dowolny kształt: Kształt 24">
            <a:extLst>
              <a:ext uri="{FF2B5EF4-FFF2-40B4-BE49-F238E27FC236}">
                <a16:creationId xmlns="" xmlns:a16="http://schemas.microsoft.com/office/drawing/2014/main" id="{1A30495D-C647-4038-8E7F-16125414CE5D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=""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=""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 rtl="0"/>
              <a:t>‹#›</a:t>
            </a:fld>
            <a:endParaRPr lang="pl-PL" dirty="0"/>
          </a:p>
        </p:txBody>
      </p:sp>
      <p:sp>
        <p:nvSpPr>
          <p:cNvPr id="29" name="Dowolny kształt: Kształt 28">
            <a:extLst>
              <a:ext uri="{FF2B5EF4-FFF2-40B4-BE49-F238E27FC236}">
                <a16:creationId xmlns="" xmlns:a16="http://schemas.microsoft.com/office/drawing/2014/main" id="{487EAD8B-C2A9-4ED7-BA79-62CE2E5D80F9}"/>
              </a:ext>
            </a:extLst>
          </p:cNvPr>
          <p:cNvSpPr/>
          <p:nvPr userDrawn="1"/>
        </p:nvSpPr>
        <p:spPr>
          <a:xfrm rot="3693105">
            <a:off x="270909" y="5041123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1" name="Tekst — symbol zastępczy 18">
            <a:extLst>
              <a:ext uri="{FF2B5EF4-FFF2-40B4-BE49-F238E27FC236}">
                <a16:creationId xmlns="" xmlns:a16="http://schemas.microsoft.com/office/drawing/2014/main" id="{C614E990-EC62-437B-ADF0-038FF35A2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4343" y="2505766"/>
            <a:ext cx="3374987" cy="885825"/>
          </a:xfrm>
        </p:spPr>
        <p:txBody>
          <a:bodyPr rtlCol="0" anchor="ctr"/>
          <a:lstStyle>
            <a:lvl1pPr marL="0" indent="0" algn="ctr">
              <a:buNone/>
              <a:defRPr sz="4800" b="1">
                <a:latin typeface="Times New Roman" panose="02020603050405020304" pitchFamily="18" charset="0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pl-PL" dirty="0"/>
              <a:t>1</a:t>
            </a:r>
          </a:p>
        </p:txBody>
      </p:sp>
      <p:sp>
        <p:nvSpPr>
          <p:cNvPr id="32" name="Tekst — symbol zastępczy 20">
            <a:extLst>
              <a:ext uri="{FF2B5EF4-FFF2-40B4-BE49-F238E27FC236}">
                <a16:creationId xmlns="" xmlns:a16="http://schemas.microsoft.com/office/drawing/2014/main" id="{A6926E00-3D05-4600-B7E9-74F56D038A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968" y="2505766"/>
            <a:ext cx="3025513" cy="885825"/>
          </a:xfrm>
        </p:spPr>
        <p:txBody>
          <a:bodyPr rtlCol="0" anchor="ctr"/>
          <a:lstStyle>
            <a:lvl1pPr marL="0" indent="0" algn="ctr">
              <a:buNone/>
              <a:defRPr sz="4800" b="1" i="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/>
              <a:t>2</a:t>
            </a:r>
          </a:p>
        </p:txBody>
      </p:sp>
      <p:sp>
        <p:nvSpPr>
          <p:cNvPr id="33" name="Tekst — symbol zastępczy 32">
            <a:extLst>
              <a:ext uri="{FF2B5EF4-FFF2-40B4-BE49-F238E27FC236}">
                <a16:creationId xmlns="" xmlns:a16="http://schemas.microsoft.com/office/drawing/2014/main" id="{56EA1CAB-F73E-42AE-AC55-B00392B49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7600" y="2490630"/>
            <a:ext cx="2090738" cy="900962"/>
          </a:xfrm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4800" b="1" i="0" dirty="0">
                <a:latin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l-PL" dirty="0"/>
              <a:t>3</a:t>
            </a:r>
          </a:p>
        </p:txBody>
      </p:sp>
      <p:sp>
        <p:nvSpPr>
          <p:cNvPr id="35" name="Tekst — symbol zastępczy 34">
            <a:extLst>
              <a:ext uri="{FF2B5EF4-FFF2-40B4-BE49-F238E27FC236}">
                <a16:creationId xmlns="" xmlns:a16="http://schemas.microsoft.com/office/drawing/2014/main" id="{34357700-1BDF-40C0-BFE9-5F837ADED4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20138" y="4015478"/>
            <a:ext cx="2489200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Opis sekcji</a:t>
            </a:r>
          </a:p>
        </p:txBody>
      </p:sp>
      <p:sp>
        <p:nvSpPr>
          <p:cNvPr id="37" name="Tekst — symbol zastępczy 36">
            <a:extLst>
              <a:ext uri="{FF2B5EF4-FFF2-40B4-BE49-F238E27FC236}">
                <a16:creationId xmlns="" xmlns:a16="http://schemas.microsoft.com/office/drawing/2014/main" id="{A3F3E97F-9A21-4431-909B-D1E580B19F1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81124" y="4015478"/>
            <a:ext cx="2489200" cy="1011238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pl-PL" dirty="0"/>
              <a:t>Opis sekcji</a:t>
            </a:r>
          </a:p>
        </p:txBody>
      </p:sp>
      <p:sp>
        <p:nvSpPr>
          <p:cNvPr id="39" name="Tekst — symbol zastępczy 38">
            <a:extLst>
              <a:ext uri="{FF2B5EF4-FFF2-40B4-BE49-F238E27FC236}">
                <a16:creationId xmlns="" xmlns:a16="http://schemas.microsoft.com/office/drawing/2014/main" id="{2445CEA3-6928-4E8E-8E52-B7043F3580D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37600" y="4015478"/>
            <a:ext cx="2090738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pl-PL" dirty="0"/>
              <a:t>Opis sekcji</a:t>
            </a:r>
          </a:p>
        </p:txBody>
      </p:sp>
    </p:spTree>
    <p:extLst>
      <p:ext uri="{BB962C8B-B14F-4D97-AF65-F5344CB8AC3E}">
        <p14:creationId xmlns:p14="http://schemas.microsoft.com/office/powerpoint/2010/main" val="215979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topka — symbol zastępczy 9">
            <a:extLst>
              <a:ext uri="{FF2B5EF4-FFF2-40B4-BE49-F238E27FC236}">
                <a16:creationId xmlns=""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11" name="Numer slajdu — symbol zastępczy 10">
            <a:extLst>
              <a:ext uri="{FF2B5EF4-FFF2-40B4-BE49-F238E27FC236}">
                <a16:creationId xmlns=""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 rtl="0"/>
              <a:t>‹#›</a:t>
            </a:fld>
            <a:endParaRPr lang="pl-PL" dirty="0"/>
          </a:p>
        </p:txBody>
      </p:sp>
      <p:sp>
        <p:nvSpPr>
          <p:cNvPr id="8" name="Tekst — symbol zastępczy 7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Tekst — symbol zastępczy 11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ejsce na ryn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: Kształt 12">
            <a:extLst>
              <a:ext uri="{FF2B5EF4-FFF2-40B4-BE49-F238E27FC236}">
                <a16:creationId xmlns="" xmlns:a16="http://schemas.microsoft.com/office/drawing/2014/main" id="{070BDE6F-3ADC-465D-A1D5-2E3FEE5E3685}"/>
              </a:ext>
            </a:extLst>
          </p:cNvPr>
          <p:cNvSpPr/>
          <p:nvPr userDrawn="1"/>
        </p:nvSpPr>
        <p:spPr>
          <a:xfrm rot="4308689">
            <a:off x="9605830" y="-345925"/>
            <a:ext cx="2706415" cy="2832124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 rtl="0"/>
              <a:t>‹#›</a:t>
            </a:fld>
            <a:endParaRPr lang="pl-PL" dirty="0"/>
          </a:p>
        </p:txBody>
      </p:sp>
      <p:cxnSp>
        <p:nvCxnSpPr>
          <p:cNvPr id="14" name="Łącznik prosty 13">
            <a:extLst>
              <a:ext uri="{FF2B5EF4-FFF2-40B4-BE49-F238E27FC236}">
                <a16:creationId xmlns="" xmlns:a16="http://schemas.microsoft.com/office/drawing/2014/main" id="{B3B7A27A-7EBF-4E8D-A115-E66CB9FAB63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19756"/>
            <a:ext cx="0" cy="4369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="" xmlns:a16="http://schemas.microsoft.com/office/drawing/2014/main" id="{1BFFAC39-59BE-48F2-AD63-62BEFC00B1D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504678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 — symbol zastępczy 5">
            <a:extLst>
              <a:ext uri="{FF2B5EF4-FFF2-40B4-BE49-F238E27FC236}">
                <a16:creationId xmlns="" xmlns:a16="http://schemas.microsoft.com/office/drawing/2014/main" id="{FA965502-3EB0-4B3F-B1BD-4A4FCF7FF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Tytuł kwadrantu</a:t>
            </a:r>
          </a:p>
        </p:txBody>
      </p:sp>
      <p:sp>
        <p:nvSpPr>
          <p:cNvPr id="20" name="Tekst — symbol zastępczy 5">
            <a:extLst>
              <a:ext uri="{FF2B5EF4-FFF2-40B4-BE49-F238E27FC236}">
                <a16:creationId xmlns="" xmlns:a16="http://schemas.microsoft.com/office/drawing/2014/main" id="{C18A1C3D-3A6C-4F03-9E67-CC675C5FE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5757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Tytuł kwadrantu</a:t>
            </a:r>
          </a:p>
        </p:txBody>
      </p:sp>
      <p:sp>
        <p:nvSpPr>
          <p:cNvPr id="21" name="Tekst — symbol zastępczy 5">
            <a:extLst>
              <a:ext uri="{FF2B5EF4-FFF2-40B4-BE49-F238E27FC236}">
                <a16:creationId xmlns="" xmlns:a16="http://schemas.microsoft.com/office/drawing/2014/main" id="{469CF172-1F46-411E-B0E1-B0220CFB3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18782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Tytuł kwadrantu</a:t>
            </a:r>
          </a:p>
        </p:txBody>
      </p:sp>
      <p:sp>
        <p:nvSpPr>
          <p:cNvPr id="22" name="Tekst — symbol zastępczy 5">
            <a:extLst>
              <a:ext uri="{FF2B5EF4-FFF2-40B4-BE49-F238E27FC236}">
                <a16:creationId xmlns="" xmlns:a16="http://schemas.microsoft.com/office/drawing/2014/main" id="{BD9E85DB-9B95-40F2-9F0B-3D21BC9DC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18782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Tytuł kwadrantu</a:t>
            </a:r>
          </a:p>
        </p:txBody>
      </p:sp>
    </p:spTree>
    <p:extLst>
      <p:ext uri="{BB962C8B-B14F-4D97-AF65-F5344CB8AC3E}">
        <p14:creationId xmlns:p14="http://schemas.microsoft.com/office/powerpoint/2010/main" val="104447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umny w ram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topka — symbol zastępczy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 rtl="0"/>
              <a:t>‹#›</a:t>
            </a:fld>
            <a:endParaRPr lang="pl-PL" dirty="0"/>
          </a:p>
        </p:txBody>
      </p:sp>
      <p:sp>
        <p:nvSpPr>
          <p:cNvPr id="5" name="Tekst — symbol zastępczy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Tekst — symbol zastępczy 10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Tekst — symbol zastępczy 8">
            <a:extLst>
              <a:ext uri="{FF2B5EF4-FFF2-40B4-BE49-F238E27FC236}">
                <a16:creationId xmlns=""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Nagłówek podrzędny</a:t>
            </a:r>
          </a:p>
        </p:txBody>
      </p:sp>
      <p:sp>
        <p:nvSpPr>
          <p:cNvPr id="6" name="Tekst — symbol zastępczy 5">
            <a:extLst>
              <a:ext uri="{FF2B5EF4-FFF2-40B4-BE49-F238E27FC236}">
                <a16:creationId xmlns=""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pl-PL" dirty="0"/>
              <a:t>Tytuł sekcji 1</a:t>
            </a:r>
          </a:p>
        </p:txBody>
      </p:sp>
      <p:sp>
        <p:nvSpPr>
          <p:cNvPr id="12" name="Tekst — symbol zastępczy 11">
            <a:extLst>
              <a:ext uri="{FF2B5EF4-FFF2-40B4-BE49-F238E27FC236}">
                <a16:creationId xmlns=""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/>
              <a:t>Tytuł sekcji 2</a:t>
            </a:r>
          </a:p>
        </p:txBody>
      </p:sp>
      <p:sp>
        <p:nvSpPr>
          <p:cNvPr id="14" name="Tekst — symbol zastępczy 13">
            <a:extLst>
              <a:ext uri="{FF2B5EF4-FFF2-40B4-BE49-F238E27FC236}">
                <a16:creationId xmlns=""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/>
              <a:t>Tytuł sekcji 3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rmo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 rtl="0"/>
              <a:t>‹#›</a:t>
            </a:fld>
            <a:endParaRPr lang="pl-PL" dirty="0"/>
          </a:p>
        </p:txBody>
      </p:sp>
      <p:sp>
        <p:nvSpPr>
          <p:cNvPr id="13" name="Tekst — symbol zastępczy 8">
            <a:extLst>
              <a:ext uri="{FF2B5EF4-FFF2-40B4-BE49-F238E27FC236}">
                <a16:creationId xmlns=""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Nagłówek podrzędny</a:t>
            </a:r>
          </a:p>
        </p:txBody>
      </p:sp>
      <p:cxnSp>
        <p:nvCxnSpPr>
          <p:cNvPr id="15" name="Łącznik ze strzałką prostą 14">
            <a:extLst>
              <a:ext uri="{FF2B5EF4-FFF2-40B4-BE49-F238E27FC236}">
                <a16:creationId xmlns=""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 — symbol zastępczy 10">
            <a:extLst>
              <a:ext uri="{FF2B5EF4-FFF2-40B4-BE49-F238E27FC236}">
                <a16:creationId xmlns=""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Rok</a:t>
            </a:r>
          </a:p>
        </p:txBody>
      </p:sp>
      <p:sp>
        <p:nvSpPr>
          <p:cNvPr id="17" name="Tekst — symbol zastępczy 10">
            <a:extLst>
              <a:ext uri="{FF2B5EF4-FFF2-40B4-BE49-F238E27FC236}">
                <a16:creationId xmlns=""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21" name="Tekst — symbol zastępczy 10">
            <a:extLst>
              <a:ext uri="{FF2B5EF4-FFF2-40B4-BE49-F238E27FC236}">
                <a16:creationId xmlns=""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22" name="Tekst — symbol zastępczy 10">
            <a:extLst>
              <a:ext uri="{FF2B5EF4-FFF2-40B4-BE49-F238E27FC236}">
                <a16:creationId xmlns=""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25" name="Tekst — symbol zastępczy 10">
            <a:extLst>
              <a:ext uri="{FF2B5EF4-FFF2-40B4-BE49-F238E27FC236}">
                <a16:creationId xmlns=""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26" name="Tekst — symbol zastępczy 10">
            <a:extLst>
              <a:ext uri="{FF2B5EF4-FFF2-40B4-BE49-F238E27FC236}">
                <a16:creationId xmlns=""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Rok</a:t>
            </a:r>
          </a:p>
        </p:txBody>
      </p:sp>
      <p:sp>
        <p:nvSpPr>
          <p:cNvPr id="28" name="Tekst — symbol zastępczy 10">
            <a:extLst>
              <a:ext uri="{FF2B5EF4-FFF2-40B4-BE49-F238E27FC236}">
                <a16:creationId xmlns=""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30" name="Tekst — symbol zastępczy 10">
            <a:extLst>
              <a:ext uri="{FF2B5EF4-FFF2-40B4-BE49-F238E27FC236}">
                <a16:creationId xmlns=""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31" name="Tekst — symbol zastępczy 10">
            <a:extLst>
              <a:ext uri="{FF2B5EF4-FFF2-40B4-BE49-F238E27FC236}">
                <a16:creationId xmlns=""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32" name="Tekst — symbol zastępczy 10">
            <a:extLst>
              <a:ext uri="{FF2B5EF4-FFF2-40B4-BE49-F238E27FC236}">
                <a16:creationId xmlns=""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33" name="Tekst — symbol zastępczy 10">
            <a:extLst>
              <a:ext uri="{FF2B5EF4-FFF2-40B4-BE49-F238E27FC236}">
                <a16:creationId xmlns=""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34" name="Tekst — symbol zastępczy 10">
            <a:extLst>
              <a:ext uri="{FF2B5EF4-FFF2-40B4-BE49-F238E27FC236}">
                <a16:creationId xmlns=""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35" name="Tekst — symbol zastępczy 10">
            <a:extLst>
              <a:ext uri="{FF2B5EF4-FFF2-40B4-BE49-F238E27FC236}">
                <a16:creationId xmlns=""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36" name="Tekst — symbol zastępczy 10">
            <a:extLst>
              <a:ext uri="{FF2B5EF4-FFF2-40B4-BE49-F238E27FC236}">
                <a16:creationId xmlns=""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37" name="Tekst — symbol zastępczy 10">
            <a:extLst>
              <a:ext uri="{FF2B5EF4-FFF2-40B4-BE49-F238E27FC236}">
                <a16:creationId xmlns=""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38" name="Tekst — symbol zastępczy 10">
            <a:extLst>
              <a:ext uri="{FF2B5EF4-FFF2-40B4-BE49-F238E27FC236}">
                <a16:creationId xmlns=""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39" name="Tekst — symbol zastępczy 10">
            <a:extLst>
              <a:ext uri="{FF2B5EF4-FFF2-40B4-BE49-F238E27FC236}">
                <a16:creationId xmlns=""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40" name="Tekst — symbol zastępczy 10">
            <a:extLst>
              <a:ext uri="{FF2B5EF4-FFF2-40B4-BE49-F238E27FC236}">
                <a16:creationId xmlns=""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41" name="Tekst — symbol zastępczy 10">
            <a:extLst>
              <a:ext uri="{FF2B5EF4-FFF2-40B4-BE49-F238E27FC236}">
                <a16:creationId xmlns=""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42" name="Tekst — symbol zastępczy 10">
            <a:extLst>
              <a:ext uri="{FF2B5EF4-FFF2-40B4-BE49-F238E27FC236}">
                <a16:creationId xmlns=""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43" name="Tekst — symbol zastępczy 10">
            <a:extLst>
              <a:ext uri="{FF2B5EF4-FFF2-40B4-BE49-F238E27FC236}">
                <a16:creationId xmlns=""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44" name="Tekst — symbol zastępczy 10">
            <a:extLst>
              <a:ext uri="{FF2B5EF4-FFF2-40B4-BE49-F238E27FC236}">
                <a16:creationId xmlns=""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45" name="Tekst — symbol zastępczy 10">
            <a:extLst>
              <a:ext uri="{FF2B5EF4-FFF2-40B4-BE49-F238E27FC236}">
                <a16:creationId xmlns=""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46" name="Tekst — symbol zastępczy 10">
            <a:extLst>
              <a:ext uri="{FF2B5EF4-FFF2-40B4-BE49-F238E27FC236}">
                <a16:creationId xmlns=""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47" name="Tekst — symbol zastępczy 10">
            <a:extLst>
              <a:ext uri="{FF2B5EF4-FFF2-40B4-BE49-F238E27FC236}">
                <a16:creationId xmlns=""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48" name="Tekst — symbol zastępczy 10">
            <a:extLst>
              <a:ext uri="{FF2B5EF4-FFF2-40B4-BE49-F238E27FC236}">
                <a16:creationId xmlns=""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49" name="Tekst — symbol zastępczy 3">
            <a:extLst>
              <a:ext uri="{FF2B5EF4-FFF2-40B4-BE49-F238E27FC236}">
                <a16:creationId xmlns=""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Tytuł elementu</a:t>
            </a:r>
          </a:p>
        </p:txBody>
      </p:sp>
      <p:sp>
        <p:nvSpPr>
          <p:cNvPr id="50" name="Tekst — symbol zastępczy 36">
            <a:extLst>
              <a:ext uri="{FF2B5EF4-FFF2-40B4-BE49-F238E27FC236}">
                <a16:creationId xmlns=""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Miesiąc, rok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spół — 6 członkó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7" name="Stopka — symbol zastępczy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 rtl="0"/>
              <a:t>‹#›</a:t>
            </a:fld>
            <a:endParaRPr lang="pl-PL" dirty="0"/>
          </a:p>
        </p:txBody>
      </p:sp>
      <p:sp>
        <p:nvSpPr>
          <p:cNvPr id="5" name="Tekst — symbol zastępczy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dirty="0"/>
              <a:t>Stanowisko</a:t>
            </a:r>
          </a:p>
        </p:txBody>
      </p:sp>
      <p:sp>
        <p:nvSpPr>
          <p:cNvPr id="13" name="Tekst — symbol zastępczy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dirty="0"/>
              <a:t>Stanowisko</a:t>
            </a:r>
          </a:p>
        </p:txBody>
      </p:sp>
      <p:sp>
        <p:nvSpPr>
          <p:cNvPr id="15" name="Tekst — symbol zastępczy 14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dirty="0"/>
              <a:t>Stanowisko</a:t>
            </a:r>
          </a:p>
        </p:txBody>
      </p:sp>
      <p:sp>
        <p:nvSpPr>
          <p:cNvPr id="17" name="Tekst — symbol zastępczy 16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dirty="0"/>
              <a:t>Stanowisko</a:t>
            </a:r>
          </a:p>
        </p:txBody>
      </p:sp>
      <p:sp>
        <p:nvSpPr>
          <p:cNvPr id="6" name="Tekst — symbol zastępczy 5">
            <a:extLst>
              <a:ext uri="{FF2B5EF4-FFF2-40B4-BE49-F238E27FC236}">
                <a16:creationId xmlns=""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/>
              <a:t>Imię i nazwisko</a:t>
            </a:r>
          </a:p>
        </p:txBody>
      </p:sp>
      <p:sp>
        <p:nvSpPr>
          <p:cNvPr id="10" name="Tekst — symbol zastępczy 9">
            <a:extLst>
              <a:ext uri="{FF2B5EF4-FFF2-40B4-BE49-F238E27FC236}">
                <a16:creationId xmlns=""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/>
              <a:t>Imię i nazwisko</a:t>
            </a:r>
          </a:p>
        </p:txBody>
      </p:sp>
      <p:sp>
        <p:nvSpPr>
          <p:cNvPr id="12" name="Tekst — symbol zastępczy 11">
            <a:extLst>
              <a:ext uri="{FF2B5EF4-FFF2-40B4-BE49-F238E27FC236}">
                <a16:creationId xmlns=""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/>
              <a:t>Imię i nazwisko</a:t>
            </a:r>
          </a:p>
        </p:txBody>
      </p:sp>
      <p:sp>
        <p:nvSpPr>
          <p:cNvPr id="16" name="Tekst — symbol zastępczy 15">
            <a:extLst>
              <a:ext uri="{FF2B5EF4-FFF2-40B4-BE49-F238E27FC236}">
                <a16:creationId xmlns=""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/>
              <a:t>Imię i nazwisko</a:t>
            </a:r>
          </a:p>
        </p:txBody>
      </p:sp>
      <p:sp>
        <p:nvSpPr>
          <p:cNvPr id="19" name="Tekst — symbol zastępczy 18">
            <a:extLst>
              <a:ext uri="{FF2B5EF4-FFF2-40B4-BE49-F238E27FC236}">
                <a16:creationId xmlns=""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/>
              <a:t>Imię i nazwisko</a:t>
            </a:r>
          </a:p>
        </p:txBody>
      </p:sp>
      <p:sp>
        <p:nvSpPr>
          <p:cNvPr id="21" name="Tekst — symbol zastępczy 20">
            <a:extLst>
              <a:ext uri="{FF2B5EF4-FFF2-40B4-BE49-F238E27FC236}">
                <a16:creationId xmlns=""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dirty="0"/>
              <a:t>Stanowisko</a:t>
            </a:r>
          </a:p>
        </p:txBody>
      </p:sp>
      <p:sp>
        <p:nvSpPr>
          <p:cNvPr id="23" name="Obraz — symbol zastępczy 22">
            <a:extLst>
              <a:ext uri="{FF2B5EF4-FFF2-40B4-BE49-F238E27FC236}">
                <a16:creationId xmlns=""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4" name="Obraz — symbol zastępczy 22">
            <a:extLst>
              <a:ext uri="{FF2B5EF4-FFF2-40B4-BE49-F238E27FC236}">
                <a16:creationId xmlns=""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5" name="Obraz — symbol zastępczy 22">
            <a:extLst>
              <a:ext uri="{FF2B5EF4-FFF2-40B4-BE49-F238E27FC236}">
                <a16:creationId xmlns=""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6" name="Obraz — symbol zastępczy 22">
            <a:extLst>
              <a:ext uri="{FF2B5EF4-FFF2-40B4-BE49-F238E27FC236}">
                <a16:creationId xmlns=""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7" name="Obraz — symbol zastępczy 22">
            <a:extLst>
              <a:ext uri="{FF2B5EF4-FFF2-40B4-BE49-F238E27FC236}">
                <a16:creationId xmlns=""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0" name="Obraz — symbol zastępczy 22">
            <a:extLst>
              <a:ext uri="{FF2B5EF4-FFF2-40B4-BE49-F238E27FC236}">
                <a16:creationId xmlns=""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Tekst — symbol zastępczy 3">
            <a:extLst>
              <a:ext uri="{FF2B5EF4-FFF2-40B4-BE49-F238E27FC236}">
                <a16:creationId xmlns=""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pl-PL" dirty="0"/>
              <a:t>Imię i nazwisko</a:t>
            </a:r>
          </a:p>
        </p:txBody>
      </p:sp>
      <p:sp>
        <p:nvSpPr>
          <p:cNvPr id="11" name="Tekst — symbol zastępczy 10">
            <a:extLst>
              <a:ext uri="{FF2B5EF4-FFF2-40B4-BE49-F238E27FC236}">
                <a16:creationId xmlns=""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pl-PL" dirty="0"/>
              <a:t>Stanowisko</a:t>
            </a:r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owolny kształt: Kształt 28">
            <a:extLst>
              <a:ext uri="{FF2B5EF4-FFF2-40B4-BE49-F238E27FC236}">
                <a16:creationId xmlns=""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7" name="Dowolny kształt: Kształt 26">
            <a:extLst>
              <a:ext uri="{FF2B5EF4-FFF2-40B4-BE49-F238E27FC236}">
                <a16:creationId xmlns=""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 rtl="0"/>
              <a:t>‹#›</a:t>
            </a:fld>
            <a:endParaRPr lang="pl-PL" dirty="0"/>
          </a:p>
        </p:txBody>
      </p:sp>
      <p:sp>
        <p:nvSpPr>
          <p:cNvPr id="14" name="Dowolny kształt: Kształt 13">
            <a:extLst>
              <a:ext uri="{FF2B5EF4-FFF2-40B4-BE49-F238E27FC236}">
                <a16:creationId xmlns=""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9" name="Dowolny kształt: Kształt 18">
            <a:extLst>
              <a:ext uri="{FF2B5EF4-FFF2-40B4-BE49-F238E27FC236}">
                <a16:creationId xmlns=""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8" name="Dowolny kształt: Kształt 17">
            <a:extLst>
              <a:ext uri="{FF2B5EF4-FFF2-40B4-BE49-F238E27FC236}">
                <a16:creationId xmlns=""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0" name="Dowolny kształt: Kształt 19">
            <a:extLst>
              <a:ext uri="{FF2B5EF4-FFF2-40B4-BE49-F238E27FC236}">
                <a16:creationId xmlns=""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4" name="Dowolny kształt: Kształt 23">
            <a:extLst>
              <a:ext uri="{FF2B5EF4-FFF2-40B4-BE49-F238E27FC236}">
                <a16:creationId xmlns=""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3" name="Dowolny kształt: Kształt 22">
            <a:extLst>
              <a:ext uri="{FF2B5EF4-FFF2-40B4-BE49-F238E27FC236}">
                <a16:creationId xmlns=""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3" name="Tekst — symbol zastępczy 8">
            <a:extLst>
              <a:ext uri="{FF2B5EF4-FFF2-40B4-BE49-F238E27FC236}">
                <a16:creationId xmlns=""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Nagłówek podrzędny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=""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=""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=""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=""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2" name="Obraz — symbol zastępczy 31">
            <a:extLst>
              <a:ext uri="{FF2B5EF4-FFF2-40B4-BE49-F238E27FC236}">
                <a16:creationId xmlns=""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W tym miejscu wstaw lub przeciągnij i upuść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dirty="0"/>
              <a:t>Kliknij, aby edytować </a:t>
            </a:r>
            <a:br>
              <a:rPr lang="pl-PL" dirty="0"/>
            </a:br>
            <a:r>
              <a:rPr lang="pl-PL" dirty="0"/>
              <a:t>Styl wzorca tytułu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=""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 rtl="0"/>
              <a:t>‹#›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olny kształt: Kształt 14">
            <a:extLst>
              <a:ext uri="{FF2B5EF4-FFF2-40B4-BE49-F238E27FC236}">
                <a16:creationId xmlns=""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4" name="Dowolny kształt: Kształt 13">
            <a:extLst>
              <a:ext uri="{FF2B5EF4-FFF2-40B4-BE49-F238E27FC236}">
                <a16:creationId xmlns=""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 rtl="0"/>
              <a:t>‹#›</a:t>
            </a:fld>
            <a:endParaRPr lang="pl-PL" dirty="0"/>
          </a:p>
        </p:txBody>
      </p:sp>
      <p:sp>
        <p:nvSpPr>
          <p:cNvPr id="24" name="Dowolny kształt: Kształt 23">
            <a:extLst>
              <a:ext uri="{FF2B5EF4-FFF2-40B4-BE49-F238E27FC236}">
                <a16:creationId xmlns=""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2" name="Dowolny kształt: Kształt 21">
            <a:extLst>
              <a:ext uri="{FF2B5EF4-FFF2-40B4-BE49-F238E27FC236}">
                <a16:creationId xmlns=""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5" name="Dowolny kształt: Kształt 24">
            <a:extLst>
              <a:ext uri="{FF2B5EF4-FFF2-40B4-BE49-F238E27FC236}">
                <a16:creationId xmlns=""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6" name="Dowolny kształt: Kształt 25">
            <a:extLst>
              <a:ext uri="{FF2B5EF4-FFF2-40B4-BE49-F238E27FC236}">
                <a16:creationId xmlns=""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0" name="Dowolny kształt: Kształt 29">
            <a:extLst>
              <a:ext uri="{FF2B5EF4-FFF2-40B4-BE49-F238E27FC236}">
                <a16:creationId xmlns=""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 bez grafi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ży obraz i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dirty="0"/>
              <a:t>Kliknij, aby edytować </a:t>
            </a:r>
            <a:br>
              <a:rPr lang="pl-PL" dirty="0"/>
            </a:br>
            <a:r>
              <a:rPr lang="pl-PL" dirty="0"/>
              <a:t>Styl wzorca tytułu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=""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 rtl="0"/>
              <a:t>‹#›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Obraz — symbol zastępczy 31">
            <a:extLst>
              <a:ext uri="{FF2B5EF4-FFF2-40B4-BE49-F238E27FC236}">
                <a16:creationId xmlns=""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W tym miejscu wstaw lub przeciągnij i upuść obraz</a:t>
            </a:r>
          </a:p>
        </p:txBody>
      </p:sp>
      <p:sp>
        <p:nvSpPr>
          <p:cNvPr id="16" name="Zawartość — symbol zastępczy 2">
            <a:extLst>
              <a:ext uri="{FF2B5EF4-FFF2-40B4-BE49-F238E27FC236}">
                <a16:creationId xmlns=""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7" name="Stopka — symbol zastępczy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 rtl="0"/>
              <a:t>‹#›</a:t>
            </a:fld>
            <a:endParaRPr lang="pl-PL" dirty="0"/>
          </a:p>
        </p:txBody>
      </p:sp>
      <p:sp>
        <p:nvSpPr>
          <p:cNvPr id="24" name="Dowolny kształt: Kształt 23">
            <a:extLst>
              <a:ext uri="{FF2B5EF4-FFF2-40B4-BE49-F238E27FC236}">
                <a16:creationId xmlns=""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5" name="Dowolny kształt: Kształt 24">
            <a:extLst>
              <a:ext uri="{FF2B5EF4-FFF2-40B4-BE49-F238E27FC236}">
                <a16:creationId xmlns=""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6" name="Dowolny kształt: Kształt 25">
            <a:extLst>
              <a:ext uri="{FF2B5EF4-FFF2-40B4-BE49-F238E27FC236}">
                <a16:creationId xmlns=""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7" name="Dowolny kształt: Kształt 26">
            <a:extLst>
              <a:ext uri="{FF2B5EF4-FFF2-40B4-BE49-F238E27FC236}">
                <a16:creationId xmlns=""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8" name="Dowolny kształt: Kształt 27">
            <a:extLst>
              <a:ext uri="{FF2B5EF4-FFF2-40B4-BE49-F238E27FC236}">
                <a16:creationId xmlns=""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9" name="Dowolny kształt: Kształt 28">
            <a:extLst>
              <a:ext uri="{FF2B5EF4-FFF2-40B4-BE49-F238E27FC236}">
                <a16:creationId xmlns=""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0" name="Dowolny kształt: Kształt 29">
            <a:extLst>
              <a:ext uri="{FF2B5EF4-FFF2-40B4-BE49-F238E27FC236}">
                <a16:creationId xmlns=""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1" name="Dowolny kształt: Kształt 30">
            <a:extLst>
              <a:ext uri="{FF2B5EF4-FFF2-40B4-BE49-F238E27FC236}">
                <a16:creationId xmlns=""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2" name="Dowolny kształt: Kształt 31">
            <a:extLst>
              <a:ext uri="{FF2B5EF4-FFF2-40B4-BE49-F238E27FC236}">
                <a16:creationId xmlns=""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3" name="Dowolny kształt: Kształt 32">
            <a:extLst>
              <a:ext uri="{FF2B5EF4-FFF2-40B4-BE49-F238E27FC236}">
                <a16:creationId xmlns=""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4" name="Dowolny kształt: Kształt 33">
            <a:extLst>
              <a:ext uri="{FF2B5EF4-FFF2-40B4-BE49-F238E27FC236}">
                <a16:creationId xmlns=""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5" name="Dowolny kształt: Kształt 34">
            <a:extLst>
              <a:ext uri="{FF2B5EF4-FFF2-40B4-BE49-F238E27FC236}">
                <a16:creationId xmlns=""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6" name="Dowolny kształt: Kształt 35">
            <a:extLst>
              <a:ext uri="{FF2B5EF4-FFF2-40B4-BE49-F238E27FC236}">
                <a16:creationId xmlns=""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7" name="Dowolny kształt: Kształt 36">
            <a:extLst>
              <a:ext uri="{FF2B5EF4-FFF2-40B4-BE49-F238E27FC236}">
                <a16:creationId xmlns=""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=""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=""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 rtl="0"/>
              <a:t>‹#›</a:t>
            </a:fld>
            <a:endParaRPr lang="pl-PL" dirty="0"/>
          </a:p>
        </p:txBody>
      </p:sp>
      <p:sp>
        <p:nvSpPr>
          <p:cNvPr id="6" name="Tekst — symbol zastępczy 5">
            <a:extLst>
              <a:ext uri="{FF2B5EF4-FFF2-40B4-BE49-F238E27FC236}">
                <a16:creationId xmlns=""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topka — symbol zastępczy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 rtl="0"/>
              <a:t>‹#›</a:t>
            </a:fld>
            <a:endParaRPr lang="pl-PL" dirty="0"/>
          </a:p>
        </p:txBody>
      </p:sp>
      <p:sp>
        <p:nvSpPr>
          <p:cNvPr id="5" name="Tekst — symbol zastępczy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Tekst — symbol zastępczy 10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topka — symbol zastępczy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 rtl="0"/>
              <a:t>‹#›</a:t>
            </a:fld>
            <a:endParaRPr lang="pl-PL" dirty="0"/>
          </a:p>
        </p:txBody>
      </p:sp>
      <p:sp>
        <p:nvSpPr>
          <p:cNvPr id="5" name="Tekst — symbol zastępczy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Tekst — symbol zastępczy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5" name="Tekst — symbol zastępczy 14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7" name="Tekst — symbol zastępczy 16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ory w postaci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wal 27">
            <a:extLst>
              <a:ext uri="{FF2B5EF4-FFF2-40B4-BE49-F238E27FC236}">
                <a16:creationId xmlns=""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9" name="Owal 28">
            <a:extLst>
              <a:ext uri="{FF2B5EF4-FFF2-40B4-BE49-F238E27FC236}">
                <a16:creationId xmlns=""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0" name="Owal 29">
            <a:extLst>
              <a:ext uri="{FF2B5EF4-FFF2-40B4-BE49-F238E27FC236}">
                <a16:creationId xmlns=""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1" name="Owal 30">
            <a:extLst>
              <a:ext uri="{FF2B5EF4-FFF2-40B4-BE49-F238E27FC236}">
                <a16:creationId xmlns=""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9" name="Owal 8">
            <a:extLst>
              <a:ext uri="{FF2B5EF4-FFF2-40B4-BE49-F238E27FC236}">
                <a16:creationId xmlns=""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7" name="Stopka — symbol zastępczy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 rtl="0"/>
              <a:t>‹#›</a:t>
            </a:fld>
            <a:endParaRPr lang="pl-PL" dirty="0"/>
          </a:p>
        </p:txBody>
      </p:sp>
      <p:sp>
        <p:nvSpPr>
          <p:cNvPr id="5" name="Tekst — symbol zastępczy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dirty="0"/>
              <a:t>Opis punktu</a:t>
            </a:r>
          </a:p>
        </p:txBody>
      </p:sp>
      <p:sp>
        <p:nvSpPr>
          <p:cNvPr id="13" name="Tekst — symbol zastępczy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dirty="0"/>
              <a:t>Opis punktu</a:t>
            </a:r>
          </a:p>
        </p:txBody>
      </p:sp>
      <p:sp>
        <p:nvSpPr>
          <p:cNvPr id="15" name="Tekst — symbol zastępczy 14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dirty="0"/>
              <a:t>Opis punktu</a:t>
            </a:r>
          </a:p>
        </p:txBody>
      </p:sp>
      <p:sp>
        <p:nvSpPr>
          <p:cNvPr id="17" name="Tekst — symbol zastępczy 16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dirty="0"/>
              <a:t>Opis punktu</a:t>
            </a:r>
          </a:p>
        </p:txBody>
      </p:sp>
      <p:sp>
        <p:nvSpPr>
          <p:cNvPr id="6" name="Tekst — symbol zastępczy 5">
            <a:extLst>
              <a:ext uri="{FF2B5EF4-FFF2-40B4-BE49-F238E27FC236}">
                <a16:creationId xmlns=""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 err="1"/>
              <a:t>Punktor</a:t>
            </a:r>
            <a:r>
              <a:rPr lang="pl-PL" dirty="0"/>
              <a:t> 1</a:t>
            </a:r>
          </a:p>
        </p:txBody>
      </p:sp>
      <p:sp>
        <p:nvSpPr>
          <p:cNvPr id="10" name="Tekst — symbol zastępczy 9">
            <a:extLst>
              <a:ext uri="{FF2B5EF4-FFF2-40B4-BE49-F238E27FC236}">
                <a16:creationId xmlns=""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 err="1"/>
              <a:t>Punktor</a:t>
            </a:r>
            <a:r>
              <a:rPr lang="pl-PL" dirty="0"/>
              <a:t> 2</a:t>
            </a:r>
          </a:p>
        </p:txBody>
      </p:sp>
      <p:sp>
        <p:nvSpPr>
          <p:cNvPr id="12" name="Tekst — symbol zastępczy 11">
            <a:extLst>
              <a:ext uri="{FF2B5EF4-FFF2-40B4-BE49-F238E27FC236}">
                <a16:creationId xmlns=""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 err="1"/>
              <a:t>Punktor</a:t>
            </a:r>
            <a:r>
              <a:rPr lang="pl-PL" dirty="0"/>
              <a:t> 3</a:t>
            </a:r>
          </a:p>
        </p:txBody>
      </p:sp>
      <p:sp>
        <p:nvSpPr>
          <p:cNvPr id="16" name="Tekst — symbol zastępczy 15">
            <a:extLst>
              <a:ext uri="{FF2B5EF4-FFF2-40B4-BE49-F238E27FC236}">
                <a16:creationId xmlns=""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 err="1"/>
              <a:t>Punktor</a:t>
            </a:r>
            <a:r>
              <a:rPr lang="pl-PL" dirty="0"/>
              <a:t> 4</a:t>
            </a:r>
          </a:p>
        </p:txBody>
      </p:sp>
      <p:sp>
        <p:nvSpPr>
          <p:cNvPr id="19" name="Tekst — symbol zastępczy 18">
            <a:extLst>
              <a:ext uri="{FF2B5EF4-FFF2-40B4-BE49-F238E27FC236}">
                <a16:creationId xmlns=""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 err="1"/>
              <a:t>Punktor</a:t>
            </a:r>
            <a:r>
              <a:rPr lang="pl-PL" dirty="0"/>
              <a:t> 5</a:t>
            </a:r>
          </a:p>
        </p:txBody>
      </p:sp>
      <p:sp>
        <p:nvSpPr>
          <p:cNvPr id="21" name="Tekst — symbol zastępczy 20">
            <a:extLst>
              <a:ext uri="{FF2B5EF4-FFF2-40B4-BE49-F238E27FC236}">
                <a16:creationId xmlns=""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dirty="0"/>
              <a:t>Opis punktu</a:t>
            </a:r>
          </a:p>
        </p:txBody>
      </p:sp>
      <p:sp>
        <p:nvSpPr>
          <p:cNvPr id="4" name="Obraz — symbol zastępczy 3">
            <a:extLst>
              <a:ext uri="{FF2B5EF4-FFF2-40B4-BE49-F238E27FC236}">
                <a16:creationId xmlns=""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32" name="Obraz — symbol zastępczy 3">
            <a:extLst>
              <a:ext uri="{FF2B5EF4-FFF2-40B4-BE49-F238E27FC236}">
                <a16:creationId xmlns=""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33" name="Obraz — symbol zastępczy 3">
            <a:extLst>
              <a:ext uri="{FF2B5EF4-FFF2-40B4-BE49-F238E27FC236}">
                <a16:creationId xmlns=""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34" name="Obraz — symbol zastępczy 3">
            <a:extLst>
              <a:ext uri="{FF2B5EF4-FFF2-40B4-BE49-F238E27FC236}">
                <a16:creationId xmlns=""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67620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35" name="Obraz — symbol zastępczy 3">
            <a:extLst>
              <a:ext uri="{FF2B5EF4-FFF2-40B4-BE49-F238E27FC236}">
                <a16:creationId xmlns=""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261341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08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punktory w postaci obrazu z le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wal 19">
            <a:extLst>
              <a:ext uri="{FF2B5EF4-FFF2-40B4-BE49-F238E27FC236}">
                <a16:creationId xmlns=""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2" name="Owal 21">
            <a:extLst>
              <a:ext uri="{FF2B5EF4-FFF2-40B4-BE49-F238E27FC236}">
                <a16:creationId xmlns=""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6" name="Owal 25">
            <a:extLst>
              <a:ext uri="{FF2B5EF4-FFF2-40B4-BE49-F238E27FC236}">
                <a16:creationId xmlns=""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7" name="Obraz — symbol zastępczy 3">
            <a:extLst>
              <a:ext uri="{FF2B5EF4-FFF2-40B4-BE49-F238E27FC236}">
                <a16:creationId xmlns=""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8" name="Obraz — symbol zastępczy 3">
            <a:extLst>
              <a:ext uri="{FF2B5EF4-FFF2-40B4-BE49-F238E27FC236}">
                <a16:creationId xmlns=""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9" name="Obraz — symbol zastępczy 3">
            <a:extLst>
              <a:ext uri="{FF2B5EF4-FFF2-40B4-BE49-F238E27FC236}">
                <a16:creationId xmlns=""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2" name="Prostokąt 41">
            <a:extLst>
              <a:ext uri="{FF2B5EF4-FFF2-40B4-BE49-F238E27FC236}">
                <a16:creationId xmlns=""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41" name="Obraz — symbol zastępczy 40">
            <a:extLst>
              <a:ext uri="{FF2B5EF4-FFF2-40B4-BE49-F238E27FC236}">
                <a16:creationId xmlns=""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W tym miejscu wstaw lub przeciągnij i upuść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7" name="Stopka — symbol zastępczy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dirty="0"/>
              <a:t>Opis punktu</a:t>
            </a:r>
          </a:p>
        </p:txBody>
      </p:sp>
      <p:sp>
        <p:nvSpPr>
          <p:cNvPr id="13" name="Tekst — symbol zastępczy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dirty="0"/>
              <a:t>Opis punktu</a:t>
            </a:r>
          </a:p>
        </p:txBody>
      </p:sp>
      <p:sp>
        <p:nvSpPr>
          <p:cNvPr id="6" name="Tekst — symbol zastępczy 5">
            <a:extLst>
              <a:ext uri="{FF2B5EF4-FFF2-40B4-BE49-F238E27FC236}">
                <a16:creationId xmlns=""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 err="1"/>
              <a:t>Punktor</a:t>
            </a:r>
            <a:r>
              <a:rPr lang="pl-PL" dirty="0"/>
              <a:t> 1</a:t>
            </a:r>
          </a:p>
        </p:txBody>
      </p:sp>
      <p:sp>
        <p:nvSpPr>
          <p:cNvPr id="10" name="Tekst — symbol zastępczy 9">
            <a:extLst>
              <a:ext uri="{FF2B5EF4-FFF2-40B4-BE49-F238E27FC236}">
                <a16:creationId xmlns=""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 err="1"/>
              <a:t>Punktor</a:t>
            </a:r>
            <a:r>
              <a:rPr lang="pl-PL" dirty="0"/>
              <a:t> 2</a:t>
            </a:r>
          </a:p>
        </p:txBody>
      </p:sp>
      <p:sp>
        <p:nvSpPr>
          <p:cNvPr id="12" name="Tekst — symbol zastępczy 11">
            <a:extLst>
              <a:ext uri="{FF2B5EF4-FFF2-40B4-BE49-F238E27FC236}">
                <a16:creationId xmlns=""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 err="1"/>
              <a:t>Punktor</a:t>
            </a:r>
            <a:r>
              <a:rPr lang="pl-PL" dirty="0"/>
              <a:t> 3</a:t>
            </a:r>
          </a:p>
        </p:txBody>
      </p:sp>
      <p:sp>
        <p:nvSpPr>
          <p:cNvPr id="21" name="Tekst — symbol zastępczy 20">
            <a:extLst>
              <a:ext uri="{FF2B5EF4-FFF2-40B4-BE49-F238E27FC236}">
                <a16:creationId xmlns=""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dirty="0"/>
              <a:t>Opis punktu</a:t>
            </a:r>
          </a:p>
        </p:txBody>
      </p:sp>
      <p:sp>
        <p:nvSpPr>
          <p:cNvPr id="51" name="Ośmiokąt 50">
            <a:extLst>
              <a:ext uri="{FF2B5EF4-FFF2-40B4-BE49-F238E27FC236}">
                <a16:creationId xmlns=""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52" name="Owal 51">
            <a:extLst>
              <a:ext uri="{FF2B5EF4-FFF2-40B4-BE49-F238E27FC236}">
                <a16:creationId xmlns=""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53" name="Owal 52">
            <a:extLst>
              <a:ext uri="{FF2B5EF4-FFF2-40B4-BE49-F238E27FC236}">
                <a16:creationId xmlns=""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54" name="Owal 53">
            <a:extLst>
              <a:ext uri="{FF2B5EF4-FFF2-40B4-BE49-F238E27FC236}">
                <a16:creationId xmlns=""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55" name="Numer slajdu — symbol zastępczy 54">
            <a:extLst>
              <a:ext uri="{FF2B5EF4-FFF2-40B4-BE49-F238E27FC236}">
                <a16:creationId xmlns=""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966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śmiokąt 6">
            <a:extLst>
              <a:ext uri="{FF2B5EF4-FFF2-40B4-BE49-F238E27FC236}">
                <a16:creationId xmlns=""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— symbol zastępczy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l-PL" noProof="0" dirty="0"/>
              <a:t>Edytuj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=""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Owal 8">
            <a:extLst>
              <a:ext uri="{FF2B5EF4-FFF2-40B4-BE49-F238E27FC236}">
                <a16:creationId xmlns=""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10" name="Owal 9">
            <a:extLst>
              <a:ext uri="{FF2B5EF4-FFF2-40B4-BE49-F238E27FC236}">
                <a16:creationId xmlns=""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pl-PL" sz="1200" dirty="0">
                <a:solidFill>
                  <a:schemeClr val="tx2"/>
                </a:solidFill>
                <a:latin typeface="Times New Roman" panose="02020603050405020304" pitchFamily="18" charset="0"/>
              </a:rPr>
              <a:t>Miejsce na logo lub nazwę</a:t>
            </a:r>
          </a:p>
        </p:txBody>
      </p:sp>
      <p:sp>
        <p:nvSpPr>
          <p:cNvPr id="14" name="Owal 13">
            <a:extLst>
              <a:ext uri="{FF2B5EF4-FFF2-40B4-BE49-F238E27FC236}">
                <a16:creationId xmlns=""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=""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9" name="Prostokąt 18">
            <a:extLst>
              <a:ext uri="{FF2B5EF4-FFF2-40B4-BE49-F238E27FC236}">
                <a16:creationId xmlns=""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0" name="Prostokąt 19">
            <a:extLst>
              <a:ext uri="{FF2B5EF4-FFF2-40B4-BE49-F238E27FC236}">
                <a16:creationId xmlns=""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1" name="Prostokąt 20">
            <a:extLst>
              <a:ext uri="{FF2B5EF4-FFF2-40B4-BE49-F238E27FC236}">
                <a16:creationId xmlns=""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53" r:id="rId14"/>
    <p:sldLayoutId id="2147483672" r:id="rId15"/>
    <p:sldLayoutId id="2147483673" r:id="rId16"/>
    <p:sldLayoutId id="2147483674" r:id="rId17"/>
    <p:sldLayoutId id="2147483677" r:id="rId18"/>
    <p:sldLayoutId id="2147483654" r:id="rId19"/>
    <p:sldLayoutId id="2147483660" r:id="rId20"/>
    <p:sldLayoutId id="2147483661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obrazu 4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Obraz — symbol zastępczy 43" descr="Zbliżenie kwiatu&#10;&#10;Opis wygenerowany z bardzo wysoką pewnością">
            <a:extLst>
              <a:ext uri="{FF2B5EF4-FFF2-40B4-BE49-F238E27FC236}">
                <a16:creationId xmlns="" xmlns:a16="http://schemas.microsoft.com/office/drawing/2014/main" id="{1583F255-AF13-4756-96C9-236AB3183B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-50790"/>
            <a:ext cx="12191999" cy="6908790"/>
          </a:xfrm>
        </p:spPr>
      </p:pic>
      <p:sp>
        <p:nvSpPr>
          <p:cNvPr id="7" name="Prostokąt zaokrąglony 6"/>
          <p:cNvSpPr/>
          <p:nvPr/>
        </p:nvSpPr>
        <p:spPr>
          <a:xfrm>
            <a:off x="4252686" y="2714171"/>
            <a:ext cx="7111999" cy="33382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i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r>
              <a:rPr lang="pl-PL" sz="2400" i="1" dirty="0" smtClean="0">
                <a:solidFill>
                  <a:schemeClr val="tx1"/>
                </a:solidFill>
                <a:latin typeface="Bookman Old Style" pitchFamily="18" charset="0"/>
              </a:rPr>
              <a:t>Skrzydlaci sąsiedzi z okolicy</a:t>
            </a:r>
          </a:p>
          <a:p>
            <a:pPr algn="ctr"/>
            <a:r>
              <a:rPr lang="pl-PL" sz="2400" i="1" dirty="0" smtClean="0">
                <a:solidFill>
                  <a:schemeClr val="tx1"/>
                </a:solidFill>
                <a:latin typeface="Bookman Old Style" pitchFamily="18" charset="0"/>
              </a:rPr>
              <a:t> Szkoły Podstawowej </a:t>
            </a:r>
          </a:p>
          <a:p>
            <a:pPr algn="ctr"/>
            <a:r>
              <a:rPr lang="pl-PL" sz="2400" i="1" dirty="0" smtClean="0">
                <a:solidFill>
                  <a:schemeClr val="tx1"/>
                </a:solidFill>
                <a:latin typeface="Bookman Old Style" pitchFamily="18" charset="0"/>
              </a:rPr>
              <a:t>im. Arkadego Fiedlera w Chomęcicach  </a:t>
            </a:r>
          </a:p>
          <a:p>
            <a:pPr algn="ctr"/>
            <a:r>
              <a:rPr lang="pl-PL" sz="2400" i="1" dirty="0" smtClean="0">
                <a:solidFill>
                  <a:schemeClr val="tx1"/>
                </a:solidFill>
                <a:latin typeface="Bookman Old Style" pitchFamily="18" charset="0"/>
              </a:rPr>
              <a:t>Klasa 4 </a:t>
            </a:r>
          </a:p>
          <a:p>
            <a:pPr algn="ctr"/>
            <a:r>
              <a:rPr lang="pl-PL" sz="2400" i="1" dirty="0" smtClean="0">
                <a:solidFill>
                  <a:schemeClr val="tx1"/>
                </a:solidFill>
                <a:latin typeface="Bookman Old Style" pitchFamily="18" charset="0"/>
              </a:rPr>
              <a:t>Gmina Komorniki </a:t>
            </a:r>
            <a:endParaRPr lang="pl-PL" sz="2400" i="1" dirty="0">
              <a:latin typeface="Bookman Old Style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123659" y="2874378"/>
            <a:ext cx="391635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cap="none" spc="0" dirty="0" smtClean="0">
                <a:ln w="1905"/>
                <a:solidFill>
                  <a:srgbClr val="3333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Ptasi album</a:t>
            </a:r>
          </a:p>
          <a:p>
            <a:pPr algn="ctr"/>
            <a:endParaRPr lang="pl-PL" sz="4000" cap="none" spc="0" dirty="0">
              <a:ln w="1905"/>
              <a:solidFill>
                <a:srgbClr val="3333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image1.png" descr="Obrazek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076" y="796471"/>
            <a:ext cx="2224496" cy="669471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Obraz — symbol zastępczy 43" descr="Zbliżenie kwiatu&#10;&#10;Opis wygenerowany z bardzo wysoką pewnością">
            <a:extLst>
              <a:ext uri="{FF2B5EF4-FFF2-40B4-BE49-F238E27FC236}">
                <a16:creationId xmlns="" xmlns:a16="http://schemas.microsoft.com/office/drawing/2014/main" id="{1583F255-AF13-4756-96C9-236AB3183B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908790"/>
          </a:xfrm>
        </p:spPr>
      </p:pic>
      <p:sp>
        <p:nvSpPr>
          <p:cNvPr id="12" name="Podtytuł 2">
            <a:extLst>
              <a:ext uri="{FF2B5EF4-FFF2-40B4-BE49-F238E27FC236}">
                <a16:creationId xmlns="" xmlns:a16="http://schemas.microsoft.com/office/drawing/2014/main" id="{D73B3EB1-4BB2-203D-014B-45636389B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8376" y="4172364"/>
            <a:ext cx="5123688" cy="2530188"/>
          </a:xfrm>
        </p:spPr>
        <p:txBody>
          <a:bodyPr rtlCol="0"/>
          <a:lstStyle/>
          <a:p>
            <a:pPr algn="l" rtl="0"/>
            <a:r>
              <a:rPr lang="pl-PL" sz="3200" b="1" dirty="0" smtClean="0"/>
              <a:t>Gołąb </a:t>
            </a:r>
            <a:endParaRPr lang="pl-PL" sz="3200" b="1" dirty="0"/>
          </a:p>
          <a:p>
            <a:pPr algn="l" rtl="0"/>
            <a:r>
              <a:rPr lang="pl-PL" dirty="0"/>
              <a:t>- gatunek średniej wielkości ptaka.</a:t>
            </a:r>
          </a:p>
          <a:p>
            <a:pPr algn="l" rtl="0"/>
            <a:r>
              <a:rPr lang="pl-PL" dirty="0"/>
              <a:t>o charakterystycznym, szarym ubarwieniu piór.</a:t>
            </a:r>
          </a:p>
          <a:p>
            <a:pPr algn="l" rtl="0"/>
            <a:r>
              <a:rPr lang="pl-PL" dirty="0"/>
              <a:t>Są szybkie i zwinne zarówno na lądzie,</a:t>
            </a:r>
            <a:br>
              <a:rPr lang="pl-PL" dirty="0"/>
            </a:br>
            <a:r>
              <a:rPr lang="pl-PL" dirty="0"/>
              <a:t> jak i w powietrzu.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CFCD9C55-970F-C7B1-05C8-73BFA56AD6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94171" y="1001486"/>
            <a:ext cx="3439886" cy="246742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0D3B0826-6E11-0819-506C-034AD0D5ED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601" y="1465943"/>
            <a:ext cx="4760685" cy="3715657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640114" y="5762171"/>
            <a:ext cx="1886857" cy="3338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Mila Maćkowiak</a:t>
            </a:r>
          </a:p>
        </p:txBody>
      </p:sp>
    </p:spTree>
    <p:extLst>
      <p:ext uri="{BB962C8B-B14F-4D97-AF65-F5344CB8AC3E}">
        <p14:creationId xmlns:p14="http://schemas.microsoft.com/office/powerpoint/2010/main" val="257342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Obraz — symbol zastępczy 43" descr="Zbliżenie kwiatu&#10;&#10;Opis wygenerowany z bardzo wysoką pewnością">
            <a:extLst>
              <a:ext uri="{FF2B5EF4-FFF2-40B4-BE49-F238E27FC236}">
                <a16:creationId xmlns="" xmlns:a16="http://schemas.microsoft.com/office/drawing/2014/main" id="{1583F255-AF13-4756-96C9-236AB3183B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50790"/>
            <a:ext cx="12191999" cy="6908790"/>
          </a:xfrm>
        </p:spPr>
      </p:pic>
      <p:sp>
        <p:nvSpPr>
          <p:cNvPr id="12" name="Podtytuł 2">
            <a:extLst>
              <a:ext uri="{FF2B5EF4-FFF2-40B4-BE49-F238E27FC236}">
                <a16:creationId xmlns="" xmlns:a16="http://schemas.microsoft.com/office/drawing/2014/main" id="{D73B3EB1-4BB2-203D-014B-45636389B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666" y="3729644"/>
            <a:ext cx="5978506" cy="2920801"/>
          </a:xfrm>
        </p:spPr>
        <p:txBody>
          <a:bodyPr rtlCol="0"/>
          <a:lstStyle/>
          <a:p>
            <a:pPr algn="l" rtl="0"/>
            <a:r>
              <a:rPr lang="pl-PL" sz="3200" b="1" dirty="0" smtClean="0"/>
              <a:t>Jaskółka  dymówka</a:t>
            </a:r>
            <a:endParaRPr lang="pl-PL" dirty="0"/>
          </a:p>
          <a:p>
            <a:pPr algn="l" rtl="0"/>
            <a:r>
              <a:rPr lang="pl-PL" dirty="0"/>
              <a:t>gatunek niewielkiego ptaka wędrownego.</a:t>
            </a:r>
          </a:p>
          <a:p>
            <a:pPr algn="l" rtl="0"/>
            <a:r>
              <a:rPr lang="pl-PL" dirty="0"/>
              <a:t>W Polsce bardzo liczny ptak lęgowy odlatujący na zimę do ciepłych krajów.</a:t>
            </a:r>
          </a:p>
          <a:p>
            <a:pPr algn="l" rtl="0"/>
            <a:r>
              <a:rPr lang="pl-PL" dirty="0"/>
              <a:t>Większość dnia spędza w powietrzu, bo to tam znajduje dla siebie pożywienie. W tym czasie przelatuje wiele kilometrów.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5D7883A3-DCD9-1800-2F22-744C66A4D2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148285" y="1690918"/>
            <a:ext cx="3628575" cy="361405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0E587F7D-C4E8-7E72-4401-19156AEB7F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94177" y="40120"/>
            <a:ext cx="2729143" cy="436159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8563429" y="5878286"/>
            <a:ext cx="1756228" cy="7474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 </a:t>
            </a:r>
            <a:r>
              <a:rPr lang="pl-PL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Rosnowku</a:t>
            </a:r>
            <a:endParaRPr lang="pl-PL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/>
            <a:endParaRPr lang="pl-PL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/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Mila </a:t>
            </a:r>
            <a:r>
              <a:rPr lang="pl-PL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Mackowiak</a:t>
            </a:r>
            <a:endParaRPr lang="pl-PL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904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Obraz — symbol zastępczy 43" descr="Zbliżenie kwiatu&#10;&#10;Opis wygenerowany z bardzo wysoką pewnością">
            <a:extLst>
              <a:ext uri="{FF2B5EF4-FFF2-40B4-BE49-F238E27FC236}">
                <a16:creationId xmlns="" xmlns:a16="http://schemas.microsoft.com/office/drawing/2014/main" id="{1583F255-AF13-4756-96C9-236AB3183B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-50790"/>
            <a:ext cx="12191999" cy="6908790"/>
          </a:xfrm>
        </p:spPr>
      </p:pic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6094150" y="870857"/>
            <a:ext cx="5282503" cy="3309257"/>
          </a:xfrm>
        </p:spPr>
        <p:txBody>
          <a:bodyPr/>
          <a:lstStyle/>
          <a:p>
            <a:pPr algn="ctr"/>
            <a:r>
              <a:rPr lang="pl-PL" sz="2800" dirty="0" smtClean="0"/>
              <a:t> </a:t>
            </a:r>
            <a:r>
              <a:rPr lang="pl-PL" sz="2800" b="1" dirty="0" smtClean="0"/>
              <a:t>Perlica zwyczajna</a:t>
            </a:r>
          </a:p>
          <a:p>
            <a:pPr algn="ctr"/>
            <a:r>
              <a:rPr lang="pl-PL" sz="2400" dirty="0" smtClean="0"/>
              <a:t>Pochodzą z Afryki, tam żyją na wolności, w Polsce są udomowione. Są szare z białą lub niebieską głową i wyrostkiem kostnym na głowie . Żywią się : nasionami , jagodami i owocami .</a:t>
            </a:r>
          </a:p>
          <a:p>
            <a:pPr algn="ctr"/>
            <a:r>
              <a:rPr lang="pl-PL" sz="2400" dirty="0" smtClean="0"/>
              <a:t>Gniazduje na ziemi  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8DBB6B18-86E4-D806-95E2-9AB5B57545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944" y="1397000"/>
            <a:ext cx="2554692" cy="30625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B4787B2F-423C-4DAD-B90E-1D7ECBC6A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8230" y="3315899"/>
            <a:ext cx="2554692" cy="25449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pole tekstowe 9"/>
          <p:cNvSpPr txBox="1"/>
          <p:nvPr/>
        </p:nvSpPr>
        <p:spPr>
          <a:xfrm>
            <a:off x="6168571" y="5471886"/>
            <a:ext cx="2743199" cy="6241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Perlice w Szreniawie</a:t>
            </a:r>
          </a:p>
          <a:p>
            <a:pPr algn="l"/>
            <a:endParaRPr lang="pl-PL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Amelia Przewoźna</a:t>
            </a:r>
          </a:p>
          <a:p>
            <a:pPr algn="l"/>
            <a:endParaRPr lang="pl-PL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904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Obraz — symbol zastępczy 43" descr="Zbliżenie kwiatu&#10;&#10;Opis wygenerowany z bardzo wysoką pewnością">
            <a:extLst>
              <a:ext uri="{FF2B5EF4-FFF2-40B4-BE49-F238E27FC236}">
                <a16:creationId xmlns="" xmlns:a16="http://schemas.microsoft.com/office/drawing/2014/main" id="{1583F255-AF13-4756-96C9-236AB3183B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908790"/>
          </a:xfrm>
        </p:spPr>
      </p:pic>
      <p:sp>
        <p:nvSpPr>
          <p:cNvPr id="10" name="pole tekstowe 9"/>
          <p:cNvSpPr txBox="1"/>
          <p:nvPr/>
        </p:nvSpPr>
        <p:spPr>
          <a:xfrm>
            <a:off x="1451428" y="5283200"/>
            <a:ext cx="3309258" cy="6241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Bażant na polu  w Szreniawie</a:t>
            </a:r>
          </a:p>
          <a:p>
            <a:pPr algn="l"/>
            <a:endParaRPr lang="pl-PL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Amelia Przewoźna</a:t>
            </a:r>
          </a:p>
          <a:p>
            <a:pPr algn="l"/>
            <a:endParaRPr lang="pl-PL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7576457" y="1494971"/>
            <a:ext cx="3991429" cy="3802743"/>
          </a:xfrm>
        </p:spPr>
        <p:txBody>
          <a:bodyPr/>
          <a:lstStyle/>
          <a:p>
            <a:pPr algn="ctr"/>
            <a:r>
              <a:rPr lang="pl-PL" sz="2800" b="1" dirty="0" smtClean="0"/>
              <a:t>Bażant </a:t>
            </a:r>
          </a:p>
          <a:p>
            <a:pPr algn="ctr"/>
            <a:r>
              <a:rPr lang="pl-PL" sz="2400" dirty="0" smtClean="0"/>
              <a:t>Pochodzi z Azji w Polsce jest od średniowiecza. Bażanty są brązowe lub brązowe z ciemno zieloną głową .  Samica jest mniejsza i mniej kolorowa. Żywią się : ziarnami , młodymi roślinami oraz owadami i bezkręgowcami.</a:t>
            </a:r>
          </a:p>
          <a:p>
            <a:r>
              <a:rPr lang="pl-PL" sz="2400" dirty="0" smtClean="0"/>
              <a:t>Gniazda zakłada na ziemi</a:t>
            </a:r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20B3E5C7-E7A4-EF6B-CA92-EC92CF1F1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853" y="1795000"/>
            <a:ext cx="5435690" cy="31979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16904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Obraz — symbol zastępczy 43" descr="Zbliżenie kwiatu&#10;&#10;Opis wygenerowany z bardzo wysoką pewnością">
            <a:extLst>
              <a:ext uri="{FF2B5EF4-FFF2-40B4-BE49-F238E27FC236}">
                <a16:creationId xmlns="" xmlns:a16="http://schemas.microsoft.com/office/drawing/2014/main" id="{1583F255-AF13-4756-96C9-236AB3183B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-50790"/>
            <a:ext cx="12191999" cy="6908790"/>
          </a:xfrm>
        </p:spPr>
      </p:pic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578721" y="491528"/>
            <a:ext cx="4385165" cy="5967329"/>
          </a:xfrm>
        </p:spPr>
        <p:txBody>
          <a:bodyPr/>
          <a:lstStyle/>
          <a:p>
            <a:pPr algn="ctr"/>
            <a:r>
              <a:rPr lang="pl-PL" sz="2400" b="1" dirty="0" smtClean="0"/>
              <a:t>Krogulec Zwyczajny</a:t>
            </a:r>
          </a:p>
          <a:p>
            <a:pPr algn="l"/>
            <a:endParaRPr lang="pl-PL" sz="1800" dirty="0" smtClean="0"/>
          </a:p>
          <a:p>
            <a:pPr algn="l"/>
            <a:r>
              <a:rPr lang="pl-PL" sz="1800" dirty="0" smtClean="0"/>
              <a:t>Krogulec zwyczajny to mały drapieżny ptak. </a:t>
            </a:r>
          </a:p>
          <a:p>
            <a:pPr algn="l"/>
            <a:r>
              <a:rPr lang="pl-PL" sz="1800" dirty="0" smtClean="0"/>
              <a:t>Mieszka w lasach i parkach. </a:t>
            </a:r>
          </a:p>
          <a:p>
            <a:pPr algn="l"/>
            <a:r>
              <a:rPr lang="pl-PL" sz="1800" dirty="0" smtClean="0"/>
              <a:t>Ma krótki ogon i szerokie skrzydła, które pomagają mu zwinie latać między drzewami.</a:t>
            </a:r>
          </a:p>
          <a:p>
            <a:pPr algn="l"/>
            <a:r>
              <a:rPr lang="pl-PL" sz="1800" dirty="0" smtClean="0"/>
              <a:t>Samice krogulca są większe od samców. Samiec jest niebieskoszary na grzbiecie i ma rdzawy brzuch, a samica jest brązowa z prążkami. Samce mają około 31 cm długości, a samice do 41cm.</a:t>
            </a:r>
          </a:p>
          <a:p>
            <a:pPr algn="l"/>
            <a:r>
              <a:rPr lang="pl-PL" sz="1800" dirty="0" smtClean="0"/>
              <a:t>Krogulec zwyczajny poluje na małe ptaki, które chwyta w szybkim, zaskakującym ataku. </a:t>
            </a:r>
          </a:p>
          <a:p>
            <a:pPr algn="l"/>
            <a:r>
              <a:rPr lang="pl-PL" sz="1800" dirty="0" smtClean="0"/>
              <a:t>Buduje gniazda na drzewach, w miejscach trudnych do znalezienia.</a:t>
            </a:r>
          </a:p>
          <a:p>
            <a:pPr algn="l"/>
            <a:r>
              <a:rPr lang="pl-PL" sz="1800" dirty="0" smtClean="0"/>
              <a:t> Poza okresem lęgowym żyje samotnie i broni swojego terytorium.</a:t>
            </a:r>
          </a:p>
          <a:p>
            <a:endParaRPr lang="pl-PL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0456" y="763346"/>
            <a:ext cx="3991428" cy="490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ole tekstowe 9"/>
          <p:cNvSpPr txBox="1"/>
          <p:nvPr/>
        </p:nvSpPr>
        <p:spPr>
          <a:xfrm>
            <a:off x="6749141" y="5965371"/>
            <a:ext cx="4005943" cy="6241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Krogulec na tarasie  w Chomęcicach</a:t>
            </a:r>
          </a:p>
          <a:p>
            <a:pPr algn="l"/>
            <a:endParaRPr lang="pl-PL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        Julia </a:t>
            </a:r>
            <a:r>
              <a:rPr lang="pl-PL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Gonigroszek</a:t>
            </a:r>
            <a:endParaRPr lang="pl-PL" sz="16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l"/>
            <a:endParaRPr lang="pl-PL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904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Obraz — symbol zastępczy 43" descr="Zbliżenie kwiatu&#10;&#10;Opis wygenerowany z bardzo wysoką pewnością">
            <a:extLst>
              <a:ext uri="{FF2B5EF4-FFF2-40B4-BE49-F238E27FC236}">
                <a16:creationId xmlns="" xmlns:a16="http://schemas.microsoft.com/office/drawing/2014/main" id="{1583F255-AF13-4756-96C9-236AB3183B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50790"/>
            <a:ext cx="12191999" cy="6908790"/>
          </a:xfr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4DC3F8D8-E772-6D59-2F81-7C85216EE7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03513" y="1190171"/>
            <a:ext cx="6296667" cy="4896687"/>
          </a:xfrm>
          <a:prstGeom prst="rect">
            <a:avLst/>
          </a:prstGeom>
        </p:spPr>
      </p:pic>
      <p:sp>
        <p:nvSpPr>
          <p:cNvPr id="12" name="Podtytuł 2">
            <a:extLst>
              <a:ext uri="{FF2B5EF4-FFF2-40B4-BE49-F238E27FC236}">
                <a16:creationId xmlns="" xmlns:a16="http://schemas.microsoft.com/office/drawing/2014/main" id="{D73B3EB1-4BB2-203D-014B-45636389B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903" y="2937257"/>
            <a:ext cx="4152048" cy="2743200"/>
          </a:xfrm>
        </p:spPr>
        <p:txBody>
          <a:bodyPr rtlCol="0"/>
          <a:lstStyle/>
          <a:p>
            <a:pPr rtl="0"/>
            <a:r>
              <a:rPr lang="pl-PL" sz="3200" dirty="0" smtClean="0"/>
              <a:t>Wróbel zwyczajny </a:t>
            </a:r>
            <a:r>
              <a:rPr lang="pl-PL" sz="3200" dirty="0"/>
              <a:t/>
            </a:r>
            <a:br>
              <a:rPr lang="pl-PL" sz="3200" dirty="0"/>
            </a:br>
            <a:r>
              <a:rPr lang="pl-PL" dirty="0"/>
              <a:t>wróbel zwyczajny, wróbel domowy</a:t>
            </a:r>
            <a:br>
              <a:rPr lang="pl-PL" dirty="0"/>
            </a:br>
            <a:r>
              <a:rPr lang="pl-PL" dirty="0"/>
              <a:t>– gatunek małego ptaka zamieszkującego Europę, Azję i północną Afrykę.</a:t>
            </a:r>
          </a:p>
          <a:p>
            <a:pPr rtl="0"/>
            <a:r>
              <a:rPr lang="pl-PL" dirty="0"/>
              <a:t>W roku 1995 wróbel został objęty ścisłą ochroną gatunkową.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407886" y="5994400"/>
            <a:ext cx="2627086" cy="4934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pl-PL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045029" y="6008914"/>
            <a:ext cx="3396342" cy="4789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Wróbel w ogrodzie w Chomęcicach</a:t>
            </a:r>
          </a:p>
          <a:p>
            <a:pPr algn="l"/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Mila Maćkowiak</a:t>
            </a:r>
            <a:endParaRPr lang="pl-PL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762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Obraz — symbol zastępczy 43" descr="Zbliżenie kwiatu&#10;&#10;Opis wygenerowany z bardzo wysoką pewnością">
            <a:extLst>
              <a:ext uri="{FF2B5EF4-FFF2-40B4-BE49-F238E27FC236}">
                <a16:creationId xmlns="" xmlns:a16="http://schemas.microsoft.com/office/drawing/2014/main" id="{1583F255-AF13-4756-96C9-236AB3183B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50790"/>
            <a:ext cx="12191999" cy="6908790"/>
          </a:xfrm>
        </p:spPr>
      </p:pic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752892" y="508000"/>
            <a:ext cx="4472251" cy="5776686"/>
          </a:xfrm>
        </p:spPr>
        <p:txBody>
          <a:bodyPr/>
          <a:lstStyle/>
          <a:p>
            <a:pPr algn="ctr"/>
            <a:r>
              <a:rPr lang="pl-PL" b="1" dirty="0" smtClean="0"/>
              <a:t>Bocian biały </a:t>
            </a:r>
          </a:p>
          <a:p>
            <a:pPr algn="l"/>
            <a:r>
              <a:rPr lang="pl-PL" dirty="0" smtClean="0"/>
              <a:t>To duży, znany ptak, który mieszka w Polsce i innych krajach Europy. Ma długie nogi, długi czerwony dziób i białe pióra z czarnymi końcówkami na skrzydłach. Bociany są łatwe do rozpoznania.</a:t>
            </a:r>
          </a:p>
          <a:p>
            <a:pPr algn="just"/>
            <a:r>
              <a:rPr lang="pl-PL" dirty="0" smtClean="0"/>
              <a:t>Bociany budują duże gniazda z gałęzi na dachach, drzewach i słupach. Co roku wracają do tych samych gniazd. Lubią jeść żaby, ryby, owady i małe gryzonie.</a:t>
            </a:r>
          </a:p>
          <a:p>
            <a:pPr algn="just"/>
            <a:r>
              <a:rPr lang="pl-PL" dirty="0" smtClean="0"/>
              <a:t>Na zimę bociany odlatują do ciepłych krajów w Afryce, a wiosną wracają do Europy. Bocian biały jest symbolem szczęścia i wiosny, a wiele osób cieszy się, widząc te ptaki przylatujące na wiosnę.</a:t>
            </a:r>
            <a:endParaRPr lang="pl-PL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3943" y="1509484"/>
            <a:ext cx="4064001" cy="416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pole tekstowe 12"/>
          <p:cNvSpPr txBox="1"/>
          <p:nvPr/>
        </p:nvSpPr>
        <p:spPr>
          <a:xfrm>
            <a:off x="7910286" y="5965371"/>
            <a:ext cx="2902857" cy="4209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Bocian biały w Chomęcicach</a:t>
            </a:r>
          </a:p>
          <a:p>
            <a:pPr algn="ctr"/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Julia </a:t>
            </a:r>
            <a:r>
              <a:rPr lang="pl-PL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Gonigroszek</a:t>
            </a:r>
            <a:endParaRPr lang="pl-PL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762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Obraz — symbol zastępczy 43" descr="Zbliżenie kwiatu&#10;&#10;Opis wygenerowany z bardzo wysoką pewnością">
            <a:extLst>
              <a:ext uri="{FF2B5EF4-FFF2-40B4-BE49-F238E27FC236}">
                <a16:creationId xmlns="" xmlns:a16="http://schemas.microsoft.com/office/drawing/2014/main" id="{1583F255-AF13-4756-96C9-236AB3183B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50790"/>
            <a:ext cx="12192000" cy="6908790"/>
          </a:xfrm>
        </p:spPr>
      </p:pic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6995972" y="856343"/>
            <a:ext cx="4571915" cy="5558971"/>
          </a:xfrm>
        </p:spPr>
        <p:txBody>
          <a:bodyPr/>
          <a:lstStyle/>
          <a:p>
            <a:pPr algn="ctr"/>
            <a:r>
              <a:rPr lang="pl-PL" sz="2000" b="1" dirty="0" smtClean="0"/>
              <a:t>Czapla siwa </a:t>
            </a:r>
            <a:r>
              <a:rPr lang="pl-PL" sz="2000" dirty="0" smtClean="0"/>
              <a:t>(</a:t>
            </a:r>
            <a:r>
              <a:rPr lang="pl-PL" sz="2000" dirty="0" err="1" smtClean="0"/>
              <a:t>Ardea</a:t>
            </a:r>
            <a:r>
              <a:rPr lang="pl-PL" sz="2000" dirty="0" smtClean="0"/>
              <a:t> </a:t>
            </a:r>
            <a:r>
              <a:rPr lang="pl-PL" sz="2000" dirty="0" err="1" smtClean="0"/>
              <a:t>cinerea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                    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 smtClean="0"/>
              <a:t>duży ptak wodny z rodziny czaplowatych, rząd pelikanowe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 smtClean="0"/>
              <a:t>ubarwieniem przypomina żurawia, ale jest od niego mniejsza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 smtClean="0"/>
              <a:t>pożywienie urozmaicone: ryby, drobne ssaki i ptaki, żaby, ślimaki, węże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 smtClean="0"/>
              <a:t>w Polsce ptaki osiadłe na zachodzie, widywane na północy i zachodzie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 smtClean="0"/>
              <a:t>środowisko życia – płytkie wody przy jeziorach, rzekach, trzcinowiska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 smtClean="0"/>
              <a:t>żyje około 25 lat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 smtClean="0"/>
              <a:t>w Polsce gatunek objęty częściową ochroną gatunkową</a:t>
            </a:r>
          </a:p>
          <a:p>
            <a:endParaRPr lang="pl-PL" sz="2000" dirty="0"/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209BA53F-B5EB-4FB7-AB90-FE8A1EDCAE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63" y="945403"/>
            <a:ext cx="5661219" cy="4560794"/>
          </a:xfrm>
          <a:prstGeom prst="rect">
            <a:avLst/>
          </a:prstGeom>
        </p:spPr>
      </p:pic>
      <p:sp>
        <p:nvSpPr>
          <p:cNvPr id="7" name="Podtytuł 4">
            <a:extLst>
              <a:ext uri="{FF2B5EF4-FFF2-40B4-BE49-F238E27FC236}">
                <a16:creationId xmlns="" xmlns:a16="http://schemas.microsoft.com/office/drawing/2014/main" id="{741D2A1F-9D8A-4FF6-A215-B6223FE7D883}"/>
              </a:ext>
            </a:extLst>
          </p:cNvPr>
          <p:cNvSpPr txBox="1">
            <a:spLocks/>
          </p:cNvSpPr>
          <p:nvPr/>
        </p:nvSpPr>
        <p:spPr>
          <a:xfrm>
            <a:off x="883921" y="5631987"/>
            <a:ext cx="5324607" cy="652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i="1" dirty="0"/>
              <a:t>Fot. 1. Skulona czapla siwa stojąca zimą w wodach rzeki </a:t>
            </a:r>
            <a:r>
              <a:rPr lang="pl-PL" sz="2000" i="1" dirty="0" err="1" smtClean="0"/>
              <a:t>Wirynki</a:t>
            </a:r>
            <a:endParaRPr lang="pl-PL" sz="2000" i="1" dirty="0" smtClean="0"/>
          </a:p>
          <a:p>
            <a:r>
              <a:rPr lang="pl-PL" sz="2000" i="1" dirty="0" smtClean="0"/>
              <a:t>Lena </a:t>
            </a:r>
            <a:r>
              <a:rPr lang="pl-PL" sz="2000" i="1" dirty="0" err="1" smtClean="0"/>
              <a:t>Pozorska</a:t>
            </a:r>
            <a:endParaRPr lang="pl-PL" sz="2000" i="1" dirty="0"/>
          </a:p>
        </p:txBody>
      </p:sp>
    </p:spTree>
    <p:extLst>
      <p:ext uri="{BB962C8B-B14F-4D97-AF65-F5344CB8AC3E}">
        <p14:creationId xmlns:p14="http://schemas.microsoft.com/office/powerpoint/2010/main" val="187762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Obraz — symbol zastępczy 43" descr="Zbliżenie kwiatu&#10;&#10;Opis wygenerowany z bardzo wysoką pewnością">
            <a:extLst>
              <a:ext uri="{FF2B5EF4-FFF2-40B4-BE49-F238E27FC236}">
                <a16:creationId xmlns="" xmlns:a16="http://schemas.microsoft.com/office/drawing/2014/main" id="{1583F255-AF13-4756-96C9-236AB3183B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50790"/>
            <a:ext cx="12192000" cy="6908790"/>
          </a:xfrm>
        </p:spPr>
      </p:pic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812886" y="449943"/>
            <a:ext cx="4571915" cy="5558971"/>
          </a:xfrm>
        </p:spPr>
        <p:txBody>
          <a:bodyPr/>
          <a:lstStyle/>
          <a:p>
            <a:pPr algn="ctr"/>
            <a:r>
              <a:rPr lang="pl-PL" sz="2000" b="1" dirty="0" smtClean="0"/>
              <a:t>Czapla siwa </a:t>
            </a:r>
            <a:r>
              <a:rPr lang="pl-PL" sz="2000" dirty="0" smtClean="0"/>
              <a:t>                       </a:t>
            </a:r>
          </a:p>
          <a:p>
            <a:pPr algn="ctr"/>
            <a:r>
              <a:rPr lang="pl-PL" sz="1800" dirty="0" smtClean="0"/>
              <a:t>Żywią się głównie rybami, ale chętnie małego zająca. </a:t>
            </a:r>
          </a:p>
          <a:p>
            <a:pPr algn="ctr"/>
            <a:r>
              <a:rPr lang="pl-PL" sz="1800" dirty="0" smtClean="0"/>
              <a:t>Dorosły ptak osiąga 90cm długości ciała i rozpiętość skrzydeł osiąga 1,6m do 1,9m.</a:t>
            </a:r>
          </a:p>
          <a:p>
            <a:pPr algn="ctr"/>
            <a:r>
              <a:rPr lang="pl-PL" sz="1800" dirty="0" smtClean="0"/>
              <a:t>Zamieszkują tam gdzie jest mnóstwo ryb oraz dostateczna liczba drzew, na których mogą założyć gniazda.. Osiedla założone przez czaple nazywamy czapliniec.</a:t>
            </a:r>
          </a:p>
          <a:p>
            <a:pPr algn="ctr"/>
            <a:r>
              <a:rPr lang="pl-PL" sz="1800" dirty="0" smtClean="0"/>
              <a:t>Sezon lęgowy czapli zaczyna się wiosną, rodzice na zmianę wysiadują jaja </a:t>
            </a:r>
          </a:p>
          <a:p>
            <a:pPr algn="ctr"/>
            <a:r>
              <a:rPr lang="pl-PL" sz="1800" dirty="0" smtClean="0"/>
              <a:t>(1 do 6 jaj) przez 26dni.</a:t>
            </a:r>
          </a:p>
          <a:p>
            <a:pPr algn="ctr"/>
            <a:r>
              <a:rPr lang="pl-PL" sz="1800" dirty="0" smtClean="0"/>
              <a:t>Następnie przez 2miesiące wychowują pisklęta, po ok 8 tygodniach młode czaple zaczynają pierwsze loty.  </a:t>
            </a:r>
          </a:p>
          <a:p>
            <a:pPr algn="ctr"/>
            <a:r>
              <a:rPr lang="pl-PL" sz="1800" dirty="0" smtClean="0"/>
              <a:t>Z reguły para czapli siwej wyprowadza jeden lęg</a:t>
            </a:r>
            <a:endParaRPr lang="pl-PL" sz="1800" dirty="0"/>
          </a:p>
        </p:txBody>
      </p:sp>
      <p:sp>
        <p:nvSpPr>
          <p:cNvPr id="7" name="Podtytuł 4">
            <a:extLst>
              <a:ext uri="{FF2B5EF4-FFF2-40B4-BE49-F238E27FC236}">
                <a16:creationId xmlns="" xmlns:a16="http://schemas.microsoft.com/office/drawing/2014/main" id="{741D2A1F-9D8A-4FF6-A215-B6223FE7D883}"/>
              </a:ext>
            </a:extLst>
          </p:cNvPr>
          <p:cNvSpPr txBox="1">
            <a:spLocks/>
          </p:cNvSpPr>
          <p:nvPr/>
        </p:nvSpPr>
        <p:spPr>
          <a:xfrm>
            <a:off x="6297749" y="5791644"/>
            <a:ext cx="4994365" cy="652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i="1" dirty="0" smtClean="0"/>
              <a:t>Czapla siwa  odlatująca z mokradeł w Komornikach</a:t>
            </a:r>
          </a:p>
          <a:p>
            <a:r>
              <a:rPr lang="pl-PL" sz="2000" i="1" dirty="0" smtClean="0"/>
              <a:t>Adrian </a:t>
            </a:r>
            <a:r>
              <a:rPr lang="pl-PL" sz="2000" i="1" dirty="0" err="1" smtClean="0"/>
              <a:t>Chomiakowski</a:t>
            </a:r>
            <a:endParaRPr lang="pl-PL" sz="2000" i="1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B8B9D39D-C783-AEE1-3379-4CADD49455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52025" y="986970"/>
            <a:ext cx="5298146" cy="4513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762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Obraz — symbol zastępczy 43" descr="Zbliżenie kwiatu&#10;&#10;Opis wygenerowany z bardzo wysoką pewnością">
            <a:extLst>
              <a:ext uri="{FF2B5EF4-FFF2-40B4-BE49-F238E27FC236}">
                <a16:creationId xmlns="" xmlns:a16="http://schemas.microsoft.com/office/drawing/2014/main" id="{1583F255-AF13-4756-96C9-236AB3183B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908790"/>
          </a:xfrm>
        </p:spPr>
      </p:pic>
      <p:sp>
        <p:nvSpPr>
          <p:cNvPr id="7" name="Podtytuł 4">
            <a:extLst>
              <a:ext uri="{FF2B5EF4-FFF2-40B4-BE49-F238E27FC236}">
                <a16:creationId xmlns="" xmlns:a16="http://schemas.microsoft.com/office/drawing/2014/main" id="{741D2A1F-9D8A-4FF6-A215-B6223FE7D883}"/>
              </a:ext>
            </a:extLst>
          </p:cNvPr>
          <p:cNvSpPr txBox="1">
            <a:spLocks/>
          </p:cNvSpPr>
          <p:nvPr/>
        </p:nvSpPr>
        <p:spPr>
          <a:xfrm>
            <a:off x="883921" y="5631987"/>
            <a:ext cx="5324607" cy="652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i="1" dirty="0" smtClean="0"/>
              <a:t>Fot.2 Łabędź niemy nad jeziorem Chomęcickim</a:t>
            </a:r>
          </a:p>
          <a:p>
            <a:r>
              <a:rPr lang="pl-PL" sz="2000" i="1" dirty="0" smtClean="0"/>
              <a:t>Lena </a:t>
            </a:r>
            <a:r>
              <a:rPr lang="pl-PL" sz="2000" i="1" dirty="0" err="1" smtClean="0"/>
              <a:t>Pozorska</a:t>
            </a:r>
            <a:endParaRPr lang="pl-PL" sz="2000" i="1" dirty="0"/>
          </a:p>
        </p:txBody>
      </p: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4D3D66C2-CFED-4F51-A580-CB5DE9CDA4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60" y="373020"/>
            <a:ext cx="6938682" cy="5204011"/>
          </a:xfrm>
          <a:prstGeom prst="rect">
            <a:avLst/>
          </a:prstGeom>
        </p:spPr>
      </p:pic>
      <p:sp>
        <p:nvSpPr>
          <p:cNvPr id="8" name="Podtytuł 7"/>
          <p:cNvSpPr>
            <a:spLocks noGrp="1"/>
          </p:cNvSpPr>
          <p:nvPr>
            <p:ph type="subTitle" idx="1"/>
          </p:nvPr>
        </p:nvSpPr>
        <p:spPr>
          <a:xfrm>
            <a:off x="7185268" y="1211944"/>
            <a:ext cx="4266503" cy="5159828"/>
          </a:xfrm>
        </p:spPr>
        <p:txBody>
          <a:bodyPr/>
          <a:lstStyle/>
          <a:p>
            <a:pPr algn="ctr"/>
            <a:r>
              <a:rPr lang="pl-PL" sz="1800" b="1" dirty="0" smtClean="0"/>
              <a:t>Łabędź niemy </a:t>
            </a:r>
            <a:r>
              <a:rPr lang="pl-PL" sz="1800" dirty="0" smtClean="0"/>
              <a:t>(</a:t>
            </a:r>
            <a:r>
              <a:rPr lang="pl-PL" sz="1800" dirty="0" err="1" smtClean="0"/>
              <a:t>Cygnus</a:t>
            </a:r>
            <a:r>
              <a:rPr lang="pl-PL" sz="1800" dirty="0" smtClean="0"/>
              <a:t> </a:t>
            </a:r>
            <a:r>
              <a:rPr lang="pl-PL" sz="1800" dirty="0" err="1" smtClean="0"/>
              <a:t>olor</a:t>
            </a:r>
            <a:r>
              <a:rPr lang="pl-PL" sz="1800" dirty="0" smtClean="0"/>
              <a:t>):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1800" dirty="0" smtClean="0"/>
              <a:t>duży ptak wodny z podrodziny gęsi w rodzinie kaczkowatych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1800" dirty="0" smtClean="0"/>
              <a:t>ptak częściowo wędrowny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1800" dirty="0" smtClean="0"/>
              <a:t>jeden z najcięższych ptaków latających; aby wzbić się w powietrze wykonują kilkudziesięciometrowy rozbieg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1800" dirty="0" smtClean="0"/>
              <a:t>żywi się roślinami z dodatkiem małży, ślimaków i larw owadów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1800" dirty="0" smtClean="0"/>
              <a:t>w Polsce zamieszkuje cały nizinny teren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1800" dirty="0" smtClean="0"/>
              <a:t>środowisko życia (biotop) – stojące zbiorniki wodne z dużą ilością trzcin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1800" dirty="0" smtClean="0"/>
              <a:t>żyje około 12 lat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1800" dirty="0" smtClean="0"/>
              <a:t>w Polsce objęty ścisłą ochroną gatunkową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762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Obraz — symbol zastępczy 43" descr="Zbliżenie kwiatu&#10;&#10;Opis wygenerowany z bardzo wysoką pewnością">
            <a:extLst>
              <a:ext uri="{FF2B5EF4-FFF2-40B4-BE49-F238E27FC236}">
                <a16:creationId xmlns="" xmlns:a16="http://schemas.microsoft.com/office/drawing/2014/main" id="{1583F255-AF13-4756-96C9-236AB3183B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908790"/>
          </a:xfr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944DBA4D-D9B8-483F-A6D8-D9262F9F43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873" y="542157"/>
            <a:ext cx="6920754" cy="5190565"/>
          </a:xfrm>
          <a:prstGeom prst="rect">
            <a:avLst/>
          </a:prstGeom>
        </p:spPr>
      </p:pic>
      <p:sp>
        <p:nvSpPr>
          <p:cNvPr id="10" name="Podtytuł 4">
            <a:extLst>
              <a:ext uri="{FF2B5EF4-FFF2-40B4-BE49-F238E27FC236}">
                <a16:creationId xmlns="" xmlns:a16="http://schemas.microsoft.com/office/drawing/2014/main" id="{3BC0E48F-9F10-4B84-8DA9-12DE10900EE7}"/>
              </a:ext>
            </a:extLst>
          </p:cNvPr>
          <p:cNvSpPr txBox="1">
            <a:spLocks/>
          </p:cNvSpPr>
          <p:nvPr/>
        </p:nvSpPr>
        <p:spPr>
          <a:xfrm>
            <a:off x="1033076" y="5948657"/>
            <a:ext cx="5719483" cy="252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i="1" dirty="0"/>
              <a:t>Fot. </a:t>
            </a:r>
            <a:r>
              <a:rPr lang="pl-PL" sz="1600" i="1" dirty="0" smtClean="0"/>
              <a:t>3. </a:t>
            </a:r>
            <a:r>
              <a:rPr lang="pl-PL" sz="1600" i="1" dirty="0"/>
              <a:t>Gęś gęgawa na spacerze po trawie w gminie Komorniki</a:t>
            </a:r>
          </a:p>
        </p:txBody>
      </p:sp>
      <p:sp>
        <p:nvSpPr>
          <p:cNvPr id="8" name="Podtytuł 7"/>
          <p:cNvSpPr>
            <a:spLocks noGrp="1"/>
          </p:cNvSpPr>
          <p:nvPr>
            <p:ph type="subTitle" idx="1"/>
          </p:nvPr>
        </p:nvSpPr>
        <p:spPr>
          <a:xfrm>
            <a:off x="7039428" y="1654629"/>
            <a:ext cx="4482367" cy="4910957"/>
          </a:xfrm>
        </p:spPr>
        <p:txBody>
          <a:bodyPr/>
          <a:lstStyle/>
          <a:p>
            <a:pPr algn="ctr"/>
            <a:r>
              <a:rPr lang="pl-PL" sz="2000" b="1" dirty="0" smtClean="0"/>
              <a:t>Gęś gęgawa </a:t>
            </a:r>
            <a:r>
              <a:rPr lang="pl-PL" sz="2000" dirty="0" smtClean="0"/>
              <a:t>(</a:t>
            </a:r>
            <a:r>
              <a:rPr lang="pl-PL" sz="2000" dirty="0" err="1" smtClean="0"/>
              <a:t>Anser</a:t>
            </a:r>
            <a:r>
              <a:rPr lang="pl-PL" sz="2000" dirty="0" smtClean="0"/>
              <a:t> </a:t>
            </a:r>
            <a:r>
              <a:rPr lang="pl-PL" sz="2000" dirty="0" err="1" smtClean="0"/>
              <a:t>anser</a:t>
            </a:r>
            <a:r>
              <a:rPr lang="pl-PL" sz="2000" dirty="0" smtClean="0"/>
              <a:t>):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 smtClean="0"/>
              <a:t>duży ptak wodny z rodziny kaczkowatych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 smtClean="0"/>
              <a:t>przodek gęsi domowej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 smtClean="0"/>
              <a:t>odznacza się niebywałą wiernością – łączy się w pary na całe życie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 smtClean="0"/>
              <a:t>żywi się trawą, liśćmi, młodymi pędami, zbożem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 smtClean="0"/>
              <a:t>występuje licznie w Polsce północno-zachodniej i środkowej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 smtClean="0"/>
              <a:t>środowisko życia (biotop) – zbiorniki gęsto porośnięte trzcinami, bagniste łąki i moczary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 smtClean="0"/>
              <a:t>żyje około 20 lat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87762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Obraz — symbol zastępczy 43" descr="Zbliżenie kwiatu&#10;&#10;Opis wygenerowany z bardzo wysoką pewnością">
            <a:extLst>
              <a:ext uri="{FF2B5EF4-FFF2-40B4-BE49-F238E27FC236}">
                <a16:creationId xmlns="" xmlns:a16="http://schemas.microsoft.com/office/drawing/2014/main" id="{1583F255-AF13-4756-96C9-236AB3183B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50790"/>
            <a:ext cx="12191999" cy="6908790"/>
          </a:xfrm>
        </p:spPr>
      </p:pic>
      <p:pic>
        <p:nvPicPr>
          <p:cNvPr id="7" name="Obraz 6" descr="ff793807-bf83-4256-9df7-5465a58e44b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0915" y="537029"/>
            <a:ext cx="6155362" cy="4891314"/>
          </a:xfrm>
          <a:prstGeom prst="rect">
            <a:avLst/>
          </a:prstGeom>
        </p:spPr>
      </p:pic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6923314" y="2148115"/>
            <a:ext cx="4818744" cy="4093028"/>
          </a:xfrm>
        </p:spPr>
        <p:txBody>
          <a:bodyPr/>
          <a:lstStyle/>
          <a:p>
            <a:pPr algn="l"/>
            <a:r>
              <a:rPr lang="pl-PL" sz="1400" dirty="0" smtClean="0">
                <a:latin typeface="Comic Sans MS" pitchFamily="66" charset="0"/>
              </a:rPr>
              <a:t>PLISZKA SIWA </a:t>
            </a:r>
          </a:p>
          <a:p>
            <a:pPr algn="l"/>
            <a:r>
              <a:rPr lang="pl-PL" sz="1600" dirty="0" smtClean="0">
                <a:latin typeface="Comic Sans MS" pitchFamily="66" charset="0"/>
              </a:rPr>
              <a:t>Ma długość około 16-19 centymetr</a:t>
            </a:r>
            <a:r>
              <a:rPr lang="en-US" sz="1600" dirty="0" smtClean="0">
                <a:latin typeface="Comic Sans MS" pitchFamily="66" charset="0"/>
              </a:rPr>
              <a:t>ó</a:t>
            </a:r>
            <a:r>
              <a:rPr lang="pl-PL" sz="1600" dirty="0" smtClean="0">
                <a:latin typeface="Comic Sans MS" pitchFamily="66" charset="0"/>
              </a:rPr>
              <a:t>w i waży około 14 gram</a:t>
            </a:r>
            <a:r>
              <a:rPr lang="en-US" sz="1600" dirty="0" smtClean="0">
                <a:latin typeface="Comic Sans MS" pitchFamily="66" charset="0"/>
              </a:rPr>
              <a:t>ó</a:t>
            </a:r>
            <a:r>
              <a:rPr lang="pl-PL" sz="1600" dirty="0" smtClean="0">
                <a:latin typeface="Comic Sans MS" pitchFamily="66" charset="0"/>
              </a:rPr>
              <a:t>w .</a:t>
            </a:r>
          </a:p>
          <a:p>
            <a:pPr algn="l"/>
            <a:r>
              <a:rPr lang="pl-PL" sz="1600" dirty="0" smtClean="0">
                <a:latin typeface="Comic Sans MS" pitchFamily="66" charset="0"/>
              </a:rPr>
              <a:t>W Europie i w Azji jest to ptak osiadły. </a:t>
            </a:r>
          </a:p>
          <a:p>
            <a:pPr algn="l"/>
            <a:r>
              <a:rPr lang="pl-PL" sz="1600" dirty="0" smtClean="0">
                <a:latin typeface="Comic Sans MS" pitchFamily="66" charset="0"/>
              </a:rPr>
              <a:t>Pliszka siwa żyje w parkach , lasach, polach i łąkach .Żywi sie owadami czyli jest owadożerną je np. muchy. </a:t>
            </a:r>
          </a:p>
          <a:p>
            <a:pPr algn="l"/>
            <a:r>
              <a:rPr lang="pl-PL" sz="1600" dirty="0" smtClean="0">
                <a:latin typeface="Comic Sans MS" pitchFamily="66" charset="0"/>
              </a:rPr>
              <a:t>Jej ubarwienie to czarno-biało-szare i bardzo smukła budowa ciała z długim ogonem i cienkim dziobem.</a:t>
            </a:r>
          </a:p>
          <a:p>
            <a:pPr algn="l"/>
            <a:r>
              <a:rPr lang="pl-PL" sz="1600" dirty="0" smtClean="0">
                <a:latin typeface="Comic Sans MS" pitchFamily="66" charset="0"/>
              </a:rPr>
              <a:t> Pliszka siwa często bywa w pobliżu człowieka. Biega po ziemi szukając owad</a:t>
            </a:r>
            <a:r>
              <a:rPr lang="en-US" sz="1600" dirty="0" smtClean="0">
                <a:latin typeface="Comic Sans MS" pitchFamily="66" charset="0"/>
              </a:rPr>
              <a:t>ó</a:t>
            </a:r>
            <a:r>
              <a:rPr lang="pl-PL" sz="1600" dirty="0" smtClean="0">
                <a:latin typeface="Comic Sans MS" pitchFamily="66" charset="0"/>
              </a:rPr>
              <a:t>w kiwa ogonem w d</a:t>
            </a:r>
            <a:r>
              <a:rPr lang="en-US" sz="1600" dirty="0" smtClean="0">
                <a:latin typeface="Comic Sans MS" pitchFamily="66" charset="0"/>
              </a:rPr>
              <a:t>ó</a:t>
            </a:r>
            <a:r>
              <a:rPr lang="pl-PL" sz="1600" dirty="0" smtClean="0">
                <a:latin typeface="Comic Sans MS" pitchFamily="66" charset="0"/>
              </a:rPr>
              <a:t>ł i w g</a:t>
            </a:r>
            <a:r>
              <a:rPr lang="en-US" sz="1600" dirty="0" smtClean="0">
                <a:latin typeface="Comic Sans MS" pitchFamily="66" charset="0"/>
              </a:rPr>
              <a:t>ó</a:t>
            </a:r>
            <a:r>
              <a:rPr lang="pl-PL" sz="1600" dirty="0" err="1" smtClean="0">
                <a:latin typeface="Comic Sans MS" pitchFamily="66" charset="0"/>
              </a:rPr>
              <a:t>rę</a:t>
            </a:r>
            <a:r>
              <a:rPr lang="pl-PL" sz="1600" dirty="0" smtClean="0">
                <a:latin typeface="Comic Sans MS" pitchFamily="66" charset="0"/>
              </a:rPr>
              <a:t> praktycznie cały czas.</a:t>
            </a:r>
          </a:p>
          <a:p>
            <a:pPr algn="l"/>
            <a:endParaRPr lang="pl-PL" sz="1600" dirty="0" smtClean="0">
              <a:latin typeface="Comic Sans MS" pitchFamily="66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69256" y="5907314"/>
            <a:ext cx="2409372" cy="3483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Pliszka na parapecie w Rosnowie.</a:t>
            </a:r>
          </a:p>
          <a:p>
            <a:pPr algn="l"/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Jakub Chudy</a:t>
            </a:r>
            <a:endParaRPr lang="pl-PL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758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Obraz — symbol zastępczy 43" descr="Zbliżenie kwiatu&#10;&#10;Opis wygenerowany z bardzo wysoką pewnością">
            <a:extLst>
              <a:ext uri="{FF2B5EF4-FFF2-40B4-BE49-F238E27FC236}">
                <a16:creationId xmlns="" xmlns:a16="http://schemas.microsoft.com/office/drawing/2014/main" id="{1583F255-AF13-4756-96C9-236AB3183B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50790"/>
            <a:ext cx="12191999" cy="6908790"/>
          </a:xfrm>
        </p:spPr>
      </p:pic>
      <p:sp>
        <p:nvSpPr>
          <p:cNvPr id="12" name="Podtytuł 2">
            <a:extLst>
              <a:ext uri="{FF2B5EF4-FFF2-40B4-BE49-F238E27FC236}">
                <a16:creationId xmlns="" xmlns:a16="http://schemas.microsoft.com/office/drawing/2014/main" id="{D73B3EB1-4BB2-203D-014B-45636389B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8" y="3394461"/>
            <a:ext cx="4474465" cy="3269717"/>
          </a:xfrm>
        </p:spPr>
        <p:txBody>
          <a:bodyPr rtlCol="0"/>
          <a:lstStyle/>
          <a:p>
            <a:pPr algn="l" rtl="0"/>
            <a:r>
              <a:rPr lang="pl-PL" sz="3200" b="1" dirty="0"/>
              <a:t>Kos</a:t>
            </a:r>
            <a:r>
              <a:rPr lang="pl-PL" dirty="0"/>
              <a:t> </a:t>
            </a:r>
            <a:r>
              <a:rPr lang="pl-PL" dirty="0" smtClean="0"/>
              <a:t> </a:t>
            </a:r>
            <a:endParaRPr lang="pl-PL" dirty="0"/>
          </a:p>
          <a:p>
            <a:pPr algn="l" rtl="0"/>
            <a:r>
              <a:rPr lang="pl-PL" dirty="0"/>
              <a:t>- gatunek średniej wielkości ptaka częściowo wędrownego</a:t>
            </a:r>
            <a:br>
              <a:rPr lang="pl-PL" dirty="0"/>
            </a:br>
            <a:r>
              <a:rPr lang="pl-PL" dirty="0"/>
              <a:t>z rodziny drozdowatych.</a:t>
            </a:r>
          </a:p>
          <a:p>
            <a:pPr algn="l" rtl="0"/>
            <a:r>
              <a:rPr lang="pl-PL" dirty="0"/>
              <a:t>Odżywia się przeważnie pokarmem zwierzęcym, głównie dżdżownicami</a:t>
            </a:r>
            <a:br>
              <a:rPr lang="pl-PL" dirty="0"/>
            </a:br>
            <a:r>
              <a:rPr lang="pl-PL" dirty="0"/>
              <a:t> i chrząszczami.</a:t>
            </a:r>
          </a:p>
          <a:p>
            <a:pPr algn="l" rtl="0"/>
            <a:r>
              <a:rPr lang="pl-PL" dirty="0"/>
              <a:t>Jego przepiękny śpiew zwiastuje wiosnę.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CEFC8185-C94F-72A8-B89E-92E755B71F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90172" y="1146628"/>
            <a:ext cx="3904343" cy="316411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190171" y="5907314"/>
            <a:ext cx="2264229" cy="2757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Mila Maćkowiak</a:t>
            </a:r>
          </a:p>
        </p:txBody>
      </p:sp>
    </p:spTree>
    <p:extLst>
      <p:ext uri="{BB962C8B-B14F-4D97-AF65-F5344CB8AC3E}">
        <p14:creationId xmlns:p14="http://schemas.microsoft.com/office/powerpoint/2010/main" val="402758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6429_TF16411174.potx" id="{10BFA4E6-8644-4A3C-9F4C-ABDCD870CC66}" vid="{ED7F8967-51C0-4FE8-970B-062E824EED92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</Template>
  <TotalTime>218</TotalTime>
  <Words>827</Words>
  <Application>Microsoft Office PowerPoint</Application>
  <PresentationFormat>Panoramiczny</PresentationFormat>
  <Paragraphs>119</Paragraphs>
  <Slides>14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2" baseType="lpstr">
      <vt:lpstr>Arial Unicode MS</vt:lpstr>
      <vt:lpstr>Arial</vt:lpstr>
      <vt:lpstr>Bookman Old Style</vt:lpstr>
      <vt:lpstr>Calibri</vt:lpstr>
      <vt:lpstr>Calibri Light</vt:lpstr>
      <vt:lpstr>Comic Sans MS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Ptaki   z mojej okolicy</dc:title>
  <dc:creator>Michał Maćkowiak</dc:creator>
  <cp:lastModifiedBy>Andrzej Tuźnik</cp:lastModifiedBy>
  <cp:revision>19</cp:revision>
  <dcterms:created xsi:type="dcterms:W3CDTF">2024-05-19T16:45:26Z</dcterms:created>
  <dcterms:modified xsi:type="dcterms:W3CDTF">2024-06-06T08:27:24Z</dcterms:modified>
</cp:coreProperties>
</file>