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8" r:id="rId3"/>
    <p:sldId id="260" r:id="rId4"/>
    <p:sldId id="261" r:id="rId5"/>
    <p:sldId id="269" r:id="rId6"/>
    <p:sldId id="270" r:id="rId7"/>
    <p:sldId id="271" r:id="rId8"/>
    <p:sldId id="263" r:id="rId9"/>
    <p:sldId id="264" r:id="rId10"/>
    <p:sldId id="265" r:id="rId11"/>
    <p:sldId id="266" r:id="rId12"/>
    <p:sldId id="267" r:id="rId13"/>
    <p:sldId id="268" r:id="rId14"/>
    <p:sldId id="272" r:id="rId15"/>
    <p:sldId id="273" r:id="rId16"/>
    <p:sldId id="274" r:id="rId17"/>
    <p:sldId id="276" r:id="rId18"/>
    <p:sldId id="277" r:id="rId19"/>
    <p:sldId id="278" r:id="rId20"/>
    <p:sldId id="279" r:id="rId21"/>
    <p:sldId id="280" r:id="rId2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B0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0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3212AE-6D40-4093-B4BC-8C2F6059D7AE}" type="datetimeFigureOut">
              <a:rPr lang="pl-PL" smtClean="0"/>
              <a:pPr/>
              <a:t>06.06.2024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475520-2949-4F1D-9A37-631F88BA096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28193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475520-2949-4F1D-9A37-631F88BA096D}" type="slidenum">
              <a:rPr lang="pl-PL" smtClean="0"/>
              <a:pPr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203935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475520-2949-4F1D-9A37-631F88BA096D}" type="slidenum">
              <a:rPr lang="pl-PL" smtClean="0"/>
              <a:pPr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82757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66C648A1-2F75-03F7-BAEB-E385643E64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D3517BC7-65ED-29EA-D9FC-E963377002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A8D141F8-3B13-AF87-FCE9-68E4050AF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ED9F9-55E1-4441-B6F3-466FDB8FB056}" type="datetimeFigureOut">
              <a:rPr lang="pl-PL" smtClean="0"/>
              <a:pPr/>
              <a:t>06.06.2024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9B477333-201B-339A-4EA7-21CBABF14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61F3A745-8C7B-DD73-8969-F42271DCC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36130-CBAD-4DE3-A81B-6BDDBC40A33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964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7378913A-C01E-FED9-7A35-E44DF5D2F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xmlns="" id="{337402A9-AAEA-02BA-67F5-C5DAF3A2E0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CBE46D7C-E93D-B48D-BF73-531D9AF9E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ED9F9-55E1-4441-B6F3-466FDB8FB056}" type="datetimeFigureOut">
              <a:rPr lang="pl-PL" smtClean="0"/>
              <a:pPr/>
              <a:t>06.06.2024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BEDD5DE0-9838-6B58-1F55-0A3222309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24D1F14E-8DB3-1CFC-A4B9-4ED701D54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36130-CBAD-4DE3-A81B-6BDDBC40A33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9746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xmlns="" id="{12A3B55F-AE8D-DF79-3953-D38CCC1C5D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xmlns="" id="{B49BE58A-449E-2199-21C7-4CA20AB3F5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3EC7C843-59B0-FF62-6D83-2BE8269A4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ED9F9-55E1-4441-B6F3-466FDB8FB056}" type="datetimeFigureOut">
              <a:rPr lang="pl-PL" smtClean="0"/>
              <a:pPr/>
              <a:t>06.06.2024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96B9FBF9-90B8-268C-8956-5544E877F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8A552600-F8F6-218A-D457-08FBC1D07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36130-CBAD-4DE3-A81B-6BDDBC40A33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57812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1C659BBC-E5C2-D650-0B42-9FE09C764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4ECDD60B-4784-BB2A-E34B-EFD90CA7B6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20AC43E2-21D0-A099-1BAD-744ECCCA1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ED9F9-55E1-4441-B6F3-466FDB8FB056}" type="datetimeFigureOut">
              <a:rPr lang="pl-PL" smtClean="0"/>
              <a:pPr/>
              <a:t>06.06.2024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F1E1A00E-456F-AE1A-75B6-81763F2C0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74AF2CB0-2C3C-12A1-2866-D7FE86B88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36130-CBAD-4DE3-A81B-6BDDBC40A33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68572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5C6235A2-7D34-3081-4AB6-C1909E94A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0E3CFEBA-F0F7-26E2-1543-E1C681579D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C87AE65D-561B-4139-F4A1-CAFA43BAA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ED9F9-55E1-4441-B6F3-466FDB8FB056}" type="datetimeFigureOut">
              <a:rPr lang="pl-PL" smtClean="0"/>
              <a:pPr/>
              <a:t>06.06.2024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5CA70F6C-10FE-D9B9-91D2-298D05BBE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073808A3-D297-A8C4-4117-A82C6C708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36130-CBAD-4DE3-A81B-6BDDBC40A33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42809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D8371BFD-9735-AD97-DC0A-386DBD689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18C49712-F003-6950-8084-346926ACF8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B12787D1-D15C-7F9F-76FC-E1436CC1F2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C75CB205-D916-06E4-7CB5-1DB6091F5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ED9F9-55E1-4441-B6F3-466FDB8FB056}" type="datetimeFigureOut">
              <a:rPr lang="pl-PL" smtClean="0"/>
              <a:pPr/>
              <a:t>06.06.2024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5D067B27-32BC-6A0D-84CD-1C497254C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A60D8C6E-13DF-3B98-CCF8-37F7275CF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36130-CBAD-4DE3-A81B-6BDDBC40A33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32739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7CD34848-89BA-D487-0C92-2F018CFDE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BF03AEA1-A924-3902-F62F-7BCB6CB130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880E2552-9D0A-943C-D07A-92D8FD6067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xmlns="" id="{199175B2-B1CC-2DCF-198D-1B94B3CE37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xmlns="" id="{A3AA9B38-1105-9D80-712A-336930BDE9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xmlns="" id="{2055FBB7-8117-AD6A-C346-CFB4F3EC3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ED9F9-55E1-4441-B6F3-466FDB8FB056}" type="datetimeFigureOut">
              <a:rPr lang="pl-PL" smtClean="0"/>
              <a:pPr/>
              <a:t>06.06.2024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xmlns="" id="{A38445A3-6DF7-8C0F-94D9-682D8212C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xmlns="" id="{6AA4BB7C-AE32-AF1B-73B4-E1C7CF7DD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36130-CBAD-4DE3-A81B-6BDDBC40A33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84935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5BB19F4D-1E7B-D92A-9426-0018F2DE8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xmlns="" id="{9422CF51-1F72-BFBA-26E9-E8100D030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ED9F9-55E1-4441-B6F3-466FDB8FB056}" type="datetimeFigureOut">
              <a:rPr lang="pl-PL" smtClean="0"/>
              <a:pPr/>
              <a:t>06.06.2024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xmlns="" id="{62447927-41EA-23EA-A77D-8F9976C2A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6CD86AE6-B48A-C313-7925-21239C66E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36130-CBAD-4DE3-A81B-6BDDBC40A33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88237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xmlns="" id="{C8310BB5-18B4-69C4-B7AF-A7C2E6F58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ED9F9-55E1-4441-B6F3-466FDB8FB056}" type="datetimeFigureOut">
              <a:rPr lang="pl-PL" smtClean="0"/>
              <a:pPr/>
              <a:t>06.06.2024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xmlns="" id="{EF01AFFF-79A7-4783-BAAE-F988F510F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xmlns="" id="{2BC3021A-2470-CEBB-E1B2-66E33B246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36130-CBAD-4DE3-A81B-6BDDBC40A33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67099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9E66EF1B-E97B-8AC2-8CDA-8D2B5FB81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A90FAA81-9659-1BFB-F9BB-45A2EAB49A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BE91D5F6-87D2-8F49-DE13-9577FC18ED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977C9701-28F1-0FC7-A21B-A2335E323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ED9F9-55E1-4441-B6F3-466FDB8FB056}" type="datetimeFigureOut">
              <a:rPr lang="pl-PL" smtClean="0"/>
              <a:pPr/>
              <a:t>06.06.2024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087E0177-1039-2FED-9695-4A194A083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C2BD6985-2F0E-A0E8-F9D5-A9E0D52D8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36130-CBAD-4DE3-A81B-6BDDBC40A33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2233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4340733-055B-A245-2FFE-22398FD6C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xmlns="" id="{27E7C785-B758-6BD9-AF35-3D78C00412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F18C4351-B2BF-88F4-928C-A0BB349A19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68322E16-3F9E-DEEC-01EC-1648B7F02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ED9F9-55E1-4441-B6F3-466FDB8FB056}" type="datetimeFigureOut">
              <a:rPr lang="pl-PL" smtClean="0"/>
              <a:pPr/>
              <a:t>06.06.2024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D7162358-5C87-5113-DDED-D56698123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FE4AF60A-DD25-CB60-FFCE-CC9ED460A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36130-CBAD-4DE3-A81B-6BDDBC40A33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20427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xmlns="" id="{B540C6FF-09B2-3069-241C-CDFE1F138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E02036FB-01E9-3D4E-63B5-F119BBBA90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1FB77357-5604-969A-CAA1-343ED44E11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ED9F9-55E1-4441-B6F3-466FDB8FB056}" type="datetimeFigureOut">
              <a:rPr lang="pl-PL" smtClean="0"/>
              <a:pPr/>
              <a:t>06.06.2024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E00AA93E-9DB2-177D-9129-DFAB89E50B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CEF4A7F7-064B-AFA7-2A14-74111FB700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436130-CBAD-4DE3-A81B-6BDDBC40A33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87756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nauczyciel\Desktop\20240427_17222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921599" y="-141402"/>
            <a:ext cx="15113599" cy="7532017"/>
          </a:xfrm>
          <a:prstGeom prst="rect">
            <a:avLst/>
          </a:prstGeom>
          <a:noFill/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xmlns="" id="{41A44F0B-A51C-3E15-DA99-E7A532442B05}"/>
              </a:ext>
            </a:extLst>
          </p:cNvPr>
          <p:cNvSpPr txBox="1"/>
          <p:nvPr/>
        </p:nvSpPr>
        <p:spPr>
          <a:xfrm>
            <a:off x="5891868" y="3429000"/>
            <a:ext cx="6096000" cy="16629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solidFill>
                  <a:srgbClr val="00206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ZAPYTASZ MNIE O JUTRO?                                                             A JA NIE POWIEM NIC.                                                             NAJLEPIEJ JEST Z DNIA NA DZIEŃ                                           JAK PTAK WOLNOŚCIĄ ŻYĆ.</a:t>
            </a:r>
            <a:endParaRPr lang="pl-PL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solidFill>
                  <a:srgbClr val="00206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942BF496-EA82-461E-96CB-ACD74C7A2AAA}"/>
              </a:ext>
            </a:extLst>
          </p:cNvPr>
          <p:cNvSpPr txBox="1"/>
          <p:nvPr/>
        </p:nvSpPr>
        <p:spPr>
          <a:xfrm>
            <a:off x="1218686" y="6192525"/>
            <a:ext cx="8099570" cy="388696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Autorzy: Uczniowie Szkoły </a:t>
            </a:r>
            <a:r>
              <a:rPr lang="pl-PL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odstawowej nr 4 w Bartoszycach.</a:t>
            </a:r>
            <a:endParaRPr lang="pl-PL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6D175D91-79CA-4490-B329-2891E85AECB7}"/>
              </a:ext>
            </a:extLst>
          </p:cNvPr>
          <p:cNvSpPr txBox="1"/>
          <p:nvPr/>
        </p:nvSpPr>
        <p:spPr>
          <a:xfrm>
            <a:off x="1216447" y="564993"/>
            <a:ext cx="8099570" cy="18680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3200" b="1" dirty="0">
                <a:ln w="6731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outerShdw dist="38100" dir="2700000" algn="bl">
                    <a:schemeClr val="accent5"/>
                  </a:outerShdw>
                </a:effectLst>
                <a:latin typeface="Engravers MT" panose="0209070708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BY</a:t>
            </a:r>
            <a:r>
              <a:rPr lang="pl-PL" sz="3200" b="1" dirty="0">
                <a:ln w="6731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outerShdw dist="38100" dir="2700000" algn="bl">
                    <a:schemeClr val="accent5"/>
                  </a:outerShdw>
                </a:effectLst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Ć</a:t>
            </a:r>
            <a:r>
              <a:rPr lang="pl-PL" sz="3200" b="1" dirty="0">
                <a:ln w="6731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outerShdw dist="38100" dir="2700000" algn="bl">
                    <a:schemeClr val="accent5"/>
                  </a:outerShdw>
                </a:effectLst>
                <a:latin typeface="Engravers MT" panose="0209070708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WOLNYM JAK PTAK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3200" b="1" dirty="0">
                <a:ln w="6731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outerShdw dist="38100" dir="2700000" algn="bl">
                    <a:schemeClr val="accent5"/>
                  </a:outerShdw>
                </a:effectLst>
                <a:latin typeface="Engravers MT" panose="0209070708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album o ptakach</a:t>
            </a:r>
            <a:endParaRPr lang="pl-PL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3200" b="1" dirty="0">
                <a:ln w="6731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outerShdw dist="38100" dir="2700000" algn="bl">
                    <a:schemeClr val="accent5"/>
                  </a:outerShdw>
                </a:effectLst>
                <a:latin typeface="Goudy Stout" panose="0202090407030B020401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274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dDnDiag">
          <a:fgClr>
            <a:schemeClr val="accent5">
              <a:lumMod val="20000"/>
              <a:lumOff val="80000"/>
            </a:schemeClr>
          </a:fgClr>
          <a:bgClr>
            <a:schemeClr val="accent5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xmlns="" id="{584E6242-26B1-9EFC-65C6-C12FFD2AA4A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927" y="1389485"/>
            <a:ext cx="3381375" cy="45085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03B078A7-3AD4-1E8C-377A-D78824DDDA81}"/>
              </a:ext>
            </a:extLst>
          </p:cNvPr>
          <p:cNvSpPr txBox="1"/>
          <p:nvPr/>
        </p:nvSpPr>
        <p:spPr>
          <a:xfrm>
            <a:off x="512618" y="197649"/>
            <a:ext cx="10806546" cy="7448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pl-PL" sz="4000" b="1" spc="50" dirty="0">
                <a:ln w="9525" cap="flat" cmpd="sng" algn="ctr">
                  <a:solidFill>
                    <a:srgbClr val="5B9BD5"/>
                  </a:solidFill>
                  <a:prstDash val="solid"/>
                  <a:round/>
                </a:ln>
                <a:solidFill>
                  <a:srgbClr val="00B0F0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MEWASREBRZYSTA (LARUSARGENTATS)</a:t>
            </a:r>
            <a:r>
              <a:rPr lang="pl-PL" sz="4000" b="1" i="1" spc="50" dirty="0">
                <a:ln w="9525" cap="flat" cmpd="sng" algn="ctr">
                  <a:solidFill>
                    <a:srgbClr val="5B9BD5"/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pl-PL" sz="4000" b="1" dirty="0">
              <a:effectLst>
                <a:glow rad="38100">
                  <a:schemeClr val="accent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xmlns="" id="{1C4AAFCF-D562-EB56-B538-11AA9CDDC7A9}"/>
              </a:ext>
            </a:extLst>
          </p:cNvPr>
          <p:cNvSpPr txBox="1"/>
          <p:nvPr/>
        </p:nvSpPr>
        <p:spPr>
          <a:xfrm>
            <a:off x="4114800" y="1196912"/>
            <a:ext cx="8077200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600" i="1" spc="50" dirty="0">
                <a:ln w="9525" cap="flat" cmpd="sng" algn="ctr">
                  <a:solidFill>
                    <a:srgbClr val="5B9BD5"/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ea typeface="Calibri" panose="020F0502020204030204" pitchFamily="34" charset="0"/>
              </a:rPr>
              <a:t>◄</a:t>
            </a:r>
            <a:r>
              <a:rPr lang="pl-PL" sz="2400" b="1" spc="50" dirty="0">
                <a:ln w="9525" cap="flat" cmpd="sng" algn="ctr">
                  <a:solidFill>
                    <a:srgbClr val="5B9BD5"/>
                  </a:solidFill>
                  <a:prstDash val="solid"/>
                  <a:round/>
                </a:ln>
                <a:solidFill>
                  <a:srgbClr val="00B0F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pl-PL" sz="1800" i="1" dirty="0">
                <a:solidFill>
                  <a:srgbClr val="202122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Najliczniejszy gatunek dużej mewy. U osobników dorosłych grzbiet i skrzydła popielate, końce skrzydeł </a:t>
            </a:r>
            <a:r>
              <a:rPr lang="pl-PL" sz="1800" i="1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czarne z białymi plamkami, reszta ciała biała.</a:t>
            </a:r>
          </a:p>
          <a:p>
            <a:r>
              <a:rPr lang="pl-PL" sz="1800" i="1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Głowa również jest w całości biała. Je</a:t>
            </a:r>
            <a:r>
              <a:rPr lang="pl-PL" sz="1800" i="1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dnak w szacie spoczynkowej pojawia się mniej lub bardziej </a:t>
            </a:r>
            <a:r>
              <a:rPr lang="pl-PL" sz="1800" i="1" dirty="0">
                <a:solidFill>
                  <a:srgbClr val="202122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wyraźne „strychowanie</a:t>
            </a:r>
            <a:r>
              <a:rPr lang="pl-PL" sz="1800" dirty="0">
                <a:solidFill>
                  <a:srgbClr val="202122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”</a:t>
            </a:r>
          </a:p>
          <a:p>
            <a:endParaRPr lang="pl-PL" sz="1800" dirty="0">
              <a:solidFill>
                <a:srgbClr val="202122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pl-PL" sz="1800" i="1" spc="50" dirty="0">
                <a:ln w="9525" cap="flat" cmpd="sng" algn="ctr">
                  <a:solidFill>
                    <a:srgbClr val="5B9BD5"/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◄ </a:t>
            </a:r>
            <a:r>
              <a:rPr lang="pl-PL" sz="1800" i="1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Mewy srebrzyste krzyczą jak </a:t>
            </a:r>
            <a:r>
              <a:rPr lang="pl-PL" i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mewy żółtonogie</a:t>
            </a:r>
            <a:r>
              <a:rPr lang="pl-PL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choć ich skwir jest donioślejszy </a:t>
            </a:r>
            <a:endParaRPr lang="pl-PL" sz="1800" i="1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180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pl-PL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głośny ,,</a:t>
            </a:r>
            <a:r>
              <a:rPr lang="pl-PL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kiija</a:t>
            </a:r>
            <a:r>
              <a:rPr lang="pl-PL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-kija-kia-</a:t>
            </a:r>
            <a:r>
              <a:rPr lang="pl-PL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kjaa</a:t>
            </a:r>
            <a:r>
              <a:rPr lang="pl-PL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pl-PL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kjau</a:t>
            </a:r>
            <a:r>
              <a:rPr lang="pl-PL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.,.</a:t>
            </a:r>
          </a:p>
          <a:p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1800" i="1" spc="50" dirty="0">
                <a:ln w="9525" cap="flat" cmpd="sng" algn="ctr">
                  <a:solidFill>
                    <a:srgbClr val="5B9BD5"/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◄ </a:t>
            </a:r>
            <a:r>
              <a:rPr lang="pl-PL" sz="1800" i="1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 ciągu roku wyprowadza jeden lęg, składając w kwietniu-czerwcu 1–3 oliwkowozielonych jaj w ciemne plamki. Jaja wysiadywane są przez okres 23–29 dni przez obydwoje rodziców. Młode opuszczają gniazdo po 2–3 dniach po wykluciu. </a:t>
            </a:r>
          </a:p>
          <a:p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1800" i="1" spc="50" dirty="0">
                <a:ln w="9525" cap="flat" cmpd="sng" algn="ctr">
                  <a:solidFill>
                    <a:srgbClr val="5B9BD5"/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◄ </a:t>
            </a:r>
            <a:r>
              <a:rPr lang="pl-PL" sz="1800" i="1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Wszystkożerna. Pokarm zwierzęcy, m.in. płazy, ryby, ssaki, poza tym </a:t>
            </a:r>
            <a:r>
              <a:rPr lang="pl-PL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odpadki i </a:t>
            </a:r>
            <a:r>
              <a:rPr lang="pl-PL" i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jagody</a:t>
            </a:r>
            <a:r>
              <a:rPr lang="pl-PL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Kradną jaja i pisklęta innych ptaków np. innym mewom, kaczkom </a:t>
            </a:r>
            <a:endParaRPr lang="pl-PL" sz="1800" i="1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180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pl-PL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rybitwom. Ich żarłoczność </a:t>
            </a:r>
            <a:r>
              <a:rPr lang="pl-PL" sz="1800" i="1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jest tak duża, że mogą zjadać pisklęta z sąsiednich lęgów </a:t>
            </a:r>
            <a:endParaRPr lang="pl-PL" sz="1800" i="1" dirty="0" smtClean="0">
              <a:solidFill>
                <a:srgbClr val="20212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1800" i="1" dirty="0" smtClean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 </a:t>
            </a:r>
            <a:r>
              <a:rPr lang="pl-PL" sz="1800" i="1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kolonii, a nawet swoje własne.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18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09245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xmlns="" id="{15109233-27EF-754E-D499-97F181F4FB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300" y="700707"/>
            <a:ext cx="3446318" cy="42545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E68DCF73-ED68-DDB4-491C-4992AFE6D2ED}"/>
              </a:ext>
            </a:extLst>
          </p:cNvPr>
          <p:cNvSpPr txBox="1"/>
          <p:nvPr/>
        </p:nvSpPr>
        <p:spPr>
          <a:xfrm>
            <a:off x="2739160" y="467569"/>
            <a:ext cx="7689850" cy="7760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pl-PL" sz="4400" b="1" spc="50" dirty="0">
                <a:ln w="9525" cap="flat" cmpd="sng" algn="ctr">
                  <a:solidFill>
                    <a:srgbClr val="5B9BD5"/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PUSZCZYK (</a:t>
            </a:r>
            <a:r>
              <a:rPr lang="pl-PL" sz="4400" b="1" i="1" spc="50" dirty="0">
                <a:ln w="9525" cap="flat" cmpd="sng" algn="ctr">
                  <a:solidFill>
                    <a:srgbClr val="5B9BD5"/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STRIX ALUCO</a:t>
            </a:r>
            <a:r>
              <a:rPr lang="pl-PL" sz="4400" b="1" spc="50" dirty="0">
                <a:ln w="9525" cap="flat" cmpd="sng" algn="ctr">
                  <a:solidFill>
                    <a:srgbClr val="5B9BD5"/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pl-PL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98C525BE-07FB-76B0-D19E-61E5E3D7864E}"/>
              </a:ext>
            </a:extLst>
          </p:cNvPr>
          <p:cNvSpPr txBox="1"/>
          <p:nvPr/>
        </p:nvSpPr>
        <p:spPr>
          <a:xfrm>
            <a:off x="3883314" y="1493778"/>
            <a:ext cx="610870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600" i="1" spc="50" dirty="0">
                <a:ln w="9525" cap="flat" cmpd="sng" algn="ctr">
                  <a:solidFill>
                    <a:srgbClr val="5B9BD5"/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ea typeface="Calibri" panose="020F0502020204030204" pitchFamily="34" charset="0"/>
              </a:rPr>
              <a:t>◄ </a:t>
            </a:r>
            <a:r>
              <a:rPr lang="pl-PL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Najpospolitsza sowa w Polsce, liczna także w miastach.</a:t>
            </a:r>
          </a:p>
          <a:p>
            <a:endParaRPr lang="pl-PL" i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pl-PL" sz="1800" i="1" spc="50" dirty="0">
                <a:ln w="9525" cap="flat" cmpd="sng" algn="ctr">
                  <a:solidFill>
                    <a:srgbClr val="5B9BD5"/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ea typeface="Calibri" panose="020F0502020204030204" pitchFamily="34" charset="0"/>
              </a:rPr>
              <a:t>◄ </a:t>
            </a:r>
            <a:r>
              <a:rPr lang="pl-PL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Sowa średniej wielkości, krępej budowy ciała. Ubarwienie bardzo zmienne występuje w dwóch podstawowych odmianach kolorystycznych: szarej i brązowej, od ochrowej po </a:t>
            </a:r>
            <a:r>
              <a:rPr lang="pl-PL" sz="1800" i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rdzawobrązową</a:t>
            </a:r>
            <a:r>
              <a:rPr lang="pl-PL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endParaRPr lang="pl-PL" i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pl-PL" sz="1800" i="1" spc="50" dirty="0">
                <a:ln w="9525" cap="flat" cmpd="sng" algn="ctr">
                  <a:solidFill>
                    <a:srgbClr val="5B9BD5"/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ea typeface="Calibri" panose="020F0502020204030204" pitchFamily="34" charset="0"/>
              </a:rPr>
              <a:t>◄ </a:t>
            </a:r>
            <a:r>
              <a:rPr lang="pl-PL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Typowy głos samca to pohukiwanie (długie „</a:t>
            </a:r>
            <a:r>
              <a:rPr lang="pl-PL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huuu</a:t>
            </a:r>
            <a:r>
              <a:rPr lang="pl-PL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,, krótka przerwa, kilka urwanych, przyciszonych dźwięków „hu,, i na sam koniec znów przeciągłe, dźwięczne „</a:t>
            </a:r>
            <a:r>
              <a:rPr lang="pl-PL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huuu</a:t>
            </a:r>
            <a:r>
              <a:rPr lang="pl-PL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,,). </a:t>
            </a:r>
            <a:endParaRPr lang="pl-PL" i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xmlns="" id="{3E500B3F-B48F-4717-5E9B-D3F8401AB97A}"/>
              </a:ext>
            </a:extLst>
          </p:cNvPr>
          <p:cNvSpPr txBox="1"/>
          <p:nvPr/>
        </p:nvSpPr>
        <p:spPr>
          <a:xfrm>
            <a:off x="114300" y="4856426"/>
            <a:ext cx="11798300" cy="19693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pl-PL" sz="1600" i="1" spc="50" dirty="0">
                <a:ln w="9525" cap="flat" cmpd="sng" algn="ctr">
                  <a:solidFill>
                    <a:srgbClr val="5B9BD5"/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◄ </a:t>
            </a:r>
            <a:r>
              <a:rPr lang="pl-PL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Puszczyki polują głównie na myszy, szczury, ryjówki, nornice, krety, chomiki, wiewiórki, inne gryzonie, młode króliki, ale także </a:t>
            </a:r>
            <a:r>
              <a:rPr lang="pl-PL" sz="180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dżdżownice, </a:t>
            </a:r>
            <a:r>
              <a:rPr lang="pl-PL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owady.</a:t>
            </a:r>
            <a:endParaRPr lang="pl-PL" i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120"/>
              </a:spcAft>
            </a:pPr>
            <a:r>
              <a:rPr lang="pl-PL" sz="1800" i="1" spc="50" dirty="0">
                <a:ln w="9525" cap="flat" cmpd="sng" algn="ctr">
                  <a:solidFill>
                    <a:srgbClr val="5B9BD5"/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◄ </a:t>
            </a:r>
            <a:r>
              <a:rPr lang="pl-PL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Puszczyki gnieżdżą się w niewyścielonych dziuplach.</a:t>
            </a:r>
            <a:r>
              <a:rPr lang="pl-PL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Liczba jaj waha się od 2 do 6, choć może być też tylko jedno. Jaja są </a:t>
            </a:r>
            <a:r>
              <a:rPr lang="pl-PL" sz="1800" i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różnobiegunowe</a:t>
            </a:r>
            <a:r>
              <a:rPr lang="pl-PL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owalne (prawie kuliste), białe, o średnich wymiarach 48 × 39 mm. Jaja są wysiadywane wyłącznie przez samicę przez ok. 28–30 dni. </a:t>
            </a:r>
            <a:r>
              <a:rPr lang="pl-PL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Kiedy młode, gniazdowniki, się wyklują, samiec karmi je oraz samicę.</a:t>
            </a:r>
            <a:endParaRPr lang="pl-PL" sz="1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120"/>
              </a:spcAft>
            </a:pP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259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xmlns="" id="{18313C95-985E-2706-D7EC-6F68743D0084}"/>
              </a:ext>
            </a:extLst>
          </p:cNvPr>
          <p:cNvSpPr txBox="1"/>
          <p:nvPr/>
        </p:nvSpPr>
        <p:spPr>
          <a:xfrm>
            <a:off x="429491" y="271188"/>
            <a:ext cx="11499273" cy="679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pl-PL" sz="3600" b="1" spc="50" dirty="0">
                <a:ln w="9525" cap="flat" cmpd="sng" algn="ctr">
                  <a:solidFill>
                    <a:srgbClr val="5B9BD5"/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JASKÓŁKA DYMÓWKA (HIRUNDO RUSTICA)</a:t>
            </a:r>
            <a:endParaRPr lang="pl-PL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8B6F1D5E-B892-7B64-FBF2-20A16D4F205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>
            <a:off x="166255" y="950733"/>
            <a:ext cx="5123874" cy="42835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5854A19B-E4FF-D7EA-694A-050B437B8D8A}"/>
              </a:ext>
            </a:extLst>
          </p:cNvPr>
          <p:cNvSpPr txBox="1"/>
          <p:nvPr/>
        </p:nvSpPr>
        <p:spPr>
          <a:xfrm>
            <a:off x="5598392" y="1098426"/>
            <a:ext cx="6022108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sz="1600" i="1" spc="50" dirty="0">
                <a:ln w="9525" cap="flat" cmpd="sng" algn="ctr">
                  <a:solidFill>
                    <a:srgbClr val="5B9BD5"/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ea typeface="Calibri" panose="020F0502020204030204" pitchFamily="34" charset="0"/>
              </a:rPr>
              <a:t>◄</a:t>
            </a:r>
            <a:r>
              <a:rPr lang="pl-PL" sz="1600" i="1" spc="50" dirty="0">
                <a:ln w="9525" cap="flat" cmpd="sng" algn="ctr">
                  <a:solidFill>
                    <a:srgbClr val="5B9BD5"/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pl-PL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Długość ciała jaskółki dymówki to 19 cm, rozpiętość skrzydeł 33 cm, ciężar 16-21 g.</a:t>
            </a:r>
          </a:p>
          <a:p>
            <a:pPr algn="just"/>
            <a:endParaRPr lang="pl-PL" sz="1800" i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pl-PL" sz="1800" i="1" spc="50" dirty="0">
                <a:ln w="9525" cap="flat" cmpd="sng" algn="ctr">
                  <a:solidFill>
                    <a:srgbClr val="5B9BD5"/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◄</a:t>
            </a:r>
            <a:r>
              <a:rPr lang="pl-PL" sz="1800" i="1" spc="50" dirty="0">
                <a:ln w="9525" cap="flat" cmpd="sng" algn="ctr">
                  <a:solidFill>
                    <a:srgbClr val="5B9BD5"/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Jest ptakiem związanym z osiedlami ludzi.</a:t>
            </a:r>
          </a:p>
          <a:p>
            <a:pPr algn="just"/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pl-PL" sz="1800" i="1" spc="50" dirty="0">
                <a:ln w="9525" cap="flat" cmpd="sng" algn="ctr">
                  <a:solidFill>
                    <a:srgbClr val="5B9BD5"/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◄</a:t>
            </a:r>
            <a:r>
              <a:rPr lang="pl-PL" sz="1800" i="1" spc="50" dirty="0">
                <a:ln w="9525" cap="flat" cmpd="sng" algn="ctr">
                  <a:solidFill>
                    <a:srgbClr val="5B9BD5"/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 okresie lęgowym zamieszkuje zabudowania wiejskie, później tereny otwarte w pobliżu trzcinowisk lub </a:t>
            </a:r>
            <a:r>
              <a:rPr lang="pl-PL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wiklinowisk</a:t>
            </a:r>
            <a:r>
              <a:rPr lang="pl-PL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Wyprowadzają dwa lęgi w roku. Gniazdo budują oboje rodzice. Zakładają je wewnątrz budynku, przy ścianie lub belce. Gniazdo, otwarte z wierzchu, zbudowane jest ze zlepionych śliną grudek błota zmieszanych ze słomą, sianem, niekiedy gnojem. Wyściółkę tworzą sierść, włosie i pióra. Młode jeszcze przez kilka dni po uzyskaniu samodzielności wracają na noc do gniazda.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  <p:sp>
        <p:nvSpPr>
          <p:cNvPr id="2" name="Prostokąt 1"/>
          <p:cNvSpPr/>
          <p:nvPr/>
        </p:nvSpPr>
        <p:spPr>
          <a:xfrm>
            <a:off x="166255" y="5493437"/>
            <a:ext cx="120257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i="1" spc="50" dirty="0">
                <a:ln w="9525" cap="flat" cmpd="sng" algn="ctr">
                  <a:solidFill>
                    <a:srgbClr val="5B9BD5"/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ea typeface="Calibri" panose="020F0502020204030204" pitchFamily="34" charset="0"/>
              </a:rPr>
              <a:t>◄ </a:t>
            </a:r>
            <a:r>
              <a:rPr lang="pl-PL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Dymówka zamieszkuje Europę, północną Azję i duże obszary Ameryki Północnej. Ptaki z terenu Polski zimują w południowej Afryce</a:t>
            </a:r>
            <a:r>
              <a:rPr lang="pl-PL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/>
            <a:endParaRPr lang="pl-PL" i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pl-PL" i="1" spc="50" dirty="0">
                <a:ln w="9525" cap="flat" cmpd="sng" algn="ctr">
                  <a:solidFill>
                    <a:srgbClr val="5B9BD5"/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◄</a:t>
            </a:r>
            <a:r>
              <a:rPr lang="pl-PL" i="1" spc="50" dirty="0">
                <a:ln w="9525" cap="flat" cmpd="sng" algn="ctr">
                  <a:solidFill>
                    <a:srgbClr val="5B9BD5"/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Ptak ten w Polsce jest pod ochroną.</a:t>
            </a:r>
            <a:endParaRPr lang="pl-P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412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xmlns="" id="{C56066D2-A8F9-871A-7B32-06198D980FAE}"/>
              </a:ext>
            </a:extLst>
          </p:cNvPr>
          <p:cNvSpPr txBox="1"/>
          <p:nvPr/>
        </p:nvSpPr>
        <p:spPr>
          <a:xfrm>
            <a:off x="834886" y="415211"/>
            <a:ext cx="10522227" cy="7448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pl-PL" sz="4000" b="1" spc="50" dirty="0">
                <a:ln w="9525" cap="flat" cmpd="sng" algn="ctr">
                  <a:solidFill>
                    <a:srgbClr val="5B9BD5"/>
                  </a:solidFill>
                  <a:prstDash val="solid"/>
                  <a:round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PLISZKA SIWA (MOTACILLA </a:t>
            </a:r>
            <a:r>
              <a:rPr lang="pl-PL" sz="4000" b="1" spc="50" dirty="0" smtClean="0">
                <a:ln w="9525" cap="flat" cmpd="sng" algn="ctr">
                  <a:solidFill>
                    <a:srgbClr val="5B9BD5"/>
                  </a:solidFill>
                  <a:prstDash val="solid"/>
                  <a:round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ALBA</a:t>
            </a:r>
            <a:r>
              <a:rPr lang="pl-PL" sz="4000" b="1" spc="50" dirty="0">
                <a:ln w="9525" cap="flat" cmpd="sng" algn="ctr">
                  <a:solidFill>
                    <a:srgbClr val="5B9BD5"/>
                  </a:solidFill>
                  <a:prstDash val="solid"/>
                  <a:round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pl-PL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BE6EB8E9-38DC-AB61-EBE7-73B69B17BA13}"/>
              </a:ext>
            </a:extLst>
          </p:cNvPr>
          <p:cNvSpPr txBox="1"/>
          <p:nvPr/>
        </p:nvSpPr>
        <p:spPr>
          <a:xfrm>
            <a:off x="6297170" y="1427523"/>
            <a:ext cx="6096000" cy="23134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Aft>
                <a:spcPts val="1125"/>
              </a:spcAft>
            </a:pPr>
            <a:r>
              <a:rPr lang="pl-PL" sz="1800" i="1" spc="50" dirty="0">
                <a:ln w="9525" cap="flat" cmpd="sng" algn="ctr">
                  <a:solidFill>
                    <a:srgbClr val="5B9BD5"/>
                  </a:solidFill>
                  <a:prstDash val="solid"/>
                  <a:round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◄</a:t>
            </a:r>
            <a:r>
              <a:rPr lang="pl-PL" sz="1800" i="1" spc="50" dirty="0">
                <a:ln w="9525" cap="flat" cmpd="sng" algn="ctr">
                  <a:solidFill>
                    <a:srgbClr val="5B9BD5"/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Pliszka siwa najliczniej występuje w pobliżu dróg </a:t>
            </a:r>
            <a:endParaRPr lang="pl-PL" sz="1800" i="1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>
              <a:spcAft>
                <a:spcPts val="1125"/>
              </a:spcAft>
            </a:pPr>
            <a:r>
              <a:rPr lang="pl-PL" sz="180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 </a:t>
            </a:r>
            <a:r>
              <a:rPr lang="pl-PL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zabudowań ludzkich. Ptak </a:t>
            </a:r>
            <a:r>
              <a:rPr lang="pl-PL" sz="180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wędrowny, u </a:t>
            </a:r>
            <a:r>
              <a:rPr lang="pl-PL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nas obserwowany od końca marca do początków listopada.</a:t>
            </a:r>
            <a:endParaRPr lang="pl-P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>
              <a:spcAft>
                <a:spcPts val="1125"/>
              </a:spcAft>
            </a:pPr>
            <a:r>
              <a:rPr lang="pl-PL" sz="1800" i="1" spc="50" dirty="0">
                <a:ln w="9525" cap="flat" cmpd="sng" algn="ctr">
                  <a:solidFill>
                    <a:srgbClr val="5B9BD5"/>
                  </a:solidFill>
                  <a:prstDash val="solid"/>
                  <a:round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◄</a:t>
            </a:r>
            <a:r>
              <a:rPr lang="pl-PL" sz="1800" i="1" spc="50" dirty="0">
                <a:ln w="9525" cap="flat" cmpd="sng" algn="ctr">
                  <a:solidFill>
                    <a:srgbClr val="5B9BD5"/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Wielkością zbliżony do wróbla, ale z bardzo długim ogonem (18 cm). Ubarwiony na biało, szaro i czarno. Samice i ptaki młode oraz samce w szacie zimowej są mniej kontrastowo ubarwione.</a:t>
            </a:r>
            <a:endParaRPr lang="pl-P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86176416-B04F-F1A8-5435-CC9E5321D635}"/>
              </a:ext>
            </a:extLst>
          </p:cNvPr>
          <p:cNvSpPr txBox="1"/>
          <p:nvPr/>
        </p:nvSpPr>
        <p:spPr>
          <a:xfrm>
            <a:off x="6198848" y="3740977"/>
            <a:ext cx="6194322" cy="2449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Aft>
                <a:spcPts val="1125"/>
              </a:spcAft>
            </a:pPr>
            <a:r>
              <a:rPr lang="pl-PL" sz="1800" i="1" spc="50" dirty="0">
                <a:ln w="9525" cap="flat" cmpd="sng" algn="ctr">
                  <a:solidFill>
                    <a:srgbClr val="5B9BD5"/>
                  </a:solidFill>
                  <a:prstDash val="solid"/>
                  <a:round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◄</a:t>
            </a:r>
            <a:r>
              <a:rPr lang="pl-PL" sz="1800" i="1" spc="50" dirty="0">
                <a:ln w="9525" cap="flat" cmpd="sng" algn="ctr">
                  <a:solidFill>
                    <a:srgbClr val="5B9BD5"/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Ptak ten często nawołuje ,,</a:t>
            </a:r>
            <a:r>
              <a:rPr lang="pl-PL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ciwlitt</a:t>
            </a:r>
            <a:r>
              <a:rPr lang="pl-PL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,, ,,po-</a:t>
            </a:r>
            <a:r>
              <a:rPr lang="pl-PL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witt</a:t>
            </a:r>
            <a:r>
              <a:rPr lang="pl-PL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,, lub ,,</a:t>
            </a:r>
            <a:r>
              <a:rPr lang="pl-PL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citt</a:t>
            </a:r>
            <a:r>
              <a:rPr lang="pl-PL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,,. Śpiew jest cichy i niezbyt dźwięczny, składa się z szybko powtarzanych świergotów i ćwierkań.</a:t>
            </a:r>
            <a:endParaRPr lang="pl-P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>
              <a:spcAft>
                <a:spcPts val="1125"/>
              </a:spcAft>
            </a:pPr>
            <a:r>
              <a:rPr lang="pl-PL" sz="1800" i="1" spc="50" dirty="0">
                <a:ln w="9525" cap="flat" cmpd="sng" algn="ctr">
                  <a:solidFill>
                    <a:srgbClr val="5B9BD5"/>
                  </a:solidFill>
                  <a:prstDash val="solid"/>
                  <a:round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◄</a:t>
            </a:r>
            <a:r>
              <a:rPr lang="pl-PL" sz="1800" i="1" spc="50" dirty="0">
                <a:ln w="9525" cap="flat" cmpd="sng" algn="ctr">
                  <a:solidFill>
                    <a:srgbClr val="5B9BD5"/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Zwykle 2 lęgi w roku (maj do sierpnia). Gniazdo sprawia wrażenie niezbyt kunsztownego, jest zbudowane z liści, pędów traw i mchu. Jaja (5-6) są jasnoszare, gęsto ciemno nakrapiane. Wysiaduje głównie samica. Inkubacja trwa 12-14 dni, a pisklęta przebywają w gnieździe 14-15 dni</a:t>
            </a:r>
            <a:r>
              <a:rPr lang="pl-PL" sz="180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pl-P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258064" y="6165011"/>
            <a:ext cx="117469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Aft>
                <a:spcPts val="1125"/>
              </a:spcAft>
            </a:pPr>
            <a:r>
              <a:rPr lang="pl-PL" i="1" spc="50" dirty="0" smtClean="0">
                <a:ln w="9525" cap="flat" cmpd="sng" algn="ctr">
                  <a:solidFill>
                    <a:srgbClr val="5B9BD5"/>
                  </a:solidFill>
                  <a:prstDash val="solid"/>
                  <a:round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◄</a:t>
            </a:r>
            <a:r>
              <a:rPr lang="pl-PL" i="1" spc="50" dirty="0" smtClean="0">
                <a:ln w="9525" cap="flat" cmpd="sng" algn="ctr">
                  <a:solidFill>
                    <a:srgbClr val="5B9BD5"/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Pożywieniem tego ptaka są przede wszystkim owady i pajęczaki poszukiwane na ziemi, ale także owady latające.</a:t>
            </a:r>
            <a:endParaRPr lang="pl-PL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3512" y="1567691"/>
            <a:ext cx="4629889" cy="430547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938869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xmlns="" id="{8DEFACC5-D021-DB70-9D26-8AAE36F7759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1814052" cy="1814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" name="AutoShape 4">
            <a:extLst>
              <a:ext uri="{FF2B5EF4-FFF2-40B4-BE49-F238E27FC236}">
                <a16:creationId xmlns:a16="http://schemas.microsoft.com/office/drawing/2014/main" xmlns="" id="{85017985-9224-292D-DCB2-14CE8F987BC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475858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2054" name="Picture 6" descr="Otwórz zdjęcie">
            <a:extLst>
              <a:ext uri="{FF2B5EF4-FFF2-40B4-BE49-F238E27FC236}">
                <a16:creationId xmlns:a16="http://schemas.microsoft.com/office/drawing/2014/main" xmlns="" id="{4551ACD1-7756-9F08-1132-8B43301EE5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6980" y="1670255"/>
            <a:ext cx="5021985" cy="38222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455A74B3-2067-72E3-E34E-104ECF83D487}"/>
              </a:ext>
            </a:extLst>
          </p:cNvPr>
          <p:cNvSpPr txBox="1"/>
          <p:nvPr/>
        </p:nvSpPr>
        <p:spPr>
          <a:xfrm>
            <a:off x="1483540" y="333398"/>
            <a:ext cx="9169810" cy="713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pl-PL" sz="4000" b="1" spc="50" dirty="0">
                <a:ln w="9525" cap="flat" cmpd="sng" algn="ctr">
                  <a:solidFill>
                    <a:srgbClr val="5B9BD5"/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SIKORA BOGATKA (PARUS MAJOR)</a:t>
            </a:r>
            <a:endParaRPr lang="pl-PL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B6CC6C5B-5A44-5D8B-B124-37796C54B226}"/>
              </a:ext>
            </a:extLst>
          </p:cNvPr>
          <p:cNvSpPr txBox="1"/>
          <p:nvPr/>
        </p:nvSpPr>
        <p:spPr>
          <a:xfrm>
            <a:off x="5362114" y="1268362"/>
            <a:ext cx="6275703" cy="23134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Aft>
                <a:spcPts val="1125"/>
              </a:spcAft>
            </a:pPr>
            <a:r>
              <a:rPr lang="pl-PL" sz="1800" i="1" spc="50" dirty="0">
                <a:ln w="9525" cap="flat" cmpd="sng" algn="ctr">
                  <a:solidFill>
                    <a:srgbClr val="5B9BD5"/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◄ </a:t>
            </a:r>
            <a:r>
              <a:rPr lang="pl-PL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Sikora bogatka ma głowę czarną z białymi policzkami. Brzuch żółty z czarnym pasem przez środek. </a:t>
            </a:r>
            <a:endParaRPr lang="pl-P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>
              <a:spcAft>
                <a:spcPts val="1125"/>
              </a:spcAft>
            </a:pPr>
            <a:r>
              <a:rPr lang="pl-PL" sz="1800" i="1" spc="50" dirty="0">
                <a:ln w="9525" cap="flat" cmpd="sng" algn="ctr">
                  <a:solidFill>
                    <a:srgbClr val="5B9BD5"/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◄ </a:t>
            </a:r>
            <a:r>
              <a:rPr lang="pl-PL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Bogatki zaczynają śpiewać najwcześniej ze wszystkich ptaków. Ich rytmicznie powtarzane, czyste gwizdy ,,</a:t>
            </a:r>
            <a:r>
              <a:rPr lang="pl-PL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cicibe,cicibe</a:t>
            </a:r>
            <a:r>
              <a:rPr lang="pl-PL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…,, </a:t>
            </a:r>
            <a:endParaRPr lang="pl-P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>
              <a:spcAft>
                <a:spcPts val="1125"/>
              </a:spcAft>
            </a:pPr>
            <a:r>
              <a:rPr lang="pl-PL" sz="1800" i="1" spc="50" dirty="0">
                <a:ln w="9525" cap="flat" cmpd="sng" algn="ctr">
                  <a:solidFill>
                    <a:srgbClr val="5B9BD5"/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◄ </a:t>
            </a:r>
            <a:r>
              <a:rPr lang="pl-PL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Gatunek ten jest częściowo osiadły. Na zimę zbiera się w stadka wraz z innymi gatunkami sikor i rozpoczyna koczowniczy tryb życia, często przenosząc się do osiedli ludzkich.</a:t>
            </a:r>
            <a:endParaRPr lang="pl-P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xmlns="" id="{67AE70FF-279C-E038-8982-41C495BE15D0}"/>
              </a:ext>
            </a:extLst>
          </p:cNvPr>
          <p:cNvSpPr txBox="1"/>
          <p:nvPr/>
        </p:nvSpPr>
        <p:spPr>
          <a:xfrm>
            <a:off x="5362114" y="3581400"/>
            <a:ext cx="6455812" cy="21723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Aft>
                <a:spcPts val="1125"/>
              </a:spcAft>
            </a:pPr>
            <a:r>
              <a:rPr lang="pl-PL" sz="1800" i="1" spc="50" dirty="0">
                <a:ln w="9525" cap="flat" cmpd="sng" algn="ctr">
                  <a:solidFill>
                    <a:srgbClr val="5B9BD5"/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◄ </a:t>
            </a:r>
            <a:r>
              <a:rPr lang="pl-PL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Sikora bogatka gniazduje w dziuplach, budkach lęgowych. Znosi od 6 do 11 jaj (czasem nawet 18). Wysiaduje samica. Wysiadywanie trwa 12-15 dni, młode opuszczają gniazdo po </a:t>
            </a:r>
            <a:r>
              <a:rPr lang="pl-PL" sz="180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15-17 </a:t>
            </a:r>
            <a:r>
              <a:rPr lang="pl-PL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dniach. Jeden, czasem dwa lęgi w roku.</a:t>
            </a:r>
            <a:endParaRPr lang="pl-P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>
              <a:spcAft>
                <a:spcPts val="1125"/>
              </a:spcAft>
            </a:pPr>
            <a:r>
              <a:rPr lang="pl-PL" sz="1800" i="1" spc="50" dirty="0">
                <a:ln w="9525" cap="flat" cmpd="sng" algn="ctr">
                  <a:solidFill>
                    <a:srgbClr val="5B9BD5"/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◄ </a:t>
            </a:r>
            <a:r>
              <a:rPr lang="pl-PL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Pożywieniem bogatki są jaja, larwy, gąsienice i postacie dorosłe owadów, a także nasiona. W karmniku chętnie zjada łój </a:t>
            </a:r>
            <a:r>
              <a:rPr lang="pl-PL" sz="180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 </a:t>
            </a:r>
            <a:r>
              <a:rPr lang="pl-PL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nasiona słonecznika.</a:t>
            </a:r>
            <a:endParaRPr lang="pl-P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558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dDnDiag">
          <a:fgClr>
            <a:schemeClr val="accent4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xmlns="" id="{29BB716D-BCF1-3D9B-2499-A134F45C29E1}"/>
              </a:ext>
            </a:extLst>
          </p:cNvPr>
          <p:cNvSpPr txBox="1"/>
          <p:nvPr/>
        </p:nvSpPr>
        <p:spPr>
          <a:xfrm>
            <a:off x="255639" y="259813"/>
            <a:ext cx="11675805" cy="713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pl-PL" sz="4000" b="1" spc="50" dirty="0">
                <a:ln w="9525" cap="flat" cmpd="sng" algn="ctr">
                  <a:solidFill>
                    <a:srgbClr val="5B9BD5"/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KAWKA ZWYCZAJNA (CORVUS MONEDULA)</a:t>
            </a:r>
            <a:endParaRPr lang="pl-PL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877B6E49-8DEC-4190-225F-068B758E4143}"/>
              </a:ext>
            </a:extLst>
          </p:cNvPr>
          <p:cNvSpPr txBox="1"/>
          <p:nvPr/>
        </p:nvSpPr>
        <p:spPr>
          <a:xfrm>
            <a:off x="6040582" y="1327448"/>
            <a:ext cx="6151418" cy="30008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1800" i="1" spc="50" dirty="0">
                <a:ln w="9525" cap="flat" cmpd="sng" algn="ctr">
                  <a:solidFill>
                    <a:srgbClr val="5B9BD5"/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◄</a:t>
            </a:r>
            <a:r>
              <a:rPr lang="pl-PL" sz="1800" i="1" spc="50" dirty="0">
                <a:ln w="9525" cap="flat" cmpd="sng" algn="ctr">
                  <a:solidFill>
                    <a:srgbClr val="5B9BD5"/>
                  </a:solidFill>
                  <a:prstDash val="solid"/>
                  <a:round/>
                </a:ln>
                <a:solidFill>
                  <a:srgbClr val="FFC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1800" i="1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Kawki to średniej wielkości ptaki. W ich ubarwieniu przeważa czarny kolor, boki głowy, szyi i karku mają domieszkę jaśniejszych, siwych, piór. Od tego ubarwienia odcina się wyraźnie czarna czapeczka na głowie. </a:t>
            </a:r>
            <a:endParaRPr lang="pl-P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pl-PL" sz="1800" i="1" spc="50" dirty="0">
                <a:ln w="9525" cap="flat" cmpd="sng" algn="ctr">
                  <a:solidFill>
                    <a:srgbClr val="5B9BD5"/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◄</a:t>
            </a:r>
            <a:r>
              <a:rPr lang="pl-PL" sz="1800" i="1" spc="50" dirty="0">
                <a:ln w="9525" cap="flat" cmpd="sng" algn="ctr">
                  <a:solidFill>
                    <a:srgbClr val="5B9BD5"/>
                  </a:solidFill>
                  <a:prstDash val="solid"/>
                  <a:round/>
                </a:ln>
                <a:solidFill>
                  <a:srgbClr val="FFC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i="1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Kawki należą do krukowatych, ale są najmniejszymi przedstawicielami tych ptaków, żyjącymi w Polsce. Są mniej więcej wielkości gołębia (długość ciała 30-39 cm</a:t>
            </a:r>
            <a:r>
              <a:rPr lang="pl-PL" sz="1800" i="1" dirty="0" smtClean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xmlns="" id="{57932C45-C725-5B79-F523-173E8229C889}"/>
              </a:ext>
            </a:extLst>
          </p:cNvPr>
          <p:cNvSpPr txBox="1"/>
          <p:nvPr/>
        </p:nvSpPr>
        <p:spPr>
          <a:xfrm>
            <a:off x="255639" y="5217424"/>
            <a:ext cx="11675805" cy="10885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pl-PL" sz="1800" i="1" spc="50" dirty="0">
                <a:ln w="9525" cap="flat" cmpd="sng" algn="ctr">
                  <a:solidFill>
                    <a:srgbClr val="5B9BD5"/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◄</a:t>
            </a:r>
            <a:r>
              <a:rPr lang="pl-PL" sz="1800" i="1" spc="50" dirty="0">
                <a:ln w="9525" cap="flat" cmpd="sng" algn="ctr">
                  <a:solidFill>
                    <a:srgbClr val="5B9BD5"/>
                  </a:solidFill>
                  <a:prstDash val="solid"/>
                  <a:round/>
                </a:ln>
                <a:solidFill>
                  <a:srgbClr val="FFC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i="1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Są wszystkożerne, a ptaki żyjące w miastach chętnie korzystają z różnych odpadków.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120"/>
              </a:spcAft>
            </a:pPr>
            <a:r>
              <a:rPr lang="pl-PL" sz="1800" i="1" spc="50" dirty="0">
                <a:ln w="9525" cap="flat" cmpd="sng" algn="ctr">
                  <a:solidFill>
                    <a:srgbClr val="5B9BD5"/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◄</a:t>
            </a:r>
            <a:r>
              <a:rPr lang="pl-PL" sz="1800" i="1" spc="50" dirty="0">
                <a:ln w="9525" cap="flat" cmpd="sng" algn="ctr">
                  <a:solidFill>
                    <a:srgbClr val="5B9BD5"/>
                  </a:solidFill>
                  <a:prstDash val="solid"/>
                  <a:round/>
                </a:ln>
                <a:solidFill>
                  <a:srgbClr val="FFC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i="1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Typowe gniazdo to duże, chaotyczne zbiorowisko gałęzi.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43840">
              <a:lnSpc>
                <a:spcPct val="106000"/>
              </a:lnSpc>
              <a:spcAft>
                <a:spcPts val="120"/>
              </a:spcAft>
            </a:pPr>
            <a:r>
              <a:rPr lang="pl-PL" sz="1800" b="1" i="1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Otwórz zdjęcie">
            <a:extLst>
              <a:ext uri="{FF2B5EF4-FFF2-40B4-BE49-F238E27FC236}">
                <a16:creationId xmlns:a16="http://schemas.microsoft.com/office/drawing/2014/main" xmlns="" id="{6903D11A-536C-9DB2-D95E-C61ACDFFC4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"/>
          <a:stretch/>
        </p:blipFill>
        <p:spPr bwMode="auto">
          <a:xfrm>
            <a:off x="519878" y="1126804"/>
            <a:ext cx="5128753" cy="388997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rostokąt 1"/>
          <p:cNvSpPr/>
          <p:nvPr/>
        </p:nvSpPr>
        <p:spPr>
          <a:xfrm>
            <a:off x="6040582" y="4193773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pl-PL" i="1" spc="50" dirty="0">
                <a:ln w="9525" cap="flat" cmpd="sng" algn="ctr">
                  <a:solidFill>
                    <a:srgbClr val="5B9BD5"/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◄</a:t>
            </a:r>
            <a:r>
              <a:rPr lang="pl-PL" i="1" spc="50" dirty="0">
                <a:ln w="9525" cap="flat" cmpd="sng" algn="ctr">
                  <a:solidFill>
                    <a:srgbClr val="5B9BD5"/>
                  </a:solidFill>
                  <a:prstDash val="solid"/>
                  <a:round/>
                </a:ln>
                <a:solidFill>
                  <a:srgbClr val="FFC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i="1" dirty="0">
                <a:solidFill>
                  <a:srgbClr val="1A1A1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Kawki to ptaki, które obecnie kojarzą się z miastami i rzeczywiście obecnie najchętniej je zamieszkują.</a:t>
            </a:r>
            <a:endParaRPr lang="pl-PL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255638" y="6006258"/>
            <a:ext cx="9830471" cy="385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Aft>
                <a:spcPts val="120"/>
              </a:spcAft>
            </a:pPr>
            <a:r>
              <a:rPr lang="pl-PL" i="1" spc="50" dirty="0">
                <a:ln w="9525" cap="flat" cmpd="sng" algn="ctr">
                  <a:solidFill>
                    <a:srgbClr val="5B9BD5"/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◄</a:t>
            </a:r>
            <a:r>
              <a:rPr lang="pl-PL" i="1" spc="50" dirty="0">
                <a:ln w="9525" cap="flat" cmpd="sng" algn="ctr">
                  <a:solidFill>
                    <a:srgbClr val="5B9BD5"/>
                  </a:solidFill>
                  <a:prstDash val="solid"/>
                  <a:round/>
                </a:ln>
                <a:solidFill>
                  <a:srgbClr val="FFC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i="1" dirty="0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Pod koniec kwietnia składa 4–7 jaja. Wysiadywanie trwa przeciętnie 18 dni, wysiaduje tylko samica. </a:t>
            </a:r>
            <a:endParaRPr lang="pl-PL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2873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chemeClr val="accent4">
              <a:lumMod val="40000"/>
              <a:lumOff val="60000"/>
            </a:schemeClr>
          </a:fgClr>
          <a:bgClr>
            <a:schemeClr val="bg2">
              <a:lumMod val="9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xmlns="" id="{88C375C3-7A68-658B-0DF1-61EA718786C2}"/>
              </a:ext>
            </a:extLst>
          </p:cNvPr>
          <p:cNvSpPr txBox="1"/>
          <p:nvPr/>
        </p:nvSpPr>
        <p:spPr>
          <a:xfrm>
            <a:off x="1666569" y="0"/>
            <a:ext cx="955695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4400" b="1" spc="50" dirty="0">
                <a:ln w="9525" cap="flat" cmpd="sng" algn="ctr">
                  <a:solidFill>
                    <a:srgbClr val="5B9BD5"/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ŁABĘDŹ NIEMY (CYGNUS OLOR)</a:t>
            </a:r>
            <a:endParaRPr lang="pl-PL" sz="4400" dirty="0"/>
          </a:p>
        </p:txBody>
      </p:sp>
      <p:pic>
        <p:nvPicPr>
          <p:cNvPr id="4098" name="Picture 2" descr="Otwórz zdjęcie">
            <a:extLst>
              <a:ext uri="{FF2B5EF4-FFF2-40B4-BE49-F238E27FC236}">
                <a16:creationId xmlns:a16="http://schemas.microsoft.com/office/drawing/2014/main" xmlns="" id="{9666E7D9-B1CA-5AA4-F036-CC6448B264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84"/>
          <a:stretch/>
        </p:blipFill>
        <p:spPr bwMode="auto">
          <a:xfrm>
            <a:off x="250838" y="2275303"/>
            <a:ext cx="3270339" cy="29139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6F6F4B9F-EBAD-60D5-B47B-90D8D3012253}"/>
              </a:ext>
            </a:extLst>
          </p:cNvPr>
          <p:cNvSpPr txBox="1"/>
          <p:nvPr/>
        </p:nvSpPr>
        <p:spPr>
          <a:xfrm>
            <a:off x="3598606" y="769441"/>
            <a:ext cx="8593394" cy="48199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>
              <a:lnSpc>
                <a:spcPct val="106000"/>
              </a:lnSpc>
              <a:spcAft>
                <a:spcPts val="1125"/>
              </a:spcAft>
            </a:pPr>
            <a:r>
              <a:rPr lang="pl-PL" sz="1800" i="1" spc="50" dirty="0">
                <a:ln w="9525" cap="flat" cmpd="sng" algn="ctr">
                  <a:solidFill>
                    <a:srgbClr val="5B9BD5"/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◄</a:t>
            </a:r>
            <a:r>
              <a:rPr lang="pl-PL" sz="1800" i="1" spc="50" dirty="0">
                <a:ln w="9525" cap="flat" cmpd="sng" algn="ctr">
                  <a:solidFill>
                    <a:srgbClr val="5B9BD5"/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Łabędź krzykliwy jest gatunkiem rzadkim prawie w całej Europie. Jego zasięg zaczyna się od północnej Szkocji, Islandii i części Skandynawii i da­lej ciągnie się pasem aż na Daleki Wschód.</a:t>
            </a:r>
            <a:endParaRPr lang="pl-PL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06000"/>
              </a:lnSpc>
              <a:spcAft>
                <a:spcPts val="1125"/>
              </a:spcAft>
            </a:pPr>
            <a:r>
              <a:rPr lang="pl-PL" sz="1800" i="1" spc="50" dirty="0">
                <a:ln w="9525" cap="flat" cmpd="sng" algn="ctr">
                  <a:solidFill>
                    <a:srgbClr val="5B9BD5"/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◄</a:t>
            </a:r>
            <a:r>
              <a:rPr lang="pl-PL" sz="1800" i="1" spc="50" dirty="0">
                <a:ln w="9525" cap="flat" cmpd="sng" algn="ctr">
                  <a:solidFill>
                    <a:srgbClr val="5B9BD5"/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Pary łabędzia krzykliwego łączą się na zimowiskach i są trwałe. Oba ptaki budują w trzcinach na brzegu lub na wyspie gniazdo, będące stertą materiałów roślinnych. Samica wysiaduje przez 35-42 dni jaja o białych skorupkach w liczbie 4-6. Pisklęta wykluwają się wszystkie w jednym czasie i są wyprowadzane przez rodziców na wodę jak tylko obeschną. 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06000"/>
              </a:lnSpc>
              <a:spcAft>
                <a:spcPts val="1125"/>
              </a:spcAft>
            </a:pPr>
            <a:r>
              <a:rPr lang="pl-PL" sz="1800" i="1" spc="50" dirty="0">
                <a:ln w="9525" cap="flat" cmpd="sng" algn="ctr">
                  <a:solidFill>
                    <a:srgbClr val="5B9BD5"/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◄</a:t>
            </a:r>
            <a:r>
              <a:rPr lang="pl-PL" sz="1800" i="1" spc="50" dirty="0">
                <a:ln w="9525" cap="flat" cmpd="sng" algn="ctr">
                  <a:solidFill>
                    <a:srgbClr val="5B9BD5"/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Pokarm ptaków dorosłych jest prawie wyłącznie roślinny; młode zjadają również robaki, mięczaki i owady.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1800" i="1" spc="50" dirty="0">
                <a:ln w="9525" cap="flat" cmpd="sng" algn="ctr">
                  <a:solidFill>
                    <a:srgbClr val="5B9BD5"/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◄</a:t>
            </a:r>
            <a:r>
              <a:rPr lang="pl-PL" sz="1800" i="1" spc="50" dirty="0">
                <a:ln w="9525" cap="flat" cmpd="sng" algn="ctr">
                  <a:solidFill>
                    <a:srgbClr val="5B9BD5"/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Łabędź krzykliwy jest prawie tej samej wielkości co niemy, ale nie ma tak okazałej postawy. Ptaki dorosłe mają dziób żółty z czarnym czubkiem. Na wodzie można rozpoznać łabędzia </a:t>
            </a:r>
            <a:r>
              <a:rPr lang="pl-PL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krzykliwego po wyprostowanej szyi i skrzydłach złożonych na grzbiecie, podczas gdy łabędź niemy ma szyję wygiętą w S, a skrzydła wzniesione. Młode są szarobrunatne, o czerwonawych nogach i dziobach bez czarnej plamy u nasady, czym różnią się od młodych łabędzia niemego.</a:t>
            </a:r>
            <a:endParaRPr lang="pl-PL" dirty="0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B67A9E6D-A537-BCD8-704A-056AE58C5875}"/>
              </a:ext>
            </a:extLst>
          </p:cNvPr>
          <p:cNvSpPr txBox="1"/>
          <p:nvPr/>
        </p:nvSpPr>
        <p:spPr>
          <a:xfrm>
            <a:off x="3521177" y="5189210"/>
            <a:ext cx="8748252" cy="16687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>
              <a:lnSpc>
                <a:spcPct val="106000"/>
              </a:lnSpc>
              <a:spcAft>
                <a:spcPts val="1125"/>
              </a:spcAft>
            </a:pP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06000"/>
              </a:lnSpc>
              <a:spcAft>
                <a:spcPts val="1125"/>
              </a:spcAft>
            </a:pPr>
            <a:r>
              <a:rPr lang="pl-PL" sz="1800" i="1" spc="50" dirty="0">
                <a:ln w="9525" cap="flat" cmpd="sng" algn="ctr">
                  <a:solidFill>
                    <a:srgbClr val="5B9BD5"/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◄</a:t>
            </a:r>
            <a:r>
              <a:rPr lang="pl-PL" sz="1800" i="1" spc="50" dirty="0">
                <a:ln w="9525" cap="flat" cmpd="sng" algn="ctr">
                  <a:solidFill>
                    <a:srgbClr val="5B9BD5"/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Głos łabędzia krzykliwego przypomina klangor żurawi. Odzywa się w locie i na wodzie. Jego lot nie powoduje szmeru. Bardzo podobny do niego łabędź czarnodzioby jest wyraźnie mniejszy. Można go rozpoznać po kolorze </a:t>
            </a:r>
            <a:r>
              <a:rPr lang="pl-PL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dzioba</a:t>
            </a:r>
            <a:r>
              <a:rPr lang="pl-PL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który jest czarny na końcu, a żółta plama jest mniejsza.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826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9116">
              <a:schemeClr val="accent4">
                <a:lumMod val="60000"/>
                <a:lumOff val="40000"/>
              </a:schemeClr>
            </a:gs>
            <a:gs pos="0">
              <a:schemeClr val="accent4">
                <a:lumMod val="40000"/>
                <a:lumOff val="60000"/>
              </a:schemeClr>
            </a:gs>
            <a:gs pos="18000">
              <a:schemeClr val="accent4">
                <a:lumMod val="60000"/>
                <a:lumOff val="40000"/>
              </a:schemeClr>
            </a:gs>
            <a:gs pos="83000">
              <a:schemeClr val="accent4">
                <a:lumMod val="60000"/>
                <a:lumOff val="40000"/>
              </a:schemeClr>
            </a:gs>
            <a:gs pos="100000">
              <a:schemeClr val="bg1">
                <a:lumMod val="9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xmlns="" id="{CABF8DAE-01D3-BB72-AC59-9E3EBC56BFC8}"/>
              </a:ext>
            </a:extLst>
          </p:cNvPr>
          <p:cNvSpPr txBox="1"/>
          <p:nvPr/>
        </p:nvSpPr>
        <p:spPr>
          <a:xfrm>
            <a:off x="610494" y="0"/>
            <a:ext cx="10943304" cy="14797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4000" b="1" spc="50" dirty="0">
                <a:ln w="9525" cap="flat" cmpd="sng" algn="ctr">
                  <a:solidFill>
                    <a:srgbClr val="5B9BD5"/>
                  </a:solidFill>
                  <a:prstDash val="solid"/>
                  <a:round/>
                </a:ln>
                <a:solidFill>
                  <a:srgbClr val="FFC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GOŁĄB MIEJSKI </a:t>
            </a:r>
            <a:endParaRPr lang="pl-PL" sz="4000" b="1" spc="50" dirty="0" smtClean="0">
              <a:ln w="9525" cap="flat" cmpd="sng" algn="ctr">
                <a:solidFill>
                  <a:srgbClr val="5B9BD5"/>
                </a:solidFill>
                <a:prstDash val="solid"/>
                <a:round/>
              </a:ln>
              <a:solidFill>
                <a:srgbClr val="FFC0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4000" b="1" spc="50" dirty="0" smtClean="0">
                <a:ln w="9525" cap="flat" cmpd="sng" algn="ctr">
                  <a:solidFill>
                    <a:srgbClr val="5B9BD5"/>
                  </a:solidFill>
                  <a:prstDash val="solid"/>
                  <a:round/>
                </a:ln>
                <a:solidFill>
                  <a:srgbClr val="FFC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pl-PL" sz="4000" b="1" spc="50" dirty="0">
                <a:ln w="9525" cap="flat" cmpd="sng" algn="ctr">
                  <a:solidFill>
                    <a:srgbClr val="5B9BD5"/>
                  </a:solidFill>
                  <a:prstDash val="solid"/>
                  <a:round/>
                </a:ln>
                <a:solidFill>
                  <a:srgbClr val="FFC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COLUMBA LIVIA FORMA URBANA)</a:t>
            </a:r>
            <a:endParaRPr lang="pl-PL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7862D80F-1F11-5302-227A-8ACAE8BA8738}"/>
              </a:ext>
            </a:extLst>
          </p:cNvPr>
          <p:cNvSpPr txBox="1"/>
          <p:nvPr/>
        </p:nvSpPr>
        <p:spPr>
          <a:xfrm>
            <a:off x="5064487" y="1582172"/>
            <a:ext cx="6098458" cy="34876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Bef>
                <a:spcPts val="600"/>
              </a:spcBef>
              <a:spcAft>
                <a:spcPts val="800"/>
              </a:spcAft>
            </a:pPr>
            <a:r>
              <a:rPr lang="pl-PL" sz="1800" i="1" spc="50" dirty="0">
                <a:ln w="9525" cap="flat" cmpd="sng" algn="ctr">
                  <a:solidFill>
                    <a:srgbClr val="5B9BD5"/>
                  </a:solidFill>
                  <a:prstDash val="solid"/>
                  <a:round/>
                </a:ln>
                <a:solidFill>
                  <a:srgbClr val="FFC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◄ </a:t>
            </a:r>
            <a:r>
              <a:rPr lang="pl-PL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Upierzenie gołębia miejskiego może być całkowicie lub częściowo białe po niemal czarne, niekiedy z pojedynczymi, białymi </a:t>
            </a:r>
            <a:r>
              <a:rPr lang="pl-PL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piórami</a:t>
            </a:r>
            <a:r>
              <a:rPr lang="pl-PL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lub brązowawe. Część gołębi miejskich wygląda identycznie jak dzikie gołębie skalne, charakteryzując się dwoma czarnymi paskami na </a:t>
            </a:r>
            <a:r>
              <a:rPr lang="pl-PL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skrzydłach</a:t>
            </a:r>
            <a:r>
              <a:rPr lang="pl-PL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oraz białą plamą na dole grzbietu. 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Bef>
                <a:spcPts val="600"/>
              </a:spcBef>
              <a:spcAft>
                <a:spcPts val="800"/>
              </a:spcAft>
            </a:pPr>
            <a:r>
              <a:rPr lang="pl-PL" sz="1800" i="1" spc="50" dirty="0">
                <a:ln w="9525" cap="flat" cmpd="sng" algn="ctr">
                  <a:solidFill>
                    <a:srgbClr val="5B9BD5"/>
                  </a:solidFill>
                  <a:prstDash val="solid"/>
                  <a:round/>
                </a:ln>
                <a:solidFill>
                  <a:srgbClr val="FFC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◄ </a:t>
            </a:r>
            <a:r>
              <a:rPr lang="pl-PL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Gołąb miejski wyprowadza do pięciu </a:t>
            </a:r>
            <a:r>
              <a:rPr lang="pl-PL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lęgów</a:t>
            </a:r>
            <a:r>
              <a:rPr lang="pl-PL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w roku. </a:t>
            </a:r>
            <a:r>
              <a:rPr lang="pl-PL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Gniazdo</a:t>
            </a:r>
            <a:r>
              <a:rPr lang="pl-PL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zakłada na lub w budynkach. Gniazduje pojedynczo lub kolonijnie. Składa jednorazowo 2 </a:t>
            </a:r>
            <a:r>
              <a:rPr lang="pl-PL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jaja</a:t>
            </a:r>
            <a:r>
              <a:rPr lang="pl-PL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które wysiaduje samica na zmianę z </a:t>
            </a:r>
            <a:r>
              <a:rPr lang="pl-PL" sz="1800" i="1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samcem przez 16–19 dni. Jaja są składane przez cały rok, także w okresie zimowym.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4FBAE62F-11B0-93B4-194A-E19274B0F7D5}"/>
              </a:ext>
            </a:extLst>
          </p:cNvPr>
          <p:cNvSpPr txBox="1"/>
          <p:nvPr/>
        </p:nvSpPr>
        <p:spPr>
          <a:xfrm>
            <a:off x="5064487" y="5007147"/>
            <a:ext cx="6098458" cy="17315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i="1" spc="50" dirty="0">
                <a:ln w="9525" cap="flat" cmpd="sng" algn="ctr">
                  <a:solidFill>
                    <a:srgbClr val="5B9BD5"/>
                  </a:solidFill>
                  <a:prstDash val="solid"/>
                  <a:round/>
                </a:ln>
                <a:solidFill>
                  <a:srgbClr val="FFC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◄ </a:t>
            </a:r>
            <a:r>
              <a:rPr lang="pl-PL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Żywi się nasionami i odpadami, bywa też dokarmiany przez ludzi.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Bef>
                <a:spcPts val="600"/>
              </a:spcBef>
              <a:spcAft>
                <a:spcPts val="800"/>
              </a:spcAft>
            </a:pPr>
            <a:r>
              <a:rPr lang="pl-PL" sz="1800" i="1" spc="50" dirty="0">
                <a:ln w="9525" cap="flat" cmpd="sng" algn="ctr">
                  <a:solidFill>
                    <a:srgbClr val="5B9BD5"/>
                  </a:solidFill>
                  <a:prstDash val="solid"/>
                  <a:round/>
                </a:ln>
                <a:solidFill>
                  <a:srgbClr val="FFC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◄ </a:t>
            </a:r>
            <a:r>
              <a:rPr lang="pl-PL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Gołąb miejski jest gatunkiem osiadłym. W Polsce jest objęty </a:t>
            </a:r>
            <a:r>
              <a:rPr lang="pl-PL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częściową</a:t>
            </a:r>
            <a:r>
              <a:rPr lang="pl-PL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pl-PL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ochroną gatunkową</a:t>
            </a:r>
            <a:r>
              <a:rPr lang="pl-PL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Liczebność gołębi miejskich w Polsce wynosi około 100–250 tysięcy par.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0494" y="1752599"/>
            <a:ext cx="4031673" cy="442652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35821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9116">
              <a:srgbClr val="92D050"/>
            </a:gs>
            <a:gs pos="0">
              <a:schemeClr val="accent6">
                <a:lumMod val="20000"/>
                <a:lumOff val="80000"/>
              </a:schemeClr>
            </a:gs>
            <a:gs pos="18000">
              <a:schemeClr val="accent6">
                <a:lumMod val="40000"/>
                <a:lumOff val="60000"/>
              </a:schemeClr>
            </a:gs>
            <a:gs pos="83000">
              <a:schemeClr val="accent6">
                <a:lumMod val="75000"/>
              </a:schemeClr>
            </a:gs>
            <a:gs pos="100000">
              <a:schemeClr val="accent6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xmlns="" id="{B8FBE6FC-1E0B-0180-3921-3C054F750CBF}"/>
              </a:ext>
            </a:extLst>
          </p:cNvPr>
          <p:cNvSpPr txBox="1"/>
          <p:nvPr/>
        </p:nvSpPr>
        <p:spPr>
          <a:xfrm>
            <a:off x="-707922" y="-25182"/>
            <a:ext cx="13607844" cy="14797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4000" b="1" spc="50" dirty="0">
                <a:ln w="9525" cap="flat" cmpd="sng" algn="ctr">
                  <a:solidFill>
                    <a:srgbClr val="5B9BD5"/>
                  </a:solidFill>
                  <a:prstDash val="solid"/>
                  <a:round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MEWA ŚMIESZKA </a:t>
            </a:r>
            <a:endParaRPr lang="pl-PL" sz="4000" b="1" spc="50" dirty="0" smtClean="0">
              <a:ln w="9525" cap="flat" cmpd="sng" algn="ctr">
                <a:solidFill>
                  <a:srgbClr val="5B9BD5"/>
                </a:solidFill>
                <a:prstDash val="solid"/>
                <a:round/>
              </a:ln>
              <a:solidFill>
                <a:srgbClr val="92D05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4000" b="1" spc="50" dirty="0" smtClean="0">
                <a:ln w="9525" cap="flat" cmpd="sng" algn="ctr">
                  <a:solidFill>
                    <a:srgbClr val="5B9BD5"/>
                  </a:solidFill>
                  <a:prstDash val="solid"/>
                  <a:round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pl-PL" sz="4000" b="1" spc="50" dirty="0">
                <a:ln w="9525" cap="flat" cmpd="sng" algn="ctr">
                  <a:solidFill>
                    <a:srgbClr val="5B9BD5"/>
                  </a:solidFill>
                  <a:prstDash val="solid"/>
                  <a:round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CHROICOCEPHALUS RIDIBUNDUS)</a:t>
            </a:r>
            <a:endParaRPr lang="pl-PL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Otwórz zdjęcie">
            <a:extLst>
              <a:ext uri="{FF2B5EF4-FFF2-40B4-BE49-F238E27FC236}">
                <a16:creationId xmlns:a16="http://schemas.microsoft.com/office/drawing/2014/main" xmlns="" id="{AE28884E-BE28-F492-05C6-299366B497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052" y="1583586"/>
            <a:ext cx="4640928" cy="46110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D09CBC62-3922-23FE-9947-5628A90B6F03}"/>
              </a:ext>
            </a:extLst>
          </p:cNvPr>
          <p:cNvSpPr txBox="1"/>
          <p:nvPr/>
        </p:nvSpPr>
        <p:spPr>
          <a:xfrm>
            <a:off x="4911212" y="1335782"/>
            <a:ext cx="6806380" cy="50885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>
              <a:spcAft>
                <a:spcPts val="1125"/>
              </a:spcAft>
            </a:pPr>
            <a:r>
              <a:rPr lang="pl-PL" sz="1800" i="1" spc="50" dirty="0">
                <a:ln w="9525" cap="flat" cmpd="sng" algn="ctr">
                  <a:solidFill>
                    <a:srgbClr val="5B9BD5"/>
                  </a:solidFill>
                  <a:prstDash val="solid"/>
                  <a:round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◄ </a:t>
            </a:r>
            <a:r>
              <a:rPr lang="pl-PL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Poza stawami i jeziorami o brzegach zarośniętych śmieszka gnieździ się na bagnach, starorzeczach i deltach rzecznych praktycznie całej Europy i Azji.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spcAft>
                <a:spcPts val="1125"/>
              </a:spcAft>
            </a:pPr>
            <a:r>
              <a:rPr lang="pl-PL" sz="1800" i="1" spc="50" dirty="0">
                <a:ln w="9525" cap="flat" cmpd="sng" algn="ctr">
                  <a:solidFill>
                    <a:srgbClr val="5B9BD5"/>
                  </a:solidFill>
                  <a:prstDash val="solid"/>
                  <a:round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◄ </a:t>
            </a:r>
            <a:r>
              <a:rPr lang="pl-PL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Samica i samiec budują gniazdo z liści i łodyg trzcin, turzyc, manny </a:t>
            </a:r>
            <a:endParaRPr lang="pl-PL" sz="1800" i="1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Aft>
                <a:spcPts val="1125"/>
              </a:spcAft>
            </a:pPr>
            <a:r>
              <a:rPr lang="pl-PL" sz="180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pl-PL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innych roślin rosną­cych w sąsiedztwie. W większości wypadków samica składa 3 jaja, najczęściej oliw- </a:t>
            </a:r>
            <a:r>
              <a:rPr lang="pl-PL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kowozielone</a:t>
            </a:r>
            <a:r>
              <a:rPr lang="pl-PL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 ciemnobrązowe kropki. Oboje rodzice wysiadują je przez 26-28 dni.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spcAft>
                <a:spcPts val="1125"/>
              </a:spcAft>
            </a:pPr>
            <a:r>
              <a:rPr lang="pl-PL" sz="1800" i="1" spc="50" dirty="0">
                <a:ln w="9525" cap="flat" cmpd="sng" algn="ctr">
                  <a:solidFill>
                    <a:srgbClr val="5B9BD5"/>
                  </a:solidFill>
                  <a:prstDash val="solid"/>
                  <a:round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◄ </a:t>
            </a:r>
            <a:r>
              <a:rPr lang="pl-PL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Pożywienie mewy śmieszki jest przeważnie pochodzenia zwierzęcego. Jedzą owady, robaki i inne bezkręgowce, a z kręgowców głównie ryby i małe ssaki. 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spcAft>
                <a:spcPts val="1125"/>
              </a:spcAft>
            </a:pPr>
            <a:r>
              <a:rPr lang="pl-PL" sz="1800" i="1" spc="50" dirty="0">
                <a:ln w="9525" cap="flat" cmpd="sng" algn="ctr">
                  <a:solidFill>
                    <a:srgbClr val="5B9BD5"/>
                  </a:solidFill>
                  <a:prstDash val="solid"/>
                  <a:round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◄ </a:t>
            </a:r>
            <a:r>
              <a:rPr lang="pl-PL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Upierzenie godowe mewy śmieszki jest u dołu szare z czarnymi czubkami piór, czapeczka czekoladowa, a wokół oka wąski biały pasek, przerwany od przodu. Dziób i łapy są czerwone. W upierzeniu spoczynkowym i u młodych głowa jest biała z wyjątkiem ciemnej plamy w okolicy ucha. Pod koniec pierwszego roku życia ciemna plama znika </a:t>
            </a:r>
            <a:r>
              <a:rPr lang="pl-PL" sz="180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 </a:t>
            </a:r>
            <a:r>
              <a:rPr lang="pl-PL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wierzchu głowy. 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0" y="6323696"/>
            <a:ext cx="9927336" cy="385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06000"/>
              </a:lnSpc>
              <a:spcAft>
                <a:spcPts val="1125"/>
              </a:spcAft>
            </a:pPr>
            <a:r>
              <a:rPr lang="pl-PL" i="1" spc="50" dirty="0" smtClean="0">
                <a:ln w="9525" cap="flat" cmpd="sng" algn="ctr">
                  <a:solidFill>
                    <a:srgbClr val="5B9BD5"/>
                  </a:solidFill>
                  <a:prstDash val="solid"/>
                  <a:round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◄ </a:t>
            </a:r>
            <a:r>
              <a:rPr lang="pl-PL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Przenikliwy skwir: ,,</a:t>
            </a:r>
            <a:r>
              <a:rPr lang="pl-PL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kcerr</a:t>
            </a:r>
            <a:r>
              <a:rPr lang="pl-PL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krije</a:t>
            </a:r>
            <a:r>
              <a:rPr lang="pl-PL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kekek</a:t>
            </a:r>
            <a:r>
              <a:rPr lang="pl-PL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,, często słychać nad wodą. </a:t>
            </a:r>
            <a:endParaRPr lang="pl-PL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696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6">
                <a:lumMod val="40000"/>
                <a:lumOff val="60000"/>
              </a:schemeClr>
            </a:gs>
            <a:gs pos="83000">
              <a:schemeClr val="accent6">
                <a:lumMod val="60000"/>
                <a:lumOff val="40000"/>
              </a:schemeClr>
            </a:gs>
            <a:gs pos="100000">
              <a:srgbClr val="00B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xmlns="" id="{4133EBD3-25C0-E1FD-B0E5-9B3EC8DD231E}"/>
              </a:ext>
            </a:extLst>
          </p:cNvPr>
          <p:cNvSpPr txBox="1"/>
          <p:nvPr/>
        </p:nvSpPr>
        <p:spPr>
          <a:xfrm>
            <a:off x="2392311" y="176670"/>
            <a:ext cx="740737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3200" b="1" spc="50" dirty="0">
                <a:ln w="9525" cap="flat" cmpd="sng" algn="ctr">
                  <a:solidFill>
                    <a:srgbClr val="5B9BD5"/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SROKA ZWYCZAJNA (PICA PICA)</a:t>
            </a:r>
            <a:endParaRPr lang="pl-PL" sz="3200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461BE9DD-24BF-4A41-B941-21A132B3809C}"/>
              </a:ext>
            </a:extLst>
          </p:cNvPr>
          <p:cNvSpPr txBox="1"/>
          <p:nvPr/>
        </p:nvSpPr>
        <p:spPr>
          <a:xfrm>
            <a:off x="5574890" y="1192807"/>
            <a:ext cx="6617110" cy="36499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pl-PL" sz="1800" i="1" spc="50" dirty="0" smtClean="0">
                <a:ln w="9525" cap="flat" cmpd="sng" algn="ctr">
                  <a:solidFill>
                    <a:srgbClr val="5B9BD5"/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◄</a:t>
            </a:r>
            <a:r>
              <a:rPr lang="pl-PL" sz="1800" b="1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Sroki można spotkać w bliskim sąsiedztwie ludzi, nawet w dużych miastach.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Bef>
                <a:spcPts val="360"/>
              </a:spcBef>
              <a:spcAft>
                <a:spcPts val="800"/>
              </a:spcAft>
            </a:pPr>
            <a:r>
              <a:rPr lang="pl-PL" sz="1800" i="1" spc="50" dirty="0">
                <a:ln w="9525" cap="flat" cmpd="sng" algn="ctr">
                  <a:solidFill>
                    <a:srgbClr val="5B9BD5"/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◄</a:t>
            </a:r>
            <a:r>
              <a:rPr lang="pl-PL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pl-PL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ie wzgardzą ani pokarmem zwierzęcym, ani roślinnym. W ich diecie znajdziemy owady, pajęczaki, dżdżownice, żaby, jaszczurki ślimaki a nawet myszy i szczury. Nie wzgardzi nawet padliną czy śmieciami. 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1800" i="1" spc="50" dirty="0">
                <a:ln w="9525" cap="flat" cmpd="sng" algn="ctr">
                  <a:solidFill>
                    <a:srgbClr val="5B9BD5"/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◄</a:t>
            </a:r>
            <a:r>
              <a:rPr lang="pl-PL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Gniazdo umieszczone przeważnie dość wysoko w wierzchołku, koronie drzewa albo też w środku wyższego krzewu, przykryte jest charakterystycznym sklepieniem (daszkiem</a:t>
            </a:r>
            <a:r>
              <a:rPr lang="pl-PL" sz="180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 W </a:t>
            </a:r>
            <a:r>
              <a:rPr lang="pl-PL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marcu i kwietniu samica składa od 4 do 7 jaj. Pisklęta zaczynają widzieć po 5 dniach. Opuszczają gniazdo po ok. 22–25 dniach. Z reguły dorastają </a:t>
            </a:r>
            <a:r>
              <a:rPr lang="pl-PL" sz="180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najwyżej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67FA959D-841F-213C-10FA-CAD04907CF88}"/>
              </a:ext>
            </a:extLst>
          </p:cNvPr>
          <p:cNvSpPr txBox="1"/>
          <p:nvPr/>
        </p:nvSpPr>
        <p:spPr>
          <a:xfrm>
            <a:off x="264160" y="5219961"/>
            <a:ext cx="11598869" cy="679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1800" i="1" spc="50" dirty="0">
                <a:ln w="9525" cap="flat" cmpd="sng" algn="ctr">
                  <a:solidFill>
                    <a:srgbClr val="5B9BD5"/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◄</a:t>
            </a:r>
            <a:r>
              <a:rPr lang="pl-PL" sz="1800" b="1" i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Sroka najczęściej odzywa się okrzykami ostrzegawczymi – jest to głośne, szorstkie skrzeczenie, brzmiące jak „czak” albo „kek”, często wydawane w długich grzechoczących seriach. 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nauczyciel\Desktop\20240427_171737(1)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90401" y="1902313"/>
            <a:ext cx="2484489" cy="22199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Prostokąt 7"/>
          <p:cNvSpPr/>
          <p:nvPr/>
        </p:nvSpPr>
        <p:spPr>
          <a:xfrm>
            <a:off x="264160" y="873778"/>
            <a:ext cx="10951464" cy="383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pl-PL" i="1" spc="50" dirty="0" smtClean="0">
                <a:ln w="9525" cap="flat" cmpd="sng" algn="ctr">
                  <a:solidFill>
                    <a:srgbClr val="5B9BD5"/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◄ </a:t>
            </a:r>
            <a:r>
              <a:rPr lang="pl-PL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Ptak o smukłej sylwetce z długim ogonem i charakterystycznym czarno-białym upierzeniu. </a:t>
            </a:r>
            <a:endParaRPr lang="pl-PL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280696" y="4778563"/>
            <a:ext cx="9276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młode, gdyż pozostałe giną z powodu pasożytów, chorób albo pożarte przez drapieżniki. </a:t>
            </a:r>
            <a:endParaRPr lang="pl-PL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656718"/>
            <a:ext cx="2947182" cy="26872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738510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9116">
              <a:schemeClr val="bg1"/>
            </a:gs>
            <a:gs pos="0">
              <a:schemeClr val="accent1">
                <a:lumMod val="5000"/>
                <a:lumOff val="95000"/>
              </a:schemeClr>
            </a:gs>
            <a:gs pos="18000">
              <a:schemeClr val="accent6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ytuł 1">
            <a:extLst>
              <a:ext uri="{FF2B5EF4-FFF2-40B4-BE49-F238E27FC236}">
                <a16:creationId xmlns:a16="http://schemas.microsoft.com/office/drawing/2014/main" xmlns="" id="{4BFBD3A6-A7C3-4C71-ACC8-24253CD77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917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l-PL" sz="3600" b="1" spc="50" dirty="0">
                <a:ln w="9525" cap="flat" cmpd="sng" algn="ctr">
                  <a:solidFill>
                    <a:srgbClr val="5B9BD5"/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KOS (TURDUS MERULA)</a:t>
            </a:r>
            <a:endParaRPr lang="pl-PL" sz="3600" dirty="0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xmlns="" id="{1D02EC43-AF67-99EF-CCA7-EB701E6FE8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706" y="1886524"/>
            <a:ext cx="5295762" cy="40432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 useBgFill="1">
        <p:nvSpPr>
          <p:cNvPr id="11" name="pole tekstowe 10">
            <a:extLst>
              <a:ext uri="{FF2B5EF4-FFF2-40B4-BE49-F238E27FC236}">
                <a16:creationId xmlns:a16="http://schemas.microsoft.com/office/drawing/2014/main" xmlns="" id="{21A749DD-9E61-A319-0E2E-9345E76808FC}"/>
              </a:ext>
            </a:extLst>
          </p:cNvPr>
          <p:cNvSpPr txBox="1"/>
          <p:nvPr/>
        </p:nvSpPr>
        <p:spPr>
          <a:xfrm>
            <a:off x="5888182" y="1247371"/>
            <a:ext cx="6303818" cy="2590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Aft>
                <a:spcPts val="1125"/>
              </a:spcAft>
            </a:pPr>
            <a:r>
              <a:rPr lang="pl-PL" sz="1800" b="1" i="1" spc="50" dirty="0">
                <a:ln w="9525" cap="flat" cmpd="sng" algn="ctr">
                  <a:solidFill>
                    <a:srgbClr val="5B9BD5"/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◄</a:t>
            </a:r>
            <a:r>
              <a:rPr lang="pl-PL" sz="1800" b="1" i="1" spc="50" dirty="0">
                <a:ln w="9525" cap="flat" cmpd="sng" algn="ctr">
                  <a:solidFill>
                    <a:srgbClr val="5B9BD5"/>
                  </a:solidFill>
                  <a:prstDash val="solid"/>
                  <a:round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Kos wykazuje wyraźny dymorfizm płciowy – samiec jest czarny, ma żółty dziób i żółtą obrączkę wokół oka. Samica ciemnobrązowa, na gardle i piersi nieco jaśniejsza</a:t>
            </a:r>
            <a:r>
              <a:rPr lang="pl-PL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pl-PL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plamkowana. </a:t>
            </a:r>
          </a:p>
          <a:p>
            <a:pPr fontAlgn="base">
              <a:spcAft>
                <a:spcPts val="1125"/>
              </a:spcAft>
            </a:pPr>
            <a:r>
              <a:rPr lang="pl-PL" sz="1800" b="1" i="1" spc="50" dirty="0">
                <a:ln w="9525" cap="flat" cmpd="sng" algn="ctr">
                  <a:solidFill>
                    <a:srgbClr val="5B9BD5"/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◄</a:t>
            </a:r>
            <a:r>
              <a:rPr lang="pl-PL" sz="1800" b="1" i="1" spc="50" dirty="0">
                <a:ln w="9525" cap="flat" cmpd="sng" algn="ctr">
                  <a:solidFill>
                    <a:srgbClr val="5B9BD5"/>
                  </a:solidFill>
                  <a:prstDash val="solid"/>
                  <a:round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Ptak ten posiada bogaty repertuar przeróżnych zawołań. Wabi cichym ,,</a:t>
            </a:r>
            <a:r>
              <a:rPr lang="pl-PL" sz="18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tsiii</a:t>
            </a:r>
            <a:r>
              <a:rPr lang="pl-PL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,, alarmuje ,,</a:t>
            </a:r>
            <a:r>
              <a:rPr lang="pl-PL" sz="18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cziak</a:t>
            </a:r>
            <a:r>
              <a:rPr lang="pl-PL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,,. </a:t>
            </a:r>
          </a:p>
          <a:p>
            <a:pPr fontAlgn="base">
              <a:spcAft>
                <a:spcPts val="1125"/>
              </a:spcAft>
            </a:pPr>
            <a:r>
              <a:rPr lang="pl-PL" sz="1800" b="1" i="1" spc="50" dirty="0">
                <a:ln w="9525" cap="flat" cmpd="sng" algn="ctr">
                  <a:solidFill>
                    <a:srgbClr val="5B9BD5"/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◄</a:t>
            </a:r>
            <a:r>
              <a:rPr lang="pl-PL" sz="1800" b="1" i="1" spc="50" dirty="0">
                <a:ln w="9525" cap="flat" cmpd="sng" algn="ctr">
                  <a:solidFill>
                    <a:srgbClr val="5B9BD5"/>
                  </a:solidFill>
                  <a:prstDash val="solid"/>
                  <a:round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Gatunek ten jest częściowo osiadły. Większość kosów żyjących w naszych lasach odlatuje no południowy zachód </a:t>
            </a:r>
            <a:r>
              <a:rPr lang="pl-PL" sz="1800" i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</a:t>
            </a:r>
            <a:r>
              <a:rPr lang="pl-PL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okresie września-listopada i powraca w marcu-kwietniu. </a:t>
            </a:r>
            <a:endParaRPr lang="pl-PL" i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5888181" y="3908135"/>
            <a:ext cx="6165273" cy="2449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Aft>
                <a:spcPts val="1125"/>
              </a:spcAft>
            </a:pPr>
            <a:r>
              <a:rPr lang="pl-PL" b="1" i="1" spc="50" dirty="0">
                <a:ln w="9525" cap="flat" cmpd="sng" algn="ctr">
                  <a:solidFill>
                    <a:srgbClr val="5B9BD5"/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◄</a:t>
            </a:r>
            <a:r>
              <a:rPr lang="pl-PL" b="1" i="1" spc="50" dirty="0">
                <a:ln w="9525" cap="flat" cmpd="sng" algn="ctr">
                  <a:solidFill>
                    <a:srgbClr val="5B9BD5"/>
                  </a:solidFill>
                  <a:prstDash val="solid"/>
                  <a:round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Kos zakłada gniazdo zazwyczaj niezbyt wysoko na krzewie lub niskim drzewie, blisko pnia. Składanie jaj rozpoczyna się zazwyczaj w kwietniu. W jednym lęgu jest 3-5 jaj. Wysiaduje wyłącznie samica. Pisklęta wykluwają się po 12-14 dniach i pozostają w gnieździe przez dwa tygodnie, karmione przez oboje rodziców. Dwa lub trzy lęgi w roku.</a:t>
            </a:r>
          </a:p>
          <a:p>
            <a:pPr fontAlgn="base">
              <a:spcAft>
                <a:spcPts val="1125"/>
              </a:spcAft>
            </a:pPr>
            <a:r>
              <a:rPr lang="pl-PL" b="1" i="1" spc="50" dirty="0">
                <a:ln w="9525" cap="flat" cmpd="sng" algn="ctr">
                  <a:solidFill>
                    <a:srgbClr val="5B9BD5"/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◄</a:t>
            </a:r>
            <a:r>
              <a:rPr lang="pl-PL" b="1" i="1" spc="50" dirty="0">
                <a:ln w="9525" cap="flat" cmpd="sng" algn="ctr">
                  <a:solidFill>
                    <a:srgbClr val="5B9BD5"/>
                  </a:solidFill>
                  <a:prstDash val="solid"/>
                  <a:round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Pożywieniem kosa są głównie bezkręgowce (dżdżownice, owady i ich larwy), jesienią i zimą także owoce.</a:t>
            </a:r>
            <a:endParaRPr lang="pl-PL" dirty="0">
              <a:highlight>
                <a:srgbClr val="FFFFFF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0876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xmlns="" id="{723BE6DC-4C15-E953-4A63-CF4D5A439072}"/>
              </a:ext>
            </a:extLst>
          </p:cNvPr>
          <p:cNvSpPr txBox="1"/>
          <p:nvPr/>
        </p:nvSpPr>
        <p:spPr>
          <a:xfrm>
            <a:off x="587478" y="279620"/>
            <a:ext cx="11017044" cy="647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5000"/>
              </a:lnSpc>
              <a:spcAft>
                <a:spcPts val="800"/>
              </a:spcAft>
            </a:pPr>
            <a:r>
              <a:rPr lang="pl-PL" sz="3600" b="1" spc="50" dirty="0">
                <a:ln w="9525" cap="flat" cmpd="sng" algn="ctr">
                  <a:solidFill>
                    <a:srgbClr val="5B9BD5"/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PLESZKA</a:t>
            </a:r>
            <a:r>
              <a:rPr lang="pl-PL" sz="3600" b="1" spc="50" baseline="30000" dirty="0">
                <a:ln w="9525" cap="flat" cmpd="sng" algn="ctr">
                  <a:solidFill>
                    <a:srgbClr val="5B9BD5"/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3600" b="1" spc="50" dirty="0">
                <a:ln w="9525" cap="flat" cmpd="sng" algn="ctr">
                  <a:solidFill>
                    <a:srgbClr val="5B9BD5"/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(PHOENICURUS PHOENICURUS)</a:t>
            </a:r>
            <a:endParaRPr lang="pl-PL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xmlns="" id="{BD3A6F63-458E-AE83-16B2-29CCC39E95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5909" y="1635287"/>
            <a:ext cx="5511938" cy="38107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1E0B4F30-451D-FB3B-6459-967E0B059C75}"/>
              </a:ext>
            </a:extLst>
          </p:cNvPr>
          <p:cNvSpPr txBox="1"/>
          <p:nvPr/>
        </p:nvSpPr>
        <p:spPr>
          <a:xfrm>
            <a:off x="6096000" y="1173886"/>
            <a:ext cx="6098458" cy="16490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pl-PL" sz="1800" i="1" spc="50">
                <a:ln w="9525" cap="flat" cmpd="sng" algn="ctr">
                  <a:solidFill>
                    <a:srgbClr val="5B9BD5"/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◄ </a:t>
            </a:r>
            <a:r>
              <a:rPr lang="pl-PL" sz="1800" i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Ptak o smukłej sylwetce i długich nogach. Pierś i boki rude, brzuch biały. </a:t>
            </a:r>
            <a:endParaRPr lang="pl-PL" sz="16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pl-PL" sz="1800" i="1" spc="50">
                <a:ln w="9525" cap="flat" cmpd="sng" algn="ctr">
                  <a:solidFill>
                    <a:srgbClr val="5B9BD5"/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◄ </a:t>
            </a:r>
            <a:r>
              <a:rPr lang="pl-PL" sz="1800" i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Wabi miękkim, wysokim „fuit,, od którego zaczyna się pieśń, po nim następuje głębokie staccato, a koniec stanowią różne elementy trelu. 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E48388CF-920B-1F8F-720C-44921084B09C}"/>
              </a:ext>
            </a:extLst>
          </p:cNvPr>
          <p:cNvSpPr txBox="1"/>
          <p:nvPr/>
        </p:nvSpPr>
        <p:spPr>
          <a:xfrm>
            <a:off x="6096000" y="2939461"/>
            <a:ext cx="6098458" cy="23131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pl-PL" sz="1800" i="1" spc="50" dirty="0">
                <a:ln w="9525" cap="flat" cmpd="sng" algn="ctr">
                  <a:solidFill>
                    <a:srgbClr val="5B9BD5"/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◄ </a:t>
            </a:r>
            <a:r>
              <a:rPr lang="pl-PL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Pleszki żywią się głównie owadami, które chwytają w locie ze stałego stanowiska lub zbierają z liści i ziemi. Ponadto jesienią zjadają też jagody i inne owoce.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Bef>
                <a:spcPts val="600"/>
              </a:spcBef>
              <a:spcAft>
                <a:spcPts val="800"/>
              </a:spcAft>
            </a:pPr>
            <a:r>
              <a:rPr lang="pl-PL" sz="1800" i="1" spc="50" dirty="0">
                <a:ln w="9525" cap="flat" cmpd="sng" algn="ctr">
                  <a:solidFill>
                    <a:srgbClr val="5B9BD5"/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◄ </a:t>
            </a:r>
            <a:r>
              <a:rPr lang="pl-PL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Budują </a:t>
            </a:r>
            <a:r>
              <a:rPr lang="pl-PL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gniazda</a:t>
            </a:r>
            <a:r>
              <a:rPr lang="pl-PL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w obszernych </a:t>
            </a:r>
            <a:r>
              <a:rPr lang="pl-PL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dziuplach</a:t>
            </a:r>
            <a:r>
              <a:rPr lang="pl-PL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Samica składa 6–7 turkusowych jaj, które następnie wysiaduje przez 12–14 dni. Po wykluciu oboje rodzice od rana do wieczora prześcigają się w dostarczaniu owadów potomstwu. 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955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xmlns="" id="{60085507-377F-378F-ED41-7726C620D775}"/>
              </a:ext>
            </a:extLst>
          </p:cNvPr>
          <p:cNvSpPr txBox="1"/>
          <p:nvPr/>
        </p:nvSpPr>
        <p:spPr>
          <a:xfrm>
            <a:off x="2081366" y="188737"/>
            <a:ext cx="8029268" cy="713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pl-PL" sz="4000" b="1" spc="50" dirty="0">
                <a:ln w="9525" cap="flat" cmpd="sng" algn="ctr">
                  <a:solidFill>
                    <a:srgbClr val="5B9BD5"/>
                  </a:solidFill>
                  <a:prstDash val="solid"/>
                  <a:round/>
                </a:ln>
                <a:solidFill>
                  <a:srgbClr val="7030A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ŻURAW SZARY (GRUS GRUS)</a:t>
            </a:r>
            <a:endParaRPr lang="pl-PL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7B5EDF7E-5F8A-E090-3730-2E000234352D}"/>
              </a:ext>
            </a:extLst>
          </p:cNvPr>
          <p:cNvSpPr txBox="1"/>
          <p:nvPr/>
        </p:nvSpPr>
        <p:spPr>
          <a:xfrm>
            <a:off x="6096000" y="938193"/>
            <a:ext cx="4678926" cy="44080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pl-PL" sz="1800" i="1" spc="50" dirty="0">
                <a:ln w="9525" cap="flat" cmpd="sng" algn="ctr">
                  <a:solidFill>
                    <a:srgbClr val="5B9BD5"/>
                  </a:solidFill>
                  <a:prstDash val="solid"/>
                  <a:round/>
                </a:ln>
                <a:solidFill>
                  <a:srgbClr val="7030A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◄</a:t>
            </a:r>
            <a:r>
              <a:rPr lang="pl-PL" sz="1800" i="1" spc="50" dirty="0">
                <a:ln w="9525" cap="flat" cmpd="sng" algn="ctr">
                  <a:solidFill>
                    <a:srgbClr val="5B9BD5"/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Sylwetka wysmukła, wyprostowana. Większy od bociana i łatwo od niego odróżnialny po długich, zwisających w kształcie pióropusza ozdobnych piórach na ogonie i grzbiecie. 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pl-PL" sz="1800" i="1" spc="50" dirty="0">
                <a:ln w="9525" cap="flat" cmpd="sng" algn="ctr">
                  <a:solidFill>
                    <a:srgbClr val="5B9BD5"/>
                  </a:solidFill>
                  <a:prstDash val="solid"/>
                  <a:round/>
                </a:ln>
                <a:solidFill>
                  <a:srgbClr val="7030A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◄</a:t>
            </a:r>
            <a:r>
              <a:rPr lang="pl-PL" sz="1800" i="1" spc="50" dirty="0">
                <a:ln w="9525" cap="flat" cmpd="sng" algn="ctr">
                  <a:solidFill>
                    <a:srgbClr val="5B9BD5"/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Podczas przelotów stada lecą w kluczach lub skośnych szeregach i wydają donośny głos zwany klangorem, przypominający głos trąbki. 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pl-PL" sz="1800" i="1" spc="50" dirty="0">
                <a:ln w="9525" cap="flat" cmpd="sng" algn="ctr">
                  <a:solidFill>
                    <a:srgbClr val="5B9BD5"/>
                  </a:solidFill>
                  <a:prstDash val="solid"/>
                  <a:round/>
                </a:ln>
                <a:solidFill>
                  <a:srgbClr val="7030A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◄</a:t>
            </a:r>
            <a:r>
              <a:rPr lang="pl-PL" sz="1800" i="1" spc="50" dirty="0">
                <a:ln w="9525" cap="flat" cmpd="sng" algn="ctr">
                  <a:solidFill>
                    <a:srgbClr val="5B9BD5"/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Zamieszkuje rozległe bagna wśród lasów, torfowiska, wrzosowiska, nad jeziorami i starorzeczami. 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26891CC2-0B94-7D3E-D849-FCD4DF4C722A}"/>
              </a:ext>
            </a:extLst>
          </p:cNvPr>
          <p:cNvSpPr txBox="1"/>
          <p:nvPr/>
        </p:nvSpPr>
        <p:spPr>
          <a:xfrm>
            <a:off x="-2458" y="5313827"/>
            <a:ext cx="11594690" cy="15745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pl-PL" sz="1800" i="1" spc="50" dirty="0">
                <a:ln w="9525" cap="flat" cmpd="sng" algn="ctr">
                  <a:solidFill>
                    <a:srgbClr val="5B9BD5"/>
                  </a:solidFill>
                  <a:prstDash val="solid"/>
                  <a:round/>
                </a:ln>
                <a:solidFill>
                  <a:srgbClr val="7030A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◄</a:t>
            </a:r>
            <a:r>
              <a:rPr lang="pl-PL" sz="1800" i="1" spc="50" dirty="0">
                <a:ln w="9525" cap="flat" cmpd="sng" algn="ctr">
                  <a:solidFill>
                    <a:srgbClr val="5B9BD5"/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Gniazdo buduje zawsze na ziemi, z bezładnie ułożonego materiału w postaci zbutwiałych roślin zebranych z okolicy, </a:t>
            </a:r>
            <a:endParaRPr lang="pl-PL" sz="1800" i="1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pl-PL" sz="180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 </a:t>
            </a:r>
            <a:r>
              <a:rPr lang="pl-PL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średnicy ok. 80 cm.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pl-PL" sz="1800" i="1" spc="50" dirty="0">
                <a:ln w="9525" cap="flat" cmpd="sng" algn="ctr">
                  <a:solidFill>
                    <a:srgbClr val="5B9BD5"/>
                  </a:solidFill>
                  <a:prstDash val="solid"/>
                  <a:round/>
                </a:ln>
                <a:solidFill>
                  <a:srgbClr val="7030A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◄</a:t>
            </a:r>
            <a:r>
              <a:rPr lang="pl-PL" sz="1800" i="1" spc="50" dirty="0">
                <a:ln w="9525" cap="flat" cmpd="sng" algn="ctr">
                  <a:solidFill>
                    <a:srgbClr val="5B9BD5"/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Obydwoje rodzice na przemian przez okres ok. 30 dni wysiadują jaja i opiekują się młodymi przez 10 tygodni. </a:t>
            </a:r>
            <a:endParaRPr lang="pl-PL" sz="1800" i="1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pl-PL" sz="180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 </a:t>
            </a:r>
            <a:r>
              <a:rPr lang="pl-PL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ciekawe, każdy dorosły ptak zajmuje się jednym młodym i karmi go ślimakami, owadami i robakami. 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AutoShape 2">
            <a:extLst>
              <a:ext uri="{FF2B5EF4-FFF2-40B4-BE49-F238E27FC236}">
                <a16:creationId xmlns:a16="http://schemas.microsoft.com/office/drawing/2014/main" xmlns="" id="{5559241C-2919-8EEB-56C2-9B5D53A850F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8196" name="Picture 4" descr="Otwórz zdjęcie">
            <a:extLst>
              <a:ext uri="{FF2B5EF4-FFF2-40B4-BE49-F238E27FC236}">
                <a16:creationId xmlns:a16="http://schemas.microsoft.com/office/drawing/2014/main" xmlns="" id="{EF0A7ADA-6820-A02C-D3A8-B4B16DD0DA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00100" y="1035442"/>
            <a:ext cx="4493342" cy="41455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57902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9DEB7916-D5F3-21CE-3024-E339BECF8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0270" y="-264230"/>
            <a:ext cx="8083767" cy="1600200"/>
          </a:xfrm>
        </p:spPr>
        <p:txBody>
          <a:bodyPr/>
          <a:lstStyle/>
          <a:p>
            <a:pPr algn="ctr"/>
            <a:r>
              <a:rPr lang="pl-PL" sz="3600" b="1" kern="1800" spc="50" dirty="0">
                <a:ln w="9525" cap="flat" cmpd="sng" algn="ctr">
                  <a:solidFill>
                    <a:srgbClr val="5B9BD5"/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GAWRON (CORVUSFRUGILEGUS)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l-PL" dirty="0"/>
          </a:p>
        </p:txBody>
      </p:sp>
      <p:pic>
        <p:nvPicPr>
          <p:cNvPr id="6" name="Symbol zastępczy obrazu 5">
            <a:extLst>
              <a:ext uri="{FF2B5EF4-FFF2-40B4-BE49-F238E27FC236}">
                <a16:creationId xmlns:a16="http://schemas.microsoft.com/office/drawing/2014/main" xmlns="" id="{5A3F0F37-784D-ED97-071E-927B5113219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4001" y="1305294"/>
            <a:ext cx="5579854" cy="44059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024C383B-E3FD-578F-2EA2-3180240406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21572" y="1208088"/>
            <a:ext cx="5820743" cy="5826642"/>
          </a:xfrm>
          <a:noFill/>
        </p:spPr>
        <p:txBody>
          <a:bodyPr>
            <a:normAutofit/>
          </a:bodyPr>
          <a:lstStyle/>
          <a:p>
            <a:r>
              <a:rPr lang="pl-PL" sz="1800" b="1" i="1" spc="50" dirty="0">
                <a:ln w="9525" cap="flat" cmpd="sng" algn="ctr">
                  <a:solidFill>
                    <a:srgbClr val="5B9BD5"/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◄</a:t>
            </a:r>
            <a:r>
              <a:rPr lang="pl-PL" sz="1800" b="1" i="1" spc="50" dirty="0">
                <a:ln w="9525" cap="flat" cmpd="sng" algn="ctr">
                  <a:solidFill>
                    <a:srgbClr val="5B9BD5"/>
                  </a:solidFill>
                  <a:prstDash val="solid"/>
                  <a:round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Gawron występuje w szerokim pasie od Wielkiej Brytanii aż do Azji Środkowej i Wschodniej. W Polsce jest średnio li­cznym, a lokalnie licznym gatunkiem lęgowym niżowej części kraju.</a:t>
            </a:r>
          </a:p>
          <a:p>
            <a:r>
              <a:rPr lang="pl-PL" sz="1800" b="1" i="1" spc="50" dirty="0">
                <a:ln w="9525" cap="flat" cmpd="sng" algn="ctr">
                  <a:solidFill>
                    <a:srgbClr val="5B9BD5"/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◄</a:t>
            </a:r>
            <a:r>
              <a:rPr lang="pl-PL" sz="1800" b="1" i="1" spc="50" dirty="0">
                <a:ln w="9525" cap="flat" cmpd="sng" algn="ctr">
                  <a:solidFill>
                    <a:srgbClr val="5B9BD5"/>
                  </a:solidFill>
                  <a:prstDash val="solid"/>
                  <a:round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zimie gawron nocuje w koronach wysokich drzew, w dużych stadach. Ra­no grupy gawronów wylatują daleko na żerowiska, na pola i łąki. Wieczorem powracają tą samą trasą na noclegowisko.</a:t>
            </a:r>
            <a:endParaRPr lang="pl-PL" sz="1800" i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1800" b="1" i="1" spc="50" dirty="0">
                <a:ln w="9525" cap="flat" cmpd="sng" algn="ctr">
                  <a:solidFill>
                    <a:srgbClr val="5B9BD5"/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◄</a:t>
            </a:r>
            <a:r>
              <a:rPr lang="pl-PL" sz="1800" b="1" i="1" spc="50" dirty="0">
                <a:ln w="9525" cap="flat" cmpd="sng" algn="ctr">
                  <a:solidFill>
                    <a:srgbClr val="5B9BD5"/>
                  </a:solidFill>
                  <a:prstDash val="solid"/>
                  <a:round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Okres lęgowy trwa od marca do kwietnia. Wyprowadzają jeden lęg w roku. Gniazdo buduje samica i sa­miec. Samica składa 3-5 zielonkawych, brązowo plamkowanych jaj, które wysiaduje przez 16-18 dni, a samiec regularnie przynosi jej po­karm.</a:t>
            </a:r>
          </a:p>
          <a:p>
            <a:r>
              <a:rPr lang="pl-PL" sz="1800" b="1" i="1" spc="50" dirty="0">
                <a:ln w="9525" cap="flat" cmpd="sng" algn="ctr">
                  <a:solidFill>
                    <a:srgbClr val="5B9BD5"/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◄</a:t>
            </a:r>
            <a:r>
              <a:rPr lang="pl-PL" sz="1800" b="1" i="1" spc="50" dirty="0">
                <a:ln w="9525" cap="flat" cmpd="sng" algn="ctr">
                  <a:solidFill>
                    <a:srgbClr val="5B9BD5"/>
                  </a:solidFill>
                  <a:prstDash val="solid"/>
                  <a:round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Pożywienie gawronów jest bardzo zróżnicowa­ne. Zjadają owady, dżdżownice, ślimaki, małe ssaki, często padlinę, ziarno różnych zbóż, resztki ziemniaków, jagody itp</a:t>
            </a:r>
            <a:r>
              <a:rPr lang="pl-PL" sz="18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pl-PL" sz="1800" b="1" i="1" spc="50" dirty="0">
                <a:ln w="9525" cap="flat" cmpd="sng" algn="ctr">
                  <a:solidFill>
                    <a:srgbClr val="5B9BD5"/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◄</a:t>
            </a:r>
            <a:r>
              <a:rPr lang="pl-PL" sz="1800" b="1" i="1" spc="50" dirty="0">
                <a:ln w="9525" cap="flat" cmpd="sng" algn="ctr">
                  <a:solidFill>
                    <a:srgbClr val="5B9BD5"/>
                  </a:solidFill>
                  <a:prstDash val="solid"/>
                  <a:round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Gawrona można łatwo odróżnić od wrony po całkowicie czarnym ubarwieniu z silnym </a:t>
            </a:r>
            <a:r>
              <a:rPr lang="pl-PL" sz="18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purpurowoniebieskim</a:t>
            </a:r>
            <a:r>
              <a:rPr lang="pl-PL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połyskiem. U ptaków dorosłych wyraźna jest biaława, naga skóra wokół podstawy </a:t>
            </a:r>
            <a:r>
              <a:rPr lang="pl-PL" sz="18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dzioba</a:t>
            </a:r>
            <a:r>
              <a:rPr lang="pl-PL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l-PL" dirty="0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xmlns="" id="{07466504-4193-D380-127C-BED5C24431C0}"/>
              </a:ext>
            </a:extLst>
          </p:cNvPr>
          <p:cNvSpPr txBox="1"/>
          <p:nvPr/>
        </p:nvSpPr>
        <p:spPr>
          <a:xfrm>
            <a:off x="0" y="5789311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800" b="1" i="1" spc="50" dirty="0">
                <a:ln w="9525" cap="flat" cmpd="sng" algn="ctr">
                  <a:solidFill>
                    <a:srgbClr val="5B9BD5"/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◄</a:t>
            </a:r>
            <a:r>
              <a:rPr lang="pl-PL" sz="1800" b="1" i="1" spc="50" dirty="0">
                <a:ln w="9525" cap="flat" cmpd="sng" algn="ctr">
                  <a:solidFill>
                    <a:srgbClr val="5B9BD5"/>
                  </a:solidFill>
                  <a:prstDash val="solid"/>
                  <a:round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Gawron ma jeszcze inne charakterystyczne cechy: wysmukły i bardziej wydłużony dziób, oraz ,,nogawice,, zmierzwione pióra pokrywające nogi.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37147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9116">
              <a:schemeClr val="accent4">
                <a:lumMod val="20000"/>
                <a:lumOff val="80000"/>
              </a:schemeClr>
            </a:gs>
            <a:gs pos="0">
              <a:schemeClr val="accent6">
                <a:lumMod val="60000"/>
                <a:lumOff val="40000"/>
              </a:schemeClr>
            </a:gs>
            <a:gs pos="18000">
              <a:schemeClr val="accent5">
                <a:lumMod val="60000"/>
                <a:lumOff val="40000"/>
              </a:schemeClr>
            </a:gs>
            <a:gs pos="83000">
              <a:schemeClr val="accent4">
                <a:lumMod val="20000"/>
                <a:lumOff val="80000"/>
              </a:schemeClr>
            </a:gs>
            <a:gs pos="100000">
              <a:schemeClr val="accent2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22B7C38-D95B-BBEF-7AA8-66C0F15C4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4253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l-PL" sz="4000" b="1" spc="50" dirty="0">
                <a:ln w="9525" cap="flat" cmpd="sng" algn="ctr">
                  <a:solidFill>
                    <a:srgbClr val="5B9BD5"/>
                  </a:solidFill>
                  <a:prstDash val="solid"/>
                  <a:round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ŁYSKA (FULICA ATRA)</a:t>
            </a:r>
            <a:endParaRPr lang="pl-PL" sz="4000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664C0880-ED79-25A1-E58C-42E3A60416F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415" y="1283033"/>
            <a:ext cx="3193995" cy="4899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45F46BBB-DA52-640A-91D9-E8E98EB3B5F2}"/>
              </a:ext>
            </a:extLst>
          </p:cNvPr>
          <p:cNvSpPr txBox="1"/>
          <p:nvPr/>
        </p:nvSpPr>
        <p:spPr>
          <a:xfrm>
            <a:off x="3568821" y="1034983"/>
            <a:ext cx="8509764" cy="5866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1800" b="1" i="1" spc="50" dirty="0">
                <a:ln w="9525" cap="flat" cmpd="sng" algn="ctr">
                  <a:solidFill>
                    <a:srgbClr val="5B9BD5"/>
                  </a:solidFill>
                  <a:prstDash val="solid"/>
                  <a:round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◄</a:t>
            </a:r>
            <a:r>
              <a:rPr lang="pl-PL" sz="1800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Łyska to najpospolitszy ptak wodny w parkach, na stawach i kanałach. Gatunek częściowo wędrowny.</a:t>
            </a:r>
            <a:endParaRPr lang="pl-PL" i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pl-PL" sz="1800" b="1" i="1" spc="50" dirty="0">
                <a:ln w="9525" cap="flat" cmpd="sng" algn="ctr">
                  <a:solidFill>
                    <a:srgbClr val="5B9BD5"/>
                  </a:solidFill>
                  <a:prstDash val="solid"/>
                  <a:round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◄</a:t>
            </a:r>
            <a:r>
              <a:rPr lang="pl-PL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Krępej budowy chruściel (36-38 cm). Upierzenie jednolicie czarne, biały dziób </a:t>
            </a:r>
            <a:endParaRPr lang="pl-PL" sz="1800" i="1" dirty="0" smtClean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pl-PL" sz="1800" i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</a:t>
            </a:r>
            <a:r>
              <a:rPr lang="pl-PL" sz="18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białapłytka</a:t>
            </a:r>
            <a:r>
              <a:rPr lang="pl-PL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czołowa. Palce zaopatrzone w płatki skórne po obu stronach.</a:t>
            </a:r>
          </a:p>
          <a:p>
            <a:pPr>
              <a:lnSpc>
                <a:spcPct val="150000"/>
              </a:lnSpc>
            </a:pPr>
            <a:r>
              <a:rPr lang="pl-PL" sz="1800" b="1" i="1" spc="50" dirty="0">
                <a:ln w="9525" cap="flat" cmpd="sng" algn="ctr">
                  <a:solidFill>
                    <a:srgbClr val="5B9BD5"/>
                  </a:solidFill>
                  <a:prstDash val="solid"/>
                  <a:round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◄</a:t>
            </a:r>
            <a:r>
              <a:rPr lang="pl-PL" sz="1800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Występuje w Europie z wyjątkiem Islandii i dużej części Skandynawii</a:t>
            </a:r>
            <a:r>
              <a:rPr lang="pl-PL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pl-PL" sz="1800" b="1" spc="50" dirty="0">
                <a:ln w="9525" cap="flat" cmpd="sng" algn="ctr">
                  <a:solidFill>
                    <a:srgbClr val="5B9BD5"/>
                  </a:solidFill>
                  <a:prstDash val="solid"/>
                  <a:round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◄</a:t>
            </a:r>
            <a:r>
              <a:rPr lang="pl-PL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Odzywa się twardym, ostrym ,,</a:t>
            </a:r>
            <a:r>
              <a:rPr lang="pl-PL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pix</a:t>
            </a:r>
            <a:r>
              <a:rPr lang="pl-PL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,, lub ,,</a:t>
            </a:r>
            <a:r>
              <a:rPr lang="pl-PL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kouk</a:t>
            </a:r>
            <a:r>
              <a:rPr lang="pl-PL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,, albo szczekliwym ,,</a:t>
            </a:r>
            <a:r>
              <a:rPr lang="pl-PL" sz="18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keu</a:t>
            </a:r>
            <a:r>
              <a:rPr lang="pl-PL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,,.</a:t>
            </a:r>
          </a:p>
          <a:p>
            <a:pPr>
              <a:lnSpc>
                <a:spcPct val="150000"/>
              </a:lnSpc>
            </a:pPr>
            <a:r>
              <a:rPr lang="pl-PL" sz="1800" b="1" i="1" spc="50" dirty="0">
                <a:ln w="9525" cap="flat" cmpd="sng" algn="ctr">
                  <a:solidFill>
                    <a:srgbClr val="5B9BD5"/>
                  </a:solidFill>
                  <a:prstDash val="solid"/>
                  <a:round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◄</a:t>
            </a:r>
            <a:r>
              <a:rPr lang="pl-PL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Środowiskiem tego ptaka są jeziora, stawy, zbiorniki zaporowe, rzeki; często w parkach</a:t>
            </a:r>
            <a:r>
              <a:rPr lang="pl-PL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pl-PL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także w miastach.</a:t>
            </a:r>
            <a:endParaRPr lang="pl-PL" i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pl-PL" sz="1800" b="1" i="1" spc="50" dirty="0">
                <a:ln w="9525" cap="flat" cmpd="sng" algn="ctr">
                  <a:solidFill>
                    <a:srgbClr val="5B9BD5"/>
                  </a:solidFill>
                  <a:prstDash val="solid"/>
                  <a:round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◄</a:t>
            </a:r>
            <a:r>
              <a:rPr lang="pl-PL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 lęg w roku (kwiecień do lipca). Duże gniazdo z suchych części roślin wodnych jest zwykle dobrze ukryte w roślinności przybrzeżnej, na niezbyt głębokiej wodzie. Jaja (5-10) białawe, </a:t>
            </a:r>
            <a:r>
              <a:rPr lang="pl-PL" sz="18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ciemnordzawo</a:t>
            </a:r>
            <a:r>
              <a:rPr lang="pl-PL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nakrapiane, 23-24 dni wysiadywane przez samca i samicę. Młode uzyskują lotność w wieku około 8 tygodni.</a:t>
            </a:r>
          </a:p>
          <a:p>
            <a:pPr>
              <a:lnSpc>
                <a:spcPct val="150000"/>
              </a:lnSpc>
            </a:pPr>
            <a:r>
              <a:rPr lang="pl-PL" sz="1800" b="1" i="1" spc="50" dirty="0">
                <a:ln w="9525" cap="flat" cmpd="sng" algn="ctr">
                  <a:solidFill>
                    <a:srgbClr val="5B9BD5"/>
                  </a:solidFill>
                  <a:prstDash val="solid"/>
                  <a:round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◄</a:t>
            </a:r>
            <a:r>
              <a:rPr lang="pl-PL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Pożywieniem są rośliny wodne, młode pędy trzcin i pałek, trawa, drobne bezkręgowce </a:t>
            </a:r>
            <a:endParaRPr lang="pl-PL" sz="1800" i="1" dirty="0" smtClean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pl-PL" sz="1800" i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</a:t>
            </a:r>
            <a:r>
              <a:rPr lang="pl-PL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pokarm otrzymywany od ludzi. Chętnie żeruje na lądzie.</a:t>
            </a:r>
          </a:p>
        </p:txBody>
      </p:sp>
    </p:spTree>
    <p:extLst>
      <p:ext uri="{BB962C8B-B14F-4D97-AF65-F5344CB8AC3E}">
        <p14:creationId xmlns:p14="http://schemas.microsoft.com/office/powerpoint/2010/main" val="410745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xmlns="" id="{CF6809DF-47DB-BF47-3FC0-3D9944B14633}"/>
              </a:ext>
            </a:extLst>
          </p:cNvPr>
          <p:cNvSpPr txBox="1"/>
          <p:nvPr/>
        </p:nvSpPr>
        <p:spPr>
          <a:xfrm>
            <a:off x="2104160" y="129320"/>
            <a:ext cx="8039100" cy="655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3600" b="1" spc="50" dirty="0">
                <a:ln w="9525" cap="flat" cmpd="sng" algn="ctr">
                  <a:solidFill>
                    <a:srgbClr val="5B9BD5"/>
                  </a:solidFill>
                  <a:prstDash val="solid"/>
                  <a:round/>
                </a:ln>
                <a:solidFill>
                  <a:srgbClr val="7030A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CZAPLA SIWA (ARDEA CINEREA)</a:t>
            </a:r>
            <a:endParaRPr lang="pl-PL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CEAD3E9B-A89F-3FD0-5681-1E4C1BFBA55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9516" y="1246749"/>
            <a:ext cx="4546232" cy="43594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3CF4F054-345B-96F9-DAA6-F3ABDDFAA65F}"/>
              </a:ext>
            </a:extLst>
          </p:cNvPr>
          <p:cNvSpPr txBox="1"/>
          <p:nvPr/>
        </p:nvSpPr>
        <p:spPr>
          <a:xfrm>
            <a:off x="4781759" y="1118168"/>
            <a:ext cx="716626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800" i="1" spc="50" dirty="0">
                <a:ln w="9525" cap="flat" cmpd="sng" algn="ctr">
                  <a:solidFill>
                    <a:srgbClr val="5B9BD5"/>
                  </a:solidFill>
                  <a:prstDash val="solid"/>
                  <a:round/>
                </a:ln>
                <a:solidFill>
                  <a:srgbClr val="7030A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◄</a:t>
            </a:r>
            <a:r>
              <a:rPr lang="pl-PL" sz="1800" i="1" spc="50" dirty="0">
                <a:ln w="9525" cap="flat" cmpd="sng" algn="ctr">
                  <a:solidFill>
                    <a:srgbClr val="5B9BD5"/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i="1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Czapla siwa jest mniejsza od bociana. Lotki I </a:t>
            </a:r>
            <a:r>
              <a:rPr lang="pl-PL" sz="1800" i="1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i</a:t>
            </a:r>
            <a:r>
              <a:rPr lang="pl-PL" sz="1800" i="1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II rzędu są czarne. Typowe jest esowate wygięcie szyi. Upierzenie samca jest prawie identyczne jak u samicy. W czasie lotu czaple wyróżniają się chrapliwym krakaniem brzmiącym trochę jak ,,</a:t>
            </a:r>
            <a:r>
              <a:rPr lang="pl-PL" sz="1800" i="1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krrre</a:t>
            </a:r>
            <a:r>
              <a:rPr lang="pl-PL" sz="1800" i="1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,,. </a:t>
            </a:r>
          </a:p>
          <a:p>
            <a:endParaRPr lang="pl-PL" i="1" dirty="0">
              <a:solidFill>
                <a:srgbClr val="0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1800" i="1" spc="50" dirty="0">
                <a:ln w="9525" cap="flat" cmpd="sng" algn="ctr">
                  <a:solidFill>
                    <a:srgbClr val="5B9BD5"/>
                  </a:solidFill>
                  <a:prstDash val="solid"/>
                  <a:round/>
                </a:ln>
                <a:solidFill>
                  <a:srgbClr val="7030A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◄</a:t>
            </a:r>
            <a:r>
              <a:rPr lang="pl-PL" sz="1800" i="1" spc="50" dirty="0">
                <a:ln w="9525" cap="flat" cmpd="sng" algn="ctr">
                  <a:solidFill>
                    <a:srgbClr val="5B9BD5"/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Jej podstawowym pożywieniem są ryby, jednak mogą nim też być chwytane na polach myszy polne. </a:t>
            </a:r>
            <a:endParaRPr lang="pl-P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pl-PL" dirty="0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xmlns="" id="{9F8EBEAA-AC20-E308-FC78-9E7729E545A4}"/>
              </a:ext>
            </a:extLst>
          </p:cNvPr>
          <p:cNvSpPr txBox="1"/>
          <p:nvPr/>
        </p:nvSpPr>
        <p:spPr>
          <a:xfrm>
            <a:off x="4781759" y="3329510"/>
            <a:ext cx="7607301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pl-PL" sz="1800" i="1" spc="50" dirty="0">
                <a:ln w="9525" cap="flat" cmpd="sng" algn="ctr">
                  <a:solidFill>
                    <a:srgbClr val="5B9BD5"/>
                  </a:solidFill>
                  <a:prstDash val="solid"/>
                  <a:round/>
                </a:ln>
                <a:solidFill>
                  <a:srgbClr val="7030A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◄</a:t>
            </a:r>
            <a:r>
              <a:rPr lang="pl-PL" sz="1800" i="1" spc="50" dirty="0">
                <a:ln w="9525" cap="flat" cmpd="sng" algn="ctr">
                  <a:solidFill>
                    <a:srgbClr val="5B9BD5"/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Gniazda budowane są na drzewach na wysokości do 20 m. Z 4-8 niebieskozielonych jaj wylęgają się po 4 tygodniach pisklęta, które są karmione wymiotowanym przez rodziców nadtrawionym pokarmem. </a:t>
            </a:r>
          </a:p>
          <a:p>
            <a:pPr fontAlgn="base"/>
            <a:endParaRPr lang="pl-PL" i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/>
            <a:r>
              <a:rPr lang="pl-PL" sz="1800" i="1" spc="50" dirty="0">
                <a:ln w="9525" cap="flat" cmpd="sng" algn="ctr">
                  <a:solidFill>
                    <a:srgbClr val="5B9BD5"/>
                  </a:solidFill>
                  <a:prstDash val="solid"/>
                  <a:round/>
                </a:ln>
                <a:solidFill>
                  <a:srgbClr val="7030A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◄</a:t>
            </a:r>
            <a:r>
              <a:rPr lang="pl-PL" sz="1800" i="1" spc="50" dirty="0">
                <a:ln w="9525" cap="flat" cmpd="sng" algn="ctr">
                  <a:solidFill>
                    <a:srgbClr val="5B9BD5"/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 zachodniej Europie czaple są najczęściej ptakami osiadłymi, populacje natomiast środkowoeuropejskie wędrują głównie na południowy zachód, kończąc podróż w okolicach Morza Śródziemnego lub kontynuując ją aż do Afryki. </a:t>
            </a:r>
            <a:endParaRPr lang="pl-P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/>
            <a:endParaRPr lang="pl-PL" sz="1800" i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/>
            <a:endParaRPr lang="pl-P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7970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9116">
              <a:schemeClr val="accent6">
                <a:lumMod val="40000"/>
                <a:lumOff val="60000"/>
              </a:schemeClr>
            </a:gs>
            <a:gs pos="0">
              <a:schemeClr val="bg1"/>
            </a:gs>
            <a:gs pos="18000">
              <a:schemeClr val="tx2">
                <a:lumMod val="40000"/>
                <a:lumOff val="60000"/>
              </a:schemeClr>
            </a:gs>
            <a:gs pos="83000">
              <a:schemeClr val="accent3">
                <a:lumMod val="60000"/>
                <a:lumOff val="40000"/>
              </a:schemeClr>
            </a:gs>
            <a:gs pos="100000">
              <a:schemeClr val="accent2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xmlns="" id="{B4B8BE17-6AA5-A4ED-2402-1F7A3CFA456B}"/>
              </a:ext>
            </a:extLst>
          </p:cNvPr>
          <p:cNvSpPr txBox="1"/>
          <p:nvPr/>
        </p:nvSpPr>
        <p:spPr>
          <a:xfrm>
            <a:off x="1563255" y="430644"/>
            <a:ext cx="10628745" cy="7184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4000" b="1" spc="50" dirty="0">
                <a:ln w="9525" cap="flat" cmpd="sng" algn="ctr">
                  <a:solidFill>
                    <a:srgbClr val="5B9BD5"/>
                  </a:solidFill>
                  <a:prstDash val="solid"/>
                  <a:round/>
                </a:ln>
                <a:solidFill>
                  <a:srgbClr val="C4591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BOCIAN BIAŁY (CICONIA CICONIA)</a:t>
            </a:r>
            <a:endParaRPr lang="pl-PL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071CB6CE-B422-1970-164F-E073AD73474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4106" y="1952138"/>
            <a:ext cx="4141868" cy="39524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662747EA-5399-CC53-31D1-85467B2529F5}"/>
              </a:ext>
            </a:extLst>
          </p:cNvPr>
          <p:cNvSpPr txBox="1"/>
          <p:nvPr/>
        </p:nvSpPr>
        <p:spPr>
          <a:xfrm>
            <a:off x="4502901" y="1502688"/>
            <a:ext cx="6102350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800" i="1" spc="50" dirty="0">
                <a:ln w="9525" cap="flat" cmpd="sng" algn="ctr">
                  <a:solidFill>
                    <a:srgbClr val="5B9BD5"/>
                  </a:solidFill>
                  <a:prstDash val="solid"/>
                  <a:round/>
                </a:ln>
                <a:solidFill>
                  <a:srgbClr val="C4591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◄ </a:t>
            </a:r>
            <a:r>
              <a:rPr lang="pl-PL" sz="1800" i="1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Bocian biały jest nielicznie (na wschodzie średnio licznie) lęgowy w Polsce</a:t>
            </a:r>
            <a:r>
              <a:rPr lang="pl-PL" sz="1800" i="1" dirty="0" smtClean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.</a:t>
            </a:r>
          </a:p>
          <a:p>
            <a:endParaRPr lang="pl-PL" sz="1800" i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1800" i="1" spc="50" dirty="0">
                <a:ln w="9525" cap="flat" cmpd="sng" algn="ctr">
                  <a:solidFill>
                    <a:srgbClr val="5B9BD5"/>
                  </a:solidFill>
                  <a:prstDash val="solid"/>
                  <a:round/>
                </a:ln>
                <a:solidFill>
                  <a:srgbClr val="C4591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◄ </a:t>
            </a:r>
            <a:r>
              <a:rPr lang="pl-PL" sz="1800" i="1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Jego upierzenie jest głównie białe, z czarnymi piórami na skrzydłach. Dorosłe ptaki mają długie, czerwone nogi oraz długie, spiczasto zakończone, czerwone dzioby. Mierzą średnio 100–115 cm od czubka dzioba do końca ogona, ze skrzydłami o rozpiętości 155–215 cm. </a:t>
            </a:r>
            <a:endParaRPr lang="pl-PL" sz="1800" i="1" dirty="0" smtClean="0">
              <a:solidFill>
                <a:srgbClr val="20212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pl-P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pl-PL" sz="1800" i="1" spc="50" dirty="0">
                <a:ln w="9525" cap="flat" cmpd="sng" algn="ctr">
                  <a:solidFill>
                    <a:srgbClr val="5B9BD5"/>
                  </a:solidFill>
                  <a:prstDash val="solid"/>
                  <a:round/>
                </a:ln>
                <a:solidFill>
                  <a:srgbClr val="C4591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◄</a:t>
            </a:r>
            <a:r>
              <a:rPr lang="pl-PL" sz="1800" i="1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Będąc </a:t>
            </a:r>
            <a:r>
              <a:rPr lang="pl-PL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mięsożercą</a:t>
            </a:r>
            <a:r>
              <a:rPr lang="pl-PL" sz="1800" i="1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bocian biały zjada szereg zwierząt, w tym owady, ryby, płazy, gady, małe ssaki i małe ptaki. </a:t>
            </a:r>
            <a:endParaRPr lang="pl-PL" sz="1800" i="1" dirty="0" smtClean="0">
              <a:solidFill>
                <a:srgbClr val="20212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pl-P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pl-PL" sz="1800" i="1" spc="50" dirty="0">
                <a:ln w="9525" cap="flat" cmpd="sng" algn="ctr">
                  <a:solidFill>
                    <a:srgbClr val="5B9BD5"/>
                  </a:solidFill>
                  <a:prstDash val="solid"/>
                  <a:round/>
                </a:ln>
                <a:solidFill>
                  <a:srgbClr val="C4591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◄ </a:t>
            </a:r>
            <a:r>
              <a:rPr lang="pl-PL" sz="1800" i="1" dirty="0">
                <a:solidFill>
                  <a:srgbClr val="1616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Uważa się, że bocian biały </a:t>
            </a:r>
            <a:endParaRPr lang="pl-PL" sz="1800" i="1" dirty="0" smtClean="0">
              <a:solidFill>
                <a:srgbClr val="161616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1800" i="1" dirty="0" smtClean="0">
                <a:solidFill>
                  <a:srgbClr val="1616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jest</a:t>
            </a:r>
            <a:r>
              <a:rPr lang="pl-PL" sz="1800" i="1" dirty="0">
                <a:solidFill>
                  <a:srgbClr val="1616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pl-PL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zwierzęciem</a:t>
            </a:r>
            <a:r>
              <a:rPr lang="pl-PL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monoga</a:t>
            </a:r>
            <a:r>
              <a:rPr lang="pl-PL" sz="1800" i="1" dirty="0">
                <a:solidFill>
                  <a:srgbClr val="1616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micznym, łączącym się w pary na </a:t>
            </a:r>
            <a:r>
              <a:rPr lang="pl-PL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całe </a:t>
            </a:r>
            <a:r>
              <a:rPr lang="pl-PL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życie</a:t>
            </a:r>
            <a:r>
              <a:rPr lang="pl-PL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Z końcem kwietnia samica w dwudniowych odstępach składa od trzech do pięciu </a:t>
            </a:r>
            <a:r>
              <a:rPr lang="pl-PL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jaj</a:t>
            </a:r>
            <a:r>
              <a:rPr lang="pl-PL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Następnie </a:t>
            </a:r>
            <a:r>
              <a:rPr lang="pl-PL" sz="1800" i="1" dirty="0">
                <a:solidFill>
                  <a:srgbClr val="1616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para wysiaduje je przez 5 tygodni. Oboje rodzice opiekują się młodymi bardzo czule i troskliwie.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722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xmlns="" id="{5946E01F-36F9-762A-2E7C-14D9D2435F4B}"/>
              </a:ext>
            </a:extLst>
          </p:cNvPr>
          <p:cNvSpPr txBox="1"/>
          <p:nvPr/>
        </p:nvSpPr>
        <p:spPr>
          <a:xfrm>
            <a:off x="2101850" y="320962"/>
            <a:ext cx="7988300" cy="14797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4000" b="1" spc="50" dirty="0">
                <a:ln w="9525" cap="flat" cmpd="sng" algn="ctr">
                  <a:solidFill>
                    <a:srgbClr val="5B9BD5"/>
                  </a:solidFill>
                  <a:prstDash val="solid"/>
                  <a:round/>
                </a:ln>
                <a:solidFill>
                  <a:srgbClr val="FFC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KACZKA KRZYŻÓWKA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4000" b="1" spc="50" dirty="0">
                <a:ln w="9525" cap="flat" cmpd="sng" algn="ctr">
                  <a:solidFill>
                    <a:srgbClr val="5B9BD5"/>
                  </a:solidFill>
                  <a:prstDash val="solid"/>
                  <a:round/>
                </a:ln>
                <a:solidFill>
                  <a:srgbClr val="FFC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(ANAS PLATYRHYNCHOS)</a:t>
            </a:r>
            <a:endParaRPr lang="pl-PL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E6D567F2-7430-BC8A-E177-243F67C3417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8425" y="2247900"/>
            <a:ext cx="3003816" cy="42891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6C27E653-D417-B84D-C4F9-5CC7BE982B2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82325" y="3955476"/>
            <a:ext cx="1915175" cy="25815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xmlns="" id="{C8BDDA9F-4176-B7BF-2C29-4C4820E84825}"/>
              </a:ext>
            </a:extLst>
          </p:cNvPr>
          <p:cNvSpPr txBox="1"/>
          <p:nvPr/>
        </p:nvSpPr>
        <p:spPr>
          <a:xfrm>
            <a:off x="3314699" y="2246486"/>
            <a:ext cx="8658875" cy="21080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07000"/>
              </a:lnSpc>
              <a:spcAft>
                <a:spcPts val="1125"/>
              </a:spcAft>
            </a:pPr>
            <a:r>
              <a:rPr lang="pl-PL" sz="1800" i="1" spc="50" dirty="0">
                <a:ln w="9525" cap="flat" cmpd="sng" algn="ctr">
                  <a:solidFill>
                    <a:srgbClr val="5B9BD5"/>
                  </a:solidFill>
                  <a:prstDash val="solid"/>
                  <a:round/>
                </a:ln>
                <a:solidFill>
                  <a:srgbClr val="FFC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◄ </a:t>
            </a:r>
            <a:r>
              <a:rPr lang="pl-PL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Kaczka krzyżówka wykazuje wyraźny dymorfizm </a:t>
            </a:r>
            <a:r>
              <a:rPr lang="pl-PL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płuciowy</a:t>
            </a:r>
            <a:r>
              <a:rPr lang="pl-PL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Samica brązowa w brunatne plamy. Samiec w szacie godowej łatwo rozpoznawalny, z metalicznie połyskującą, zieloną głową i białą obrożą na szyi. </a:t>
            </a:r>
          </a:p>
          <a:p>
            <a:pPr fontAlgn="base">
              <a:lnSpc>
                <a:spcPct val="107000"/>
              </a:lnSpc>
              <a:spcAft>
                <a:spcPts val="1125"/>
              </a:spcAft>
            </a:pPr>
            <a:r>
              <a:rPr lang="pl-PL" sz="1800" i="1" spc="50" dirty="0">
                <a:ln w="9525" cap="flat" cmpd="sng" algn="ctr">
                  <a:solidFill>
                    <a:srgbClr val="5B9BD5"/>
                  </a:solidFill>
                  <a:prstDash val="solid"/>
                  <a:round/>
                </a:ln>
                <a:solidFill>
                  <a:srgbClr val="FFC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◄ </a:t>
            </a:r>
            <a:r>
              <a:rPr lang="pl-PL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Samica kwacze w powszechnie znany sposób: ,,klak-klak-kłak-kłak,,. Samiec w okresie godowym wydaje krótki gwizd ,,</a:t>
            </a:r>
            <a:r>
              <a:rPr lang="pl-PL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pju</a:t>
            </a:r>
            <a:r>
              <a:rPr lang="pl-PL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,, oraz ciche, nosowe ,,</a:t>
            </a:r>
            <a:r>
              <a:rPr lang="pl-PL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weep</a:t>
            </a:r>
            <a:r>
              <a:rPr lang="pl-PL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,,.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1125"/>
              </a:spcAft>
            </a:pP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xmlns="" id="{F7D22ADE-82BF-B710-C5DC-11FA5973AEDD}"/>
              </a:ext>
            </a:extLst>
          </p:cNvPr>
          <p:cNvSpPr txBox="1"/>
          <p:nvPr/>
        </p:nvSpPr>
        <p:spPr>
          <a:xfrm>
            <a:off x="5489958" y="3983091"/>
            <a:ext cx="6096000" cy="27007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07000"/>
              </a:lnSpc>
              <a:spcAft>
                <a:spcPts val="1125"/>
              </a:spcAft>
            </a:pPr>
            <a:r>
              <a:rPr lang="pl-PL" sz="1800" i="1" spc="50" dirty="0">
                <a:ln w="9525" cap="flat" cmpd="sng" algn="ctr">
                  <a:solidFill>
                    <a:srgbClr val="5B9BD5"/>
                  </a:solidFill>
                  <a:prstDash val="solid"/>
                  <a:round/>
                </a:ln>
                <a:solidFill>
                  <a:srgbClr val="FFC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◄ </a:t>
            </a:r>
            <a:r>
              <a:rPr lang="pl-PL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Gniazdo znajduje się na ziemi bądź w obszernej dziupli. Od kwietnia do maja składa 9-13 jaj, wysiadywanie trwa 27-28 dni, po wykluciu samica wodzi młode przez 50-60 dni. Jeden lęg w ciągu roku.</a:t>
            </a:r>
          </a:p>
          <a:p>
            <a:pPr fontAlgn="base">
              <a:lnSpc>
                <a:spcPct val="107000"/>
              </a:lnSpc>
              <a:spcAft>
                <a:spcPts val="1125"/>
              </a:spcAft>
            </a:pPr>
            <a:r>
              <a:rPr lang="pl-PL" sz="1800" i="1" spc="50" dirty="0">
                <a:ln w="9525" cap="flat" cmpd="sng" algn="ctr">
                  <a:solidFill>
                    <a:srgbClr val="5B9BD5"/>
                  </a:solidFill>
                  <a:prstDash val="solid"/>
                  <a:round/>
                </a:ln>
                <a:solidFill>
                  <a:srgbClr val="FFC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◄ </a:t>
            </a:r>
            <a:r>
              <a:rPr lang="pl-PL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Kaczka krzyżówka odżywia się roślinami i bezkręgowcami wodnymi, które są przecedzane przez znajdujące się w dziobie sito.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1125"/>
              </a:spcAft>
            </a:pP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213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xmlns="" id="{1C1029C1-ABC8-3747-7B18-AE9181E368D8}"/>
              </a:ext>
            </a:extLst>
          </p:cNvPr>
          <p:cNvSpPr txBox="1"/>
          <p:nvPr/>
        </p:nvSpPr>
        <p:spPr>
          <a:xfrm>
            <a:off x="406400" y="355661"/>
            <a:ext cx="1202574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3200" b="1" spc="50" dirty="0">
                <a:ln w="9525" cap="flat" cmpd="sng" algn="ctr">
                  <a:solidFill>
                    <a:srgbClr val="5B9BD5"/>
                  </a:solidFill>
                  <a:prstDash val="solid"/>
                  <a:round/>
                </a:ln>
                <a:solidFill>
                  <a:srgbClr val="7030A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KROGULEC, JASTRZĄB WRÓBLARZ (ACCIPITERNISUS) </a:t>
            </a:r>
            <a:endParaRPr lang="pl-PL" sz="3200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6185D6C0-0D33-22FE-1EF3-57D6EDA492E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310" y="2374016"/>
            <a:ext cx="3046591" cy="35389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B37C1F32-6543-C8B7-B668-A12BD39E8416}"/>
              </a:ext>
            </a:extLst>
          </p:cNvPr>
          <p:cNvSpPr txBox="1"/>
          <p:nvPr/>
        </p:nvSpPr>
        <p:spPr>
          <a:xfrm>
            <a:off x="0" y="1032359"/>
            <a:ext cx="1211810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600" i="1" spc="50" dirty="0">
                <a:ln w="9525" cap="flat" cmpd="sng" algn="ctr">
                  <a:solidFill>
                    <a:srgbClr val="5B9BD5"/>
                  </a:solidFill>
                  <a:prstDash val="solid"/>
                  <a:round/>
                </a:ln>
                <a:solidFill>
                  <a:srgbClr val="7030A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ea typeface="Calibri" panose="020F0502020204030204" pitchFamily="34" charset="0"/>
              </a:rPr>
              <a:t>◄</a:t>
            </a:r>
            <a:r>
              <a:rPr lang="pl-PL" sz="1600" i="1" spc="50" dirty="0">
                <a:ln w="9525" cap="flat" cmpd="sng" algn="ctr">
                  <a:solidFill>
                    <a:srgbClr val="5B9BD5"/>
                  </a:solidFill>
                  <a:prstDash val="solid"/>
                  <a:round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pl-PL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Zamieszkuje skraje lasów w pobliżu pól z kępami drzew. W Polsce  nieliczny ptak lęgowy. Występuje tu cały rok. Jest drugim pod względem liczebności (po myszołowie) dziennym ptakiem drapieżnym kraju.</a:t>
            </a:r>
            <a:endParaRPr lang="pl-PL" dirty="0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xmlns="" id="{7A48ED70-6158-B970-0AC1-4B7D3C6AC4B9}"/>
              </a:ext>
            </a:extLst>
          </p:cNvPr>
          <p:cNvSpPr txBox="1"/>
          <p:nvPr/>
        </p:nvSpPr>
        <p:spPr>
          <a:xfrm>
            <a:off x="3306705" y="1678690"/>
            <a:ext cx="5006022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i="1" spc="50" dirty="0">
                <a:ln w="9525" cap="flat" cmpd="sng" algn="ctr">
                  <a:solidFill>
                    <a:srgbClr val="5B9BD5"/>
                  </a:solidFill>
                  <a:prstDash val="solid"/>
                  <a:round/>
                </a:ln>
                <a:solidFill>
                  <a:srgbClr val="7030A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ea typeface="Calibri" panose="020F0502020204030204" pitchFamily="34" charset="0"/>
              </a:rPr>
              <a:t>◄</a:t>
            </a:r>
            <a:r>
              <a:rPr lang="pl-PL" i="1" spc="50" dirty="0">
                <a:ln w="9525" cap="flat" cmpd="sng" algn="ctr">
                  <a:solidFill>
                    <a:srgbClr val="5B9BD5"/>
                  </a:solidFill>
                  <a:prstDash val="solid"/>
                  <a:round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pl-PL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Samica jest wyraźnie większa od samca.</a:t>
            </a:r>
          </a:p>
          <a:p>
            <a:pPr>
              <a:lnSpc>
                <a:spcPct val="150000"/>
              </a:lnSpc>
            </a:pPr>
            <a:r>
              <a:rPr lang="pl-PL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U bardziej jaskrawego samca występuje niebieskoszary wierzch, a na białawym spodzie ciała i na policzkach widać rdzawe prążkowanie.  </a:t>
            </a:r>
          </a:p>
          <a:p>
            <a:pPr>
              <a:lnSpc>
                <a:spcPct val="150000"/>
              </a:lnSpc>
            </a:pPr>
            <a:r>
              <a:rPr lang="pl-PL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 samicy wierzch ciała szary, spód białoszary z poprzecznym pręgowaniem.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xmlns="" id="{D236B0E2-1C64-04B1-6F9A-DF164D6FB53B}"/>
              </a:ext>
            </a:extLst>
          </p:cNvPr>
          <p:cNvSpPr txBox="1"/>
          <p:nvPr/>
        </p:nvSpPr>
        <p:spPr>
          <a:xfrm>
            <a:off x="3306705" y="4143501"/>
            <a:ext cx="5560204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1600" i="1" spc="50" dirty="0">
                <a:ln w="9525" cap="flat" cmpd="sng" algn="ctr">
                  <a:solidFill>
                    <a:srgbClr val="5B9BD5"/>
                  </a:solidFill>
                  <a:prstDash val="solid"/>
                  <a:round/>
                </a:ln>
                <a:solidFill>
                  <a:srgbClr val="7030A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ea typeface="Calibri" panose="020F0502020204030204" pitchFamily="34" charset="0"/>
              </a:rPr>
              <a:t>◄</a:t>
            </a:r>
            <a:r>
              <a:rPr lang="pl-PL" sz="1600" i="1" spc="50" dirty="0">
                <a:ln w="9525" cap="flat" cmpd="sng" algn="ctr">
                  <a:solidFill>
                    <a:srgbClr val="5B9BD5"/>
                  </a:solidFill>
                  <a:prstDash val="solid"/>
                  <a:round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pl-PL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Gniazdo ulokowane jest zazwyczaj na świerku, </a:t>
            </a:r>
            <a:r>
              <a:rPr lang="pl-PL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modrzewiu</a:t>
            </a:r>
            <a:r>
              <a:rPr lang="pl-PL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lub jodle, w pobliżu pnia lub na odchodzącej od niego gałęzi. Krogulec wyprowadza jeden lęg w roku, składając w maju lub czerwcu 4 do 6 niebieskawych jaj w brązowe plamki. Jaja wysiadywane są przez okres około 33 dni przez samicę.</a:t>
            </a:r>
            <a:endParaRPr lang="pl-PL" dirty="0"/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xmlns="" id="{251451E0-1E02-AD05-4315-2AD67C47AE65}"/>
              </a:ext>
            </a:extLst>
          </p:cNvPr>
          <p:cNvSpPr txBox="1"/>
          <p:nvPr/>
        </p:nvSpPr>
        <p:spPr>
          <a:xfrm>
            <a:off x="7703127" y="1722989"/>
            <a:ext cx="4488873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600" i="1" spc="50" dirty="0">
                <a:ln w="9525" cap="flat" cmpd="sng" algn="ctr">
                  <a:solidFill>
                    <a:srgbClr val="5B9BD5"/>
                  </a:solidFill>
                  <a:prstDash val="solid"/>
                  <a:round/>
                </a:ln>
                <a:solidFill>
                  <a:srgbClr val="7030A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ea typeface="Calibri" panose="020F0502020204030204" pitchFamily="34" charset="0"/>
              </a:rPr>
              <a:t>◄</a:t>
            </a:r>
            <a:r>
              <a:rPr lang="pl-PL" sz="1600" i="1" spc="50" dirty="0">
                <a:ln w="9525" cap="flat" cmpd="sng" algn="ctr">
                  <a:solidFill>
                    <a:srgbClr val="5B9BD5"/>
                  </a:solidFill>
                  <a:prstDash val="solid"/>
                  <a:round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pl-PL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Odzywa się bardzo rzadko, przeważnie gdy jest niepokojony w pobliżu miejsca gniazdowania. Wykrzykuje wtedy jękliwe „</a:t>
            </a:r>
            <a:r>
              <a:rPr lang="pl-PL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kee-kee-kee-kee</a:t>
            </a:r>
            <a:r>
              <a:rPr lang="pl-PL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,,. Zimą nie wydaje żadnych odgłosów.</a:t>
            </a:r>
          </a:p>
          <a:p>
            <a:endParaRPr lang="pl-PL" i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pl-PL" sz="1800" i="1" spc="50" dirty="0">
                <a:ln w="9525" cap="flat" cmpd="sng" algn="ctr">
                  <a:solidFill>
                    <a:srgbClr val="5B9BD5"/>
                  </a:solidFill>
                  <a:prstDash val="solid"/>
                  <a:round/>
                </a:ln>
                <a:solidFill>
                  <a:srgbClr val="7030A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ea typeface="Calibri" panose="020F0502020204030204" pitchFamily="34" charset="0"/>
              </a:rPr>
              <a:t>◄ </a:t>
            </a:r>
            <a:r>
              <a:rPr lang="pl-PL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Krogulec jest doskonałym myśliwym</a:t>
            </a: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pl-PL" sz="18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Na jego pożywienie składają się głównie drobne ptaki.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47765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9116">
              <a:schemeClr val="accent1">
                <a:lumMod val="20000"/>
                <a:lumOff val="80000"/>
              </a:schemeClr>
            </a:gs>
            <a:gs pos="0">
              <a:schemeClr val="accent1">
                <a:lumMod val="5000"/>
                <a:lumOff val="95000"/>
              </a:schemeClr>
            </a:gs>
            <a:gs pos="18000">
              <a:schemeClr val="bg1">
                <a:lumMod val="85000"/>
              </a:schemeClr>
            </a:gs>
            <a:gs pos="83000">
              <a:schemeClr val="accent1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xmlns="" id="{44C878AC-968D-9AE9-7385-302D2DFBC58E}"/>
              </a:ext>
            </a:extLst>
          </p:cNvPr>
          <p:cNvSpPr txBox="1"/>
          <p:nvPr/>
        </p:nvSpPr>
        <p:spPr>
          <a:xfrm>
            <a:off x="2189018" y="193031"/>
            <a:ext cx="8201891" cy="679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pl-PL" sz="3600" b="1" spc="50" dirty="0">
                <a:ln w="9525" cap="flat" cmpd="sng" algn="ctr">
                  <a:solidFill>
                    <a:srgbClr val="5B9BD5"/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JERZYK ZWYCZAJNY (APUS APUS)</a:t>
            </a:r>
            <a:endParaRPr lang="pl-PL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3C718F04-81EB-C9D0-191E-5053508E9009}"/>
              </a:ext>
            </a:extLst>
          </p:cNvPr>
          <p:cNvSpPr txBox="1"/>
          <p:nvPr/>
        </p:nvSpPr>
        <p:spPr>
          <a:xfrm>
            <a:off x="4416713" y="1178730"/>
            <a:ext cx="763270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800" i="1" spc="50" dirty="0">
                <a:ln w="9525" cap="flat" cmpd="sng" algn="ctr">
                  <a:solidFill>
                    <a:srgbClr val="5B9BD5"/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◄ </a:t>
            </a:r>
            <a:r>
              <a:rPr lang="pl-PL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i="1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Ten typowy ptak wędrowny przebywa w swojej ojczyźnie jedynie w okresie potrzebnym mu do wyprowadzenia młodych. Jerzyk większą część swego życia spędza w powietrzu.</a:t>
            </a:r>
          </a:p>
          <a:p>
            <a:endParaRPr lang="pl-PL" sz="1800" i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1800" i="1" spc="50" dirty="0">
                <a:ln w="9525" cap="flat" cmpd="sng" algn="ctr">
                  <a:solidFill>
                    <a:srgbClr val="5B9BD5"/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◄ </a:t>
            </a:r>
            <a:r>
              <a:rPr lang="pl-PL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Gniazdo buduje pod dachami wysokich budynków, w szczelinach skalnych, </a:t>
            </a:r>
            <a:endParaRPr lang="pl-PL" sz="1800" i="1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pl-PL" sz="180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 </a:t>
            </a:r>
            <a:r>
              <a:rPr lang="pl-PL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nawet w budkach dla szpaków. Okres lęgów przypada na miesiące maj-czerwiec. Samice </a:t>
            </a:r>
            <a:r>
              <a:rPr lang="pl-PL" sz="1800" i="1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składają 2 (rzadziej 3) jaja w odstępach około dwudniowych. Pisklęta klują się nagie. Niedługo potem pokrywają się szarym puchem. W 2. tygodniu życia otwierają im się oczy. Opuszczają gniazdo po około 42–45 dniach (w razie niedostatku pokarmu – do 56 dni po wykluciu.</a:t>
            </a:r>
          </a:p>
          <a:p>
            <a:endParaRPr lang="pl-P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pl-PL" sz="1800" i="1" spc="50" dirty="0">
                <a:ln w="9525" cap="flat" cmpd="sng" algn="ctr">
                  <a:solidFill>
                    <a:srgbClr val="5B9BD5"/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◄ </a:t>
            </a:r>
            <a:r>
              <a:rPr lang="pl-PL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Upierzenie jerzyka jest szaroczarne z jasną plamą na podgardlu, w locie skrzydła przybierają kształt sierpa. </a:t>
            </a:r>
            <a:endParaRPr lang="pl-P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pl-PL" dirty="0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xmlns="" id="{69F98D0C-A56C-7FBC-300A-B06250A899A3}"/>
              </a:ext>
            </a:extLst>
          </p:cNvPr>
          <p:cNvSpPr txBox="1"/>
          <p:nvPr/>
        </p:nvSpPr>
        <p:spPr>
          <a:xfrm>
            <a:off x="388366" y="4998320"/>
            <a:ext cx="10585450" cy="16235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Aft>
                <a:spcPts val="1125"/>
              </a:spcAft>
            </a:pPr>
            <a:r>
              <a:rPr lang="pl-PL" sz="1800" i="1" spc="50" dirty="0">
                <a:ln w="9525" cap="flat" cmpd="sng" algn="ctr">
                  <a:solidFill>
                    <a:srgbClr val="5B9BD5"/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◄ </a:t>
            </a:r>
            <a:r>
              <a:rPr lang="pl-PL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Upierzenie jerzyka jest szaroczarne z jasną plamą na podgardlu, w locie skrzydła przybierają kształt sierpa.</a:t>
            </a:r>
          </a:p>
          <a:p>
            <a:pPr fontAlgn="base">
              <a:spcAft>
                <a:spcPts val="1125"/>
              </a:spcAft>
            </a:pPr>
            <a:r>
              <a:rPr lang="pl-PL" sz="1800" i="1" spc="50" dirty="0">
                <a:ln w="9525" cap="flat" cmpd="sng" algn="ctr">
                  <a:solidFill>
                    <a:srgbClr val="5B9BD5"/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◄ </a:t>
            </a:r>
            <a:r>
              <a:rPr lang="pl-PL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Pożywieniem są owady latające. </a:t>
            </a:r>
            <a:endParaRPr lang="pl-P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>
              <a:spcAft>
                <a:spcPts val="1125"/>
              </a:spcAft>
            </a:pPr>
            <a:r>
              <a:rPr lang="pl-PL" sz="1800" i="1" spc="50" dirty="0">
                <a:ln w="9525" cap="flat" cmpd="sng" algn="ctr">
                  <a:solidFill>
                    <a:srgbClr val="5B9BD5"/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◄ </a:t>
            </a:r>
            <a:r>
              <a:rPr lang="pl-PL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Biotop jerzyka stanowią tereny skaliste, w sąsiedztwie domostw ludzkich.  </a:t>
            </a:r>
            <a:endParaRPr lang="pl-P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>
              <a:spcAft>
                <a:spcPts val="1125"/>
              </a:spcAft>
            </a:pPr>
            <a:r>
              <a:rPr lang="pl-PL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pl-P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6" name="Picture 2" descr="Otwórz zdjęcie">
            <a:extLst>
              <a:ext uri="{FF2B5EF4-FFF2-40B4-BE49-F238E27FC236}">
                <a16:creationId xmlns:a16="http://schemas.microsoft.com/office/drawing/2014/main" xmlns="" id="{57C8CE63-28EB-9DD5-A248-7DE81B7F48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441"/>
          <a:stretch/>
        </p:blipFill>
        <p:spPr bwMode="auto">
          <a:xfrm>
            <a:off x="20540" y="1404732"/>
            <a:ext cx="4336956" cy="31757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1281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TM04033925[[fn=Kropla]]</Template>
  <TotalTime>329</TotalTime>
  <Words>2455</Words>
  <Application>Microsoft Office PowerPoint</Application>
  <PresentationFormat>Panoramiczny</PresentationFormat>
  <Paragraphs>165</Paragraphs>
  <Slides>21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21</vt:i4>
      </vt:variant>
    </vt:vector>
  </HeadingPairs>
  <TitlesOfParts>
    <vt:vector size="30" baseType="lpstr">
      <vt:lpstr>Arial</vt:lpstr>
      <vt:lpstr>Calibri</vt:lpstr>
      <vt:lpstr>Calibri Light</vt:lpstr>
      <vt:lpstr>Cambria</vt:lpstr>
      <vt:lpstr>Comic Sans MS</vt:lpstr>
      <vt:lpstr>Engravers MT</vt:lpstr>
      <vt:lpstr>Goudy Stout</vt:lpstr>
      <vt:lpstr>Times New Roman</vt:lpstr>
      <vt:lpstr>Motyw pakietu Office</vt:lpstr>
      <vt:lpstr>Prezentacja programu PowerPoint</vt:lpstr>
      <vt:lpstr>KOS (TURDUS MERULA)</vt:lpstr>
      <vt:lpstr>GAWRON (CORVUSFRUGILEGUS) </vt:lpstr>
      <vt:lpstr>ŁYSKA (FULICA ATRA)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Sylwia Matyjasek</dc:creator>
  <cp:lastModifiedBy>Andrzej Tuźnik</cp:lastModifiedBy>
  <cp:revision>21</cp:revision>
  <dcterms:created xsi:type="dcterms:W3CDTF">2024-04-29T16:58:26Z</dcterms:created>
  <dcterms:modified xsi:type="dcterms:W3CDTF">2024-06-06T08:32:29Z</dcterms:modified>
</cp:coreProperties>
</file>