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2"/>
  </p:handoutMasterIdLst>
  <p:sldIdLst>
    <p:sldId id="256" r:id="rId2"/>
    <p:sldId id="257" r:id="rId3"/>
    <p:sldId id="258" r:id="rId4"/>
    <p:sldId id="259" r:id="rId5"/>
    <p:sldId id="263" r:id="rId6"/>
    <p:sldId id="264" r:id="rId7"/>
    <p:sldId id="265" r:id="rId8"/>
    <p:sldId id="266" r:id="rId9"/>
    <p:sldId id="267" r:id="rId10"/>
    <p:sldId id="268"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showGuides="1">
      <p:cViewPr varScale="1">
        <p:scale>
          <a:sx n="116" d="100"/>
          <a:sy n="116" d="100"/>
        </p:scale>
        <p:origin x="336" y="114"/>
      </p:cViewPr>
      <p:guideLst>
        <p:guide orient="horz" pos="2137"/>
        <p:guide pos="3840"/>
      </p:guideLst>
    </p:cSldViewPr>
  </p:slideViewPr>
  <p:notesTextViewPr>
    <p:cViewPr>
      <p:scale>
        <a:sx n="1" d="1"/>
        <a:sy n="1" d="1"/>
      </p:scale>
      <p:origin x="0" y="0"/>
    </p:cViewPr>
  </p:notesTextViewPr>
  <p:notesViewPr>
    <p:cSldViewPr snapToGrid="0" showGuides="1">
      <p:cViewPr varScale="1">
        <p:scale>
          <a:sx n="120" d="100"/>
          <a:sy n="120" d="100"/>
        </p:scale>
        <p:origin x="409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xmlns="" id="{96F79E28-AC4F-C2F5-C662-C9039F1C08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a:extLst>
              <a:ext uri="{FF2B5EF4-FFF2-40B4-BE49-F238E27FC236}">
                <a16:creationId xmlns:a16="http://schemas.microsoft.com/office/drawing/2014/main" xmlns="" id="{5EA78689-9270-CA59-5AC1-0ACA86EE9B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837548-81F4-4E87-905F-7E30AF98FC34}" type="datetimeFigureOut">
              <a:rPr lang="pl-PL" smtClean="0"/>
              <a:pPr/>
              <a:t>06.06.2024</a:t>
            </a:fld>
            <a:endParaRPr lang="pl-PL" dirty="0"/>
          </a:p>
        </p:txBody>
      </p:sp>
      <p:sp>
        <p:nvSpPr>
          <p:cNvPr id="4" name="Symbol zastępczy stopki 3">
            <a:extLst>
              <a:ext uri="{FF2B5EF4-FFF2-40B4-BE49-F238E27FC236}">
                <a16:creationId xmlns:a16="http://schemas.microsoft.com/office/drawing/2014/main" xmlns="" id="{2751D4BA-1E4F-0B71-D332-D3C34F9A95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a:extLst>
              <a:ext uri="{FF2B5EF4-FFF2-40B4-BE49-F238E27FC236}">
                <a16:creationId xmlns:a16="http://schemas.microsoft.com/office/drawing/2014/main" xmlns="" id="{BA3997BF-7CD4-768F-33D9-512FAE8280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8B6F9-5862-4462-89EC-6567913EF2F9}" type="slidenum">
              <a:rPr lang="pl-PL" smtClean="0"/>
              <a:pPr/>
              <a:t>‹#›</a:t>
            </a:fld>
            <a:endParaRPr lang="pl-PL" dirty="0"/>
          </a:p>
        </p:txBody>
      </p:sp>
    </p:spTree>
    <p:extLst>
      <p:ext uri="{BB962C8B-B14F-4D97-AF65-F5344CB8AC3E}">
        <p14:creationId xmlns:p14="http://schemas.microsoft.com/office/powerpoint/2010/main" val="20440448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xmlns=""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Rectangle 9">
            <a:extLst>
              <a:ext uri="{FF2B5EF4-FFF2-40B4-BE49-F238E27FC236}">
                <a16:creationId xmlns:a16="http://schemas.microsoft.com/office/drawing/2014/main" xmlns=""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Date Placeholder 6">
            <a:extLst>
              <a:ext uri="{FF2B5EF4-FFF2-40B4-BE49-F238E27FC236}">
                <a16:creationId xmlns:a16="http://schemas.microsoft.com/office/drawing/2014/main" xmlns="" id="{DDCFA51C-E4FE-4BF2-A2DD-E32DE57D8AD0}"/>
              </a:ext>
            </a:extLst>
          </p:cNvPr>
          <p:cNvSpPr>
            <a:spLocks noGrp="1"/>
          </p:cNvSpPr>
          <p:nvPr>
            <p:ph type="dt" sz="half" idx="10"/>
          </p:nvPr>
        </p:nvSpPr>
        <p:spPr/>
        <p:txBody>
          <a:bodyPr/>
          <a:lstStyle/>
          <a:p>
            <a:pPr algn="r"/>
            <a:fld id="{1449AA12-8195-4182-A7AC-2E7E59DFBDAF}" type="datetimeFigureOut">
              <a:rPr lang="en-US" smtClean="0"/>
              <a:pPr algn="r"/>
              <a:t>6/6/2024</a:t>
            </a:fld>
            <a:endParaRPr lang="en-US" dirty="0"/>
          </a:p>
        </p:txBody>
      </p:sp>
      <p:sp>
        <p:nvSpPr>
          <p:cNvPr id="8" name="Footer Placeholder 7">
            <a:extLst>
              <a:ext uri="{FF2B5EF4-FFF2-40B4-BE49-F238E27FC236}">
                <a16:creationId xmlns:a16="http://schemas.microsoft.com/office/drawing/2014/main" xmlns=""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xmlns="" id="{3B07C67E-EAD9-47D8-9559-4E091BC03BA8}"/>
              </a:ext>
            </a:extLst>
          </p:cNvPr>
          <p:cNvSpPr>
            <a:spLocks noGrp="1"/>
          </p:cNvSpPr>
          <p:nvPr>
            <p:ph type="sldNum" sz="quarter" idx="12"/>
          </p:nvPr>
        </p:nvSpPr>
        <p:spPr/>
        <p:txBody>
          <a:bodyPr/>
          <a:lstStyle/>
          <a:p>
            <a:fld id="{14DFC975-2FD7-44A5-9E78-ECBA46156075}" type="slidenum">
              <a:rPr lang="en-US" smtClean="0"/>
              <a:pPr/>
              <a:t>‹#›</a:t>
            </a:fld>
            <a:endParaRPr lang="en-US" dirty="0"/>
          </a:p>
        </p:txBody>
      </p:sp>
    </p:spTree>
    <p:extLst>
      <p:ext uri="{BB962C8B-B14F-4D97-AF65-F5344CB8AC3E}">
        <p14:creationId xmlns:p14="http://schemas.microsoft.com/office/powerpoint/2010/main" val="309249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C88C2EE-2433-424A-878C-24514FF5D44F}"/>
              </a:ext>
            </a:extLst>
          </p:cNvPr>
          <p:cNvSpPr>
            <a:spLocks noGrp="1"/>
          </p:cNvSpPr>
          <p:nvPr>
            <p:ph type="dt" sz="half" idx="10"/>
          </p:nvPr>
        </p:nvSpPr>
        <p:spPr/>
        <p:txBody>
          <a:bodyPr/>
          <a:lstStyle/>
          <a:p>
            <a:fld id="{1449AA12-8195-4182-A7AC-2E7E59DFBDAF}" type="datetimeFigureOut">
              <a:rPr lang="en-US" smtClean="0"/>
              <a:pPr/>
              <a:t>6/6/2024</a:t>
            </a:fld>
            <a:endParaRPr lang="en-US" dirty="0"/>
          </a:p>
        </p:txBody>
      </p:sp>
      <p:sp>
        <p:nvSpPr>
          <p:cNvPr id="5" name="Footer Placeholder 4">
            <a:extLst>
              <a:ext uri="{FF2B5EF4-FFF2-40B4-BE49-F238E27FC236}">
                <a16:creationId xmlns:a16="http://schemas.microsoft.com/office/drawing/2014/main" xmlns="" id="{1FFEFD20-ADE2-40F3-A071-6D1E97F8FB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EB7D1D5-5E92-48E1-9475-EC122D3FE613}"/>
              </a:ext>
            </a:extLst>
          </p:cNvPr>
          <p:cNvSpPr>
            <a:spLocks noGrp="1"/>
          </p:cNvSpPr>
          <p:nvPr>
            <p:ph type="sldNum" sz="quarter" idx="12"/>
          </p:nvPr>
        </p:nvSpPr>
        <p:spPr/>
        <p:txBody>
          <a:bodyPr/>
          <a:lstStyle/>
          <a:p>
            <a:fld id="{14DFC975-2FD7-44A5-9E78-ECBA46156075}" type="slidenum">
              <a:rPr lang="en-US" smtClean="0"/>
              <a:pPr/>
              <a:t>‹#›</a:t>
            </a:fld>
            <a:endParaRPr lang="en-US" dirty="0"/>
          </a:p>
        </p:txBody>
      </p:sp>
      <p:sp>
        <p:nvSpPr>
          <p:cNvPr id="9" name="Rectangle 8">
            <a:extLst>
              <a:ext uri="{FF2B5EF4-FFF2-40B4-BE49-F238E27FC236}">
                <a16:creationId xmlns:a16="http://schemas.microsoft.com/office/drawing/2014/main" xmlns=""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334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672F7B1D-405D-4EE7-9A23-3F21916C9503}"/>
              </a:ext>
            </a:extLst>
          </p:cNvPr>
          <p:cNvSpPr>
            <a:spLocks noGrp="1"/>
          </p:cNvSpPr>
          <p:nvPr>
            <p:ph type="dt" sz="half" idx="10"/>
          </p:nvPr>
        </p:nvSpPr>
        <p:spPr/>
        <p:txBody>
          <a:bodyPr/>
          <a:lstStyle/>
          <a:p>
            <a:fld id="{1449AA12-8195-4182-A7AC-2E7E59DFBDAF}" type="datetimeFigureOut">
              <a:rPr lang="en-US" smtClean="0"/>
              <a:pPr/>
              <a:t>6/6/2024</a:t>
            </a:fld>
            <a:endParaRPr lang="en-US" dirty="0"/>
          </a:p>
        </p:txBody>
      </p:sp>
      <p:sp>
        <p:nvSpPr>
          <p:cNvPr id="5" name="Footer Placeholder 4">
            <a:extLst>
              <a:ext uri="{FF2B5EF4-FFF2-40B4-BE49-F238E27FC236}">
                <a16:creationId xmlns:a16="http://schemas.microsoft.com/office/drawing/2014/main" xmlns="" id="{D27B9304-686C-431A-8E7F-D9DD19F4DF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BFA240B-DB2E-46ED-8AC6-744B2C1C70E3}"/>
              </a:ext>
            </a:extLst>
          </p:cNvPr>
          <p:cNvSpPr>
            <a:spLocks noGrp="1"/>
          </p:cNvSpPr>
          <p:nvPr>
            <p:ph type="sldNum" sz="quarter" idx="12"/>
          </p:nvPr>
        </p:nvSpPr>
        <p:spPr/>
        <p:txBody>
          <a:bodyPr/>
          <a:lstStyle/>
          <a:p>
            <a:fld id="{14DFC975-2FD7-44A5-9E78-ECBA46156075}" type="slidenum">
              <a:rPr lang="en-US" smtClean="0"/>
              <a:pPr/>
              <a:t>‹#›</a:t>
            </a:fld>
            <a:endParaRPr lang="en-US" dirty="0"/>
          </a:p>
        </p:txBody>
      </p:sp>
      <p:sp>
        <p:nvSpPr>
          <p:cNvPr id="9" name="Rectangle 8">
            <a:extLst>
              <a:ext uri="{FF2B5EF4-FFF2-40B4-BE49-F238E27FC236}">
                <a16:creationId xmlns:a16="http://schemas.microsoft.com/office/drawing/2014/main" xmlns=""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758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A0EAFA-89BC-43E9-8EB9-B6B3CD136E43}"/>
              </a:ext>
            </a:extLst>
          </p:cNvPr>
          <p:cNvSpPr>
            <a:spLocks noGrp="1"/>
          </p:cNvSpPr>
          <p:nvPr>
            <p:ph type="dt" sz="half" idx="10"/>
          </p:nvPr>
        </p:nvSpPr>
        <p:spPr/>
        <p:txBody>
          <a:bodyPr/>
          <a:lstStyle/>
          <a:p>
            <a:fld id="{1449AA12-8195-4182-A7AC-2E7E59DFBDAF}" type="datetimeFigureOut">
              <a:rPr lang="en-US" smtClean="0"/>
              <a:pPr/>
              <a:t>6/6/2024</a:t>
            </a:fld>
            <a:endParaRPr lang="en-US" dirty="0"/>
          </a:p>
        </p:txBody>
      </p:sp>
      <p:sp>
        <p:nvSpPr>
          <p:cNvPr id="5" name="Footer Placeholder 4">
            <a:extLst>
              <a:ext uri="{FF2B5EF4-FFF2-40B4-BE49-F238E27FC236}">
                <a16:creationId xmlns:a16="http://schemas.microsoft.com/office/drawing/2014/main" xmlns="" id="{A3850944-70C2-487F-A102-58CDFB94C3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177B7B8-A972-455E-9D8C-9B8026A5306D}"/>
              </a:ext>
            </a:extLst>
          </p:cNvPr>
          <p:cNvSpPr>
            <a:spLocks noGrp="1"/>
          </p:cNvSpPr>
          <p:nvPr>
            <p:ph type="sldNum" sz="quarter" idx="12"/>
          </p:nvPr>
        </p:nvSpPr>
        <p:spPr/>
        <p:txBody>
          <a:bodyPr/>
          <a:lstStyle/>
          <a:p>
            <a:fld id="{14DFC975-2FD7-44A5-9E78-ECBA46156075}" type="slidenum">
              <a:rPr lang="en-US" smtClean="0"/>
              <a:pPr/>
              <a:t>‹#›</a:t>
            </a:fld>
            <a:endParaRPr lang="en-US" dirty="0"/>
          </a:p>
        </p:txBody>
      </p:sp>
      <p:sp>
        <p:nvSpPr>
          <p:cNvPr id="51" name="Rectangle 50">
            <a:extLst>
              <a:ext uri="{FF2B5EF4-FFF2-40B4-BE49-F238E27FC236}">
                <a16:creationId xmlns:a16="http://schemas.microsoft.com/office/drawing/2014/main" xmlns=""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xmlns=""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339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32AF346-9503-4767-BCB4-84B823E27419}"/>
              </a:ext>
            </a:extLst>
          </p:cNvPr>
          <p:cNvSpPr>
            <a:spLocks noGrp="1"/>
          </p:cNvSpPr>
          <p:nvPr>
            <p:ph type="dt" sz="half" idx="10"/>
          </p:nvPr>
        </p:nvSpPr>
        <p:spPr/>
        <p:txBody>
          <a:bodyPr/>
          <a:lstStyle/>
          <a:p>
            <a:fld id="{1449AA12-8195-4182-A7AC-2E7E59DFBDAF}" type="datetimeFigureOut">
              <a:rPr lang="en-US" smtClean="0"/>
              <a:pPr/>
              <a:t>6/6/2024</a:t>
            </a:fld>
            <a:endParaRPr lang="en-US" dirty="0"/>
          </a:p>
        </p:txBody>
      </p:sp>
      <p:sp>
        <p:nvSpPr>
          <p:cNvPr id="5" name="Footer Placeholder 4">
            <a:extLst>
              <a:ext uri="{FF2B5EF4-FFF2-40B4-BE49-F238E27FC236}">
                <a16:creationId xmlns:a16="http://schemas.microsoft.com/office/drawing/2014/main" xmlns="" id="{5259605B-A39D-4BEE-B46F-16CF13FA0BA7}"/>
              </a:ext>
            </a:extLst>
          </p:cNvPr>
          <p:cNvSpPr>
            <a:spLocks noGrp="1"/>
          </p:cNvSpPr>
          <p:nvPr>
            <p:ph type="ftr" sz="quarter" idx="11"/>
          </p:nvPr>
        </p:nvSpPr>
        <p:spPr>
          <a:xfrm>
            <a:off x="3221150" y="62928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xmlns="" id="{2575834A-942D-410B-A430-43F9E01FC5F9}"/>
              </a:ext>
            </a:extLst>
          </p:cNvPr>
          <p:cNvSpPr>
            <a:spLocks noGrp="1"/>
          </p:cNvSpPr>
          <p:nvPr>
            <p:ph type="sldNum" sz="quarter" idx="12"/>
          </p:nvPr>
        </p:nvSpPr>
        <p:spPr/>
        <p:txBody>
          <a:bodyPr/>
          <a:lstStyle/>
          <a:p>
            <a:fld id="{14DFC975-2FD7-44A5-9E78-ECBA46156075}" type="slidenum">
              <a:rPr lang="en-US" smtClean="0"/>
              <a:pPr/>
              <a:t>‹#›</a:t>
            </a:fld>
            <a:endParaRPr lang="en-US" dirty="0"/>
          </a:p>
        </p:txBody>
      </p:sp>
      <p:sp>
        <p:nvSpPr>
          <p:cNvPr id="9" name="Rectangle 8">
            <a:extLst>
              <a:ext uri="{FF2B5EF4-FFF2-40B4-BE49-F238E27FC236}">
                <a16:creationId xmlns:a16="http://schemas.microsoft.com/office/drawing/2014/main" xmlns=""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0" name="Rectangle 9">
            <a:extLst>
              <a:ext uri="{FF2B5EF4-FFF2-40B4-BE49-F238E27FC236}">
                <a16:creationId xmlns:a16="http://schemas.microsoft.com/office/drawing/2014/main" xmlns=""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0833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80808E79-A0BE-49F3-AE92-7EE5CC78F1A6}"/>
              </a:ext>
            </a:extLst>
          </p:cNvPr>
          <p:cNvSpPr>
            <a:spLocks noGrp="1"/>
          </p:cNvSpPr>
          <p:nvPr>
            <p:ph type="dt" sz="half" idx="10"/>
          </p:nvPr>
        </p:nvSpPr>
        <p:spPr/>
        <p:txBody>
          <a:bodyPr/>
          <a:lstStyle/>
          <a:p>
            <a:fld id="{1449AA12-8195-4182-A7AC-2E7E59DFBDAF}" type="datetimeFigureOut">
              <a:rPr lang="en-US" smtClean="0"/>
              <a:pPr/>
              <a:t>6/6/2024</a:t>
            </a:fld>
            <a:endParaRPr lang="en-US" dirty="0"/>
          </a:p>
        </p:txBody>
      </p:sp>
      <p:sp>
        <p:nvSpPr>
          <p:cNvPr id="6" name="Footer Placeholder 5">
            <a:extLst>
              <a:ext uri="{FF2B5EF4-FFF2-40B4-BE49-F238E27FC236}">
                <a16:creationId xmlns:a16="http://schemas.microsoft.com/office/drawing/2014/main" xmlns="" id="{2898B87C-BF1E-47CF-9A4E-FD4BE32C05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AC06E71-46F6-469C-A9CA-E707EBE51B58}"/>
              </a:ext>
            </a:extLst>
          </p:cNvPr>
          <p:cNvSpPr>
            <a:spLocks noGrp="1"/>
          </p:cNvSpPr>
          <p:nvPr>
            <p:ph type="sldNum" sz="quarter" idx="12"/>
          </p:nvPr>
        </p:nvSpPr>
        <p:spPr/>
        <p:txBody>
          <a:bodyPr/>
          <a:lstStyle/>
          <a:p>
            <a:fld id="{14DFC975-2FD7-44A5-9E78-ECBA46156075}" type="slidenum">
              <a:rPr lang="en-US" smtClean="0"/>
              <a:pPr/>
              <a:t>‹#›</a:t>
            </a:fld>
            <a:endParaRPr lang="en-US" dirty="0"/>
          </a:p>
        </p:txBody>
      </p:sp>
      <p:sp>
        <p:nvSpPr>
          <p:cNvPr id="10" name="Rectangle 9">
            <a:extLst>
              <a:ext uri="{FF2B5EF4-FFF2-40B4-BE49-F238E27FC236}">
                <a16:creationId xmlns:a16="http://schemas.microsoft.com/office/drawing/2014/main" xmlns=""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616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864D2A96-CD7D-41BC-BDBE-5E29B7C0B325}"/>
              </a:ext>
            </a:extLst>
          </p:cNvPr>
          <p:cNvSpPr>
            <a:spLocks noGrp="1"/>
          </p:cNvSpPr>
          <p:nvPr>
            <p:ph type="dt" sz="half" idx="10"/>
          </p:nvPr>
        </p:nvSpPr>
        <p:spPr/>
        <p:txBody>
          <a:bodyPr/>
          <a:lstStyle/>
          <a:p>
            <a:fld id="{1449AA12-8195-4182-A7AC-2E7E59DFBDAF}" type="datetimeFigureOut">
              <a:rPr lang="en-US" smtClean="0"/>
              <a:pPr/>
              <a:t>6/6/2024</a:t>
            </a:fld>
            <a:endParaRPr lang="en-US" dirty="0"/>
          </a:p>
        </p:txBody>
      </p:sp>
      <p:sp>
        <p:nvSpPr>
          <p:cNvPr id="8" name="Footer Placeholder 7">
            <a:extLst>
              <a:ext uri="{FF2B5EF4-FFF2-40B4-BE49-F238E27FC236}">
                <a16:creationId xmlns:a16="http://schemas.microsoft.com/office/drawing/2014/main" xmlns="" id="{2CD1471D-6DDE-4E56-84E9-48136966A9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CA3F451-CF28-4F57-B844-52A665440A02}"/>
              </a:ext>
            </a:extLst>
          </p:cNvPr>
          <p:cNvSpPr>
            <a:spLocks noGrp="1"/>
          </p:cNvSpPr>
          <p:nvPr>
            <p:ph type="sldNum" sz="quarter" idx="12"/>
          </p:nvPr>
        </p:nvSpPr>
        <p:spPr/>
        <p:txBody>
          <a:bodyPr/>
          <a:lstStyle/>
          <a:p>
            <a:fld id="{14DFC975-2FD7-44A5-9E78-ECBA46156075}" type="slidenum">
              <a:rPr lang="en-US" smtClean="0"/>
              <a:pPr/>
              <a:t>‹#›</a:t>
            </a:fld>
            <a:endParaRPr lang="en-US" dirty="0"/>
          </a:p>
        </p:txBody>
      </p:sp>
      <p:sp>
        <p:nvSpPr>
          <p:cNvPr id="12" name="Rectangle 11">
            <a:extLst>
              <a:ext uri="{FF2B5EF4-FFF2-40B4-BE49-F238E27FC236}">
                <a16:creationId xmlns:a16="http://schemas.microsoft.com/office/drawing/2014/main" xmlns=""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961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AB67EE-A167-43D1-9C58-7B736CF28B64}"/>
              </a:ext>
            </a:extLst>
          </p:cNvPr>
          <p:cNvSpPr>
            <a:spLocks noGrp="1"/>
          </p:cNvSpPr>
          <p:nvPr>
            <p:ph type="dt" sz="half" idx="10"/>
          </p:nvPr>
        </p:nvSpPr>
        <p:spPr/>
        <p:txBody>
          <a:bodyPr/>
          <a:lstStyle/>
          <a:p>
            <a:fld id="{1449AA12-8195-4182-A7AC-2E7E59DFBDAF}" type="datetimeFigureOut">
              <a:rPr lang="en-US" smtClean="0"/>
              <a:pPr/>
              <a:t>6/6/2024</a:t>
            </a:fld>
            <a:endParaRPr lang="en-US" dirty="0"/>
          </a:p>
        </p:txBody>
      </p:sp>
      <p:sp>
        <p:nvSpPr>
          <p:cNvPr id="4" name="Footer Placeholder 3">
            <a:extLst>
              <a:ext uri="{FF2B5EF4-FFF2-40B4-BE49-F238E27FC236}">
                <a16:creationId xmlns:a16="http://schemas.microsoft.com/office/drawing/2014/main" xmlns="" id="{3C5605B7-599B-450E-9E8D-2A9AE3F30FF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875BD2B1-8C5F-430B-A0F2-CD5281AB75E2}"/>
              </a:ext>
            </a:extLst>
          </p:cNvPr>
          <p:cNvSpPr>
            <a:spLocks noGrp="1"/>
          </p:cNvSpPr>
          <p:nvPr>
            <p:ph type="sldNum" sz="quarter" idx="12"/>
          </p:nvPr>
        </p:nvSpPr>
        <p:spPr/>
        <p:txBody>
          <a:bodyPr/>
          <a:lstStyle/>
          <a:p>
            <a:fld id="{14DFC975-2FD7-44A5-9E78-ECBA46156075}" type="slidenum">
              <a:rPr lang="en-US" smtClean="0"/>
              <a:pPr/>
              <a:t>‹#›</a:t>
            </a:fld>
            <a:endParaRPr lang="en-US" dirty="0"/>
          </a:p>
        </p:txBody>
      </p:sp>
      <p:sp>
        <p:nvSpPr>
          <p:cNvPr id="8" name="Rectangle 7">
            <a:extLst>
              <a:ext uri="{FF2B5EF4-FFF2-40B4-BE49-F238E27FC236}">
                <a16:creationId xmlns:a16="http://schemas.microsoft.com/office/drawing/2014/main" xmlns=""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332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9308016-71BA-4CD3-918D-51613F7F4DF5}"/>
              </a:ext>
            </a:extLst>
          </p:cNvPr>
          <p:cNvSpPr>
            <a:spLocks noGrp="1"/>
          </p:cNvSpPr>
          <p:nvPr>
            <p:ph type="dt" sz="half" idx="10"/>
          </p:nvPr>
        </p:nvSpPr>
        <p:spPr/>
        <p:txBody>
          <a:bodyPr/>
          <a:lstStyle/>
          <a:p>
            <a:fld id="{1449AA12-8195-4182-A7AC-2E7E59DFBDAF}" type="datetimeFigureOut">
              <a:rPr lang="en-US" smtClean="0"/>
              <a:pPr/>
              <a:t>6/6/2024</a:t>
            </a:fld>
            <a:endParaRPr lang="en-US" dirty="0"/>
          </a:p>
        </p:txBody>
      </p:sp>
      <p:sp>
        <p:nvSpPr>
          <p:cNvPr id="3" name="Footer Placeholder 2">
            <a:extLst>
              <a:ext uri="{FF2B5EF4-FFF2-40B4-BE49-F238E27FC236}">
                <a16:creationId xmlns:a16="http://schemas.microsoft.com/office/drawing/2014/main" xmlns="" id="{95B24F46-0425-47C6-9FFB-F69AFFFE89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A3CE7A99-1593-4189-A514-8209CC32A2EA}"/>
              </a:ext>
            </a:extLst>
          </p:cNvPr>
          <p:cNvSpPr>
            <a:spLocks noGrp="1"/>
          </p:cNvSpPr>
          <p:nvPr>
            <p:ph type="sldNum" sz="quarter" idx="12"/>
          </p:nvPr>
        </p:nvSpPr>
        <p:spPr/>
        <p:txBody>
          <a:bodyPr/>
          <a:lstStyle/>
          <a:p>
            <a:fld id="{14DFC975-2FD7-44A5-9E78-ECBA46156075}" type="slidenum">
              <a:rPr lang="en-US" smtClean="0"/>
              <a:pPr/>
              <a:t>‹#›</a:t>
            </a:fld>
            <a:endParaRPr lang="en-US" dirty="0"/>
          </a:p>
        </p:txBody>
      </p:sp>
      <p:sp>
        <p:nvSpPr>
          <p:cNvPr id="7" name="Rectangle 6">
            <a:extLst>
              <a:ext uri="{FF2B5EF4-FFF2-40B4-BE49-F238E27FC236}">
                <a16:creationId xmlns:a16="http://schemas.microsoft.com/office/drawing/2014/main" xmlns=""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450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10079E5-F934-4D04-866F-F7CB5B08ACC4}"/>
              </a:ext>
            </a:extLst>
          </p:cNvPr>
          <p:cNvSpPr>
            <a:spLocks noGrp="1"/>
          </p:cNvSpPr>
          <p:nvPr>
            <p:ph type="dt" sz="half" idx="10"/>
          </p:nvPr>
        </p:nvSpPr>
        <p:spPr/>
        <p:txBody>
          <a:bodyPr/>
          <a:lstStyle/>
          <a:p>
            <a:fld id="{1449AA12-8195-4182-A7AC-2E7E59DFBDAF}" type="datetimeFigureOut">
              <a:rPr lang="en-US" smtClean="0"/>
              <a:pPr/>
              <a:t>6/6/2024</a:t>
            </a:fld>
            <a:endParaRPr lang="en-US" dirty="0"/>
          </a:p>
        </p:txBody>
      </p:sp>
      <p:sp>
        <p:nvSpPr>
          <p:cNvPr id="6" name="Footer Placeholder 5">
            <a:extLst>
              <a:ext uri="{FF2B5EF4-FFF2-40B4-BE49-F238E27FC236}">
                <a16:creationId xmlns:a16="http://schemas.microsoft.com/office/drawing/2014/main" xmlns="" id="{E705FC94-7915-439A-B937-F02D1BB03A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1B69B19-4156-4584-B1DC-4F42F200B915}"/>
              </a:ext>
            </a:extLst>
          </p:cNvPr>
          <p:cNvSpPr>
            <a:spLocks noGrp="1"/>
          </p:cNvSpPr>
          <p:nvPr>
            <p:ph type="sldNum" sz="quarter" idx="12"/>
          </p:nvPr>
        </p:nvSpPr>
        <p:spPr/>
        <p:txBody>
          <a:bodyPr/>
          <a:lstStyle/>
          <a:p>
            <a:fld id="{14DFC975-2FD7-44A5-9E78-ECBA46156075}" type="slidenum">
              <a:rPr lang="en-US" smtClean="0"/>
              <a:pPr/>
              <a:t>‹#›</a:t>
            </a:fld>
            <a:endParaRPr lang="en-US" dirty="0"/>
          </a:p>
        </p:txBody>
      </p:sp>
      <p:sp>
        <p:nvSpPr>
          <p:cNvPr id="10" name="Rectangle 9">
            <a:extLst>
              <a:ext uri="{FF2B5EF4-FFF2-40B4-BE49-F238E27FC236}">
                <a16:creationId xmlns:a16="http://schemas.microsoft.com/office/drawing/2014/main" xmlns=""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088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D721C85-27BB-4533-A21B-C379FE03A944}"/>
              </a:ext>
            </a:extLst>
          </p:cNvPr>
          <p:cNvSpPr>
            <a:spLocks noGrp="1"/>
          </p:cNvSpPr>
          <p:nvPr>
            <p:ph type="dt" sz="half" idx="10"/>
          </p:nvPr>
        </p:nvSpPr>
        <p:spPr/>
        <p:txBody>
          <a:bodyPr/>
          <a:lstStyle/>
          <a:p>
            <a:fld id="{1449AA12-8195-4182-A7AC-2E7E59DFBDAF}" type="datetimeFigureOut">
              <a:rPr lang="en-US" smtClean="0"/>
              <a:pPr/>
              <a:t>6/6/2024</a:t>
            </a:fld>
            <a:endParaRPr lang="en-US" dirty="0"/>
          </a:p>
        </p:txBody>
      </p:sp>
      <p:sp>
        <p:nvSpPr>
          <p:cNvPr id="6" name="Footer Placeholder 5">
            <a:extLst>
              <a:ext uri="{FF2B5EF4-FFF2-40B4-BE49-F238E27FC236}">
                <a16:creationId xmlns:a16="http://schemas.microsoft.com/office/drawing/2014/main" xmlns="" id="{35018850-01F1-4247-9BFD-1DDC5DDDC3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6B365A9-4C28-480F-B370-2DFF234B73F7}"/>
              </a:ext>
            </a:extLst>
          </p:cNvPr>
          <p:cNvSpPr>
            <a:spLocks noGrp="1"/>
          </p:cNvSpPr>
          <p:nvPr>
            <p:ph type="sldNum" sz="quarter" idx="12"/>
          </p:nvPr>
        </p:nvSpPr>
        <p:spPr/>
        <p:txBody>
          <a:bodyPr/>
          <a:lstStyle/>
          <a:p>
            <a:fld id="{14DFC975-2FD7-44A5-9E78-ECBA46156075}" type="slidenum">
              <a:rPr lang="en-US" smtClean="0"/>
              <a:pPr/>
              <a:t>‹#›</a:t>
            </a:fld>
            <a:endParaRPr lang="en-US" dirty="0"/>
          </a:p>
        </p:txBody>
      </p:sp>
      <p:sp>
        <p:nvSpPr>
          <p:cNvPr id="10" name="Rectangle 9">
            <a:extLst>
              <a:ext uri="{FF2B5EF4-FFF2-40B4-BE49-F238E27FC236}">
                <a16:creationId xmlns:a16="http://schemas.microsoft.com/office/drawing/2014/main" xmlns=""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935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6/6/2024</a:t>
            </a:fld>
            <a:endParaRPr lang="en-US" dirty="0"/>
          </a:p>
        </p:txBody>
      </p:sp>
      <p:sp>
        <p:nvSpPr>
          <p:cNvPr id="5" name="Footer Placeholder 4">
            <a:extLst>
              <a:ext uri="{FF2B5EF4-FFF2-40B4-BE49-F238E27FC236}">
                <a16:creationId xmlns:a16="http://schemas.microsoft.com/office/drawing/2014/main" xmlns=""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dirty="0"/>
          </a:p>
        </p:txBody>
      </p:sp>
      <p:sp>
        <p:nvSpPr>
          <p:cNvPr id="8" name="pole tekstowe 7">
            <a:extLst>
              <a:ext uri="{FF2B5EF4-FFF2-40B4-BE49-F238E27FC236}">
                <a16:creationId xmlns:a16="http://schemas.microsoft.com/office/drawing/2014/main" xmlns="" id="{8AAE558A-30D5-D4D5-175B-4D51074C4940}"/>
              </a:ext>
            </a:extLst>
          </p:cNvPr>
          <p:cNvSpPr txBox="1"/>
          <p:nvPr userDrawn="1">
            <p:extLst>
              <p:ext uri="{1162E1C5-73C7-4A58-AE30-91384D911F3F}">
                <p184:classification xmlns:p184="http://schemas.microsoft.com/office/powerpoint/2018/4/main" xmlns="" val="ftr"/>
              </p:ext>
            </p:extLst>
          </p:nvPr>
        </p:nvSpPr>
        <p:spPr>
          <a:xfrm>
            <a:off x="6003100" y="6703060"/>
            <a:ext cx="203200" cy="91440"/>
          </a:xfrm>
          <a:prstGeom prst="rect">
            <a:avLst/>
          </a:prstGeom>
        </p:spPr>
        <p:txBody>
          <a:bodyPr horzOverflow="overflow" lIns="0" tIns="0" rIns="0" bIns="0">
            <a:spAutoFit/>
          </a:bodyPr>
          <a:lstStyle/>
          <a:p>
            <a:pPr algn="l"/>
            <a:r>
              <a:rPr lang="pl-PL" sz="600" dirty="0">
                <a:solidFill>
                  <a:srgbClr val="626469"/>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2166919142"/>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l.wikipedia.org/wiki/Pojezierze_Mazurski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video" Target="../media/media1.MOV"/><Relationship Id="rId2" Type="http://schemas.microsoft.com/office/2007/relationships/media" Target="../media/media1.MOV"/><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xmlns="" id="{0247FD0E-C93A-490E-9994-C79DC89771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rmur z kolorami brązowymi i akwamaryna">
            <a:extLst>
              <a:ext uri="{FF2B5EF4-FFF2-40B4-BE49-F238E27FC236}">
                <a16:creationId xmlns:a16="http://schemas.microsoft.com/office/drawing/2014/main" xmlns="" id="{00EC87A0-B97A-D0F7-E870-211A1017F1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3048" y="10"/>
            <a:ext cx="12188952" cy="6857990"/>
          </a:xfrm>
          <a:prstGeom prst="rect">
            <a:avLst/>
          </a:prstGeom>
        </p:spPr>
      </p:pic>
      <p:sp>
        <p:nvSpPr>
          <p:cNvPr id="27" name="Rectangle 19">
            <a:extLst>
              <a:ext uri="{FF2B5EF4-FFF2-40B4-BE49-F238E27FC236}">
                <a16:creationId xmlns:a16="http://schemas.microsoft.com/office/drawing/2014/main" xmlns="" id="{1CDD2F19-0AAB-46D2-A7D4-9BD8F7E42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578792" y="-578805"/>
            <a:ext cx="6858003" cy="8015586"/>
          </a:xfrm>
          <a:prstGeom prst="rect">
            <a:avLst/>
          </a:prstGeom>
          <a:gradFill flip="none" rotWithShape="1">
            <a:gsLst>
              <a:gs pos="48000">
                <a:sysClr val="windowText" lastClr="000000">
                  <a:alpha val="30000"/>
                </a:sysClr>
              </a:gs>
              <a:gs pos="85000">
                <a:sysClr val="windowText" lastClr="000000">
                  <a:alpha val="51000"/>
                </a:sysClr>
              </a:gs>
              <a:gs pos="0">
                <a:sysClr val="windowText" lastClr="000000">
                  <a:alpha val="0"/>
                </a:sysClr>
              </a:gs>
            </a:gsLst>
            <a:lin ang="16200000" scaled="1"/>
            <a:tileRect/>
          </a:gradFill>
          <a:ln w="12700" cap="flat" cmpd="sng" algn="ctr">
            <a:noFill/>
            <a:prstDash val="solid"/>
            <a:miter lim="800000"/>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2" name="Tytuł 1">
            <a:extLst>
              <a:ext uri="{FF2B5EF4-FFF2-40B4-BE49-F238E27FC236}">
                <a16:creationId xmlns:a16="http://schemas.microsoft.com/office/drawing/2014/main" xmlns="" id="{B96B4D08-0931-7AC3-9334-916C85FA3163}"/>
              </a:ext>
            </a:extLst>
          </p:cNvPr>
          <p:cNvSpPr>
            <a:spLocks noGrp="1"/>
          </p:cNvSpPr>
          <p:nvPr>
            <p:ph type="ctrTitle"/>
          </p:nvPr>
        </p:nvSpPr>
        <p:spPr>
          <a:xfrm>
            <a:off x="1600515" y="1247139"/>
            <a:ext cx="7862661" cy="4851735"/>
          </a:xfrm>
        </p:spPr>
        <p:txBody>
          <a:bodyPr>
            <a:normAutofit/>
          </a:bodyPr>
          <a:lstStyle/>
          <a:p>
            <a:pPr>
              <a:lnSpc>
                <a:spcPct val="90000"/>
              </a:lnSpc>
            </a:pPr>
            <a:r>
              <a:rPr lang="pl-PL" sz="4700" dirty="0" smtClean="0">
                <a:solidFill>
                  <a:schemeClr val="bg1"/>
                </a:solidFill>
                <a:latin typeface="Amasis MT Pro Medium" panose="020F0502020204030204" pitchFamily="18" charset="-18"/>
              </a:rPr>
              <a:t>Album ptaków</a:t>
            </a:r>
            <a:r>
              <a:rPr lang="pl-PL" sz="4700" dirty="0">
                <a:solidFill>
                  <a:schemeClr val="bg1"/>
                </a:solidFill>
                <a:latin typeface="Amasis MT Pro Medium" panose="020F0502020204030204" pitchFamily="18" charset="-18"/>
              </a:rPr>
              <a:t/>
            </a:r>
            <a:br>
              <a:rPr lang="pl-PL" sz="4700" dirty="0">
                <a:solidFill>
                  <a:schemeClr val="bg1"/>
                </a:solidFill>
                <a:latin typeface="Amasis MT Pro Medium" panose="020F0502020204030204" pitchFamily="18" charset="-18"/>
              </a:rPr>
            </a:br>
            <a:r>
              <a:rPr lang="pl-PL" sz="4700" dirty="0" smtClean="0">
                <a:solidFill>
                  <a:schemeClr val="bg1"/>
                </a:solidFill>
                <a:latin typeface="Amasis MT Pro Medium" panose="020F0502020204030204" pitchFamily="18" charset="-18"/>
              </a:rPr>
              <a:t/>
            </a:r>
            <a:br>
              <a:rPr lang="pl-PL" sz="4700" dirty="0" smtClean="0">
                <a:solidFill>
                  <a:schemeClr val="bg1"/>
                </a:solidFill>
                <a:latin typeface="Amasis MT Pro Medium" panose="020F0502020204030204" pitchFamily="18" charset="-18"/>
              </a:rPr>
            </a:br>
            <a:r>
              <a:rPr lang="pl-PL" sz="4700" dirty="0" smtClean="0">
                <a:solidFill>
                  <a:schemeClr val="bg1"/>
                </a:solidFill>
                <a:latin typeface="Amasis MT Pro Medium" panose="020F0502020204030204" pitchFamily="18" charset="-18"/>
              </a:rPr>
              <a:t/>
            </a:r>
            <a:br>
              <a:rPr lang="pl-PL" sz="4700" dirty="0" smtClean="0">
                <a:solidFill>
                  <a:schemeClr val="bg1"/>
                </a:solidFill>
                <a:latin typeface="Amasis MT Pro Medium" panose="020F0502020204030204" pitchFamily="18" charset="-18"/>
              </a:rPr>
            </a:br>
            <a:r>
              <a:rPr lang="pl-PL" sz="4700" dirty="0" smtClean="0">
                <a:solidFill>
                  <a:schemeClr val="bg1"/>
                </a:solidFill>
                <a:latin typeface="Amasis MT Pro Medium" panose="020F0502020204030204" pitchFamily="18" charset="-18"/>
              </a:rPr>
              <a:t/>
            </a:r>
            <a:br>
              <a:rPr lang="pl-PL" sz="4700" dirty="0" smtClean="0">
                <a:solidFill>
                  <a:schemeClr val="bg1"/>
                </a:solidFill>
                <a:latin typeface="Amasis MT Pro Medium" panose="020F0502020204030204" pitchFamily="18" charset="-18"/>
              </a:rPr>
            </a:br>
            <a:r>
              <a:rPr lang="pl-PL" sz="4700" dirty="0" smtClean="0">
                <a:solidFill>
                  <a:schemeClr val="bg1"/>
                </a:solidFill>
                <a:latin typeface="Amasis MT Pro Medium" panose="020F0502020204030204" pitchFamily="18" charset="-18"/>
              </a:rPr>
              <a:t>	             </a:t>
            </a:r>
            <a:r>
              <a:rPr lang="pl-PL" sz="2800" dirty="0" smtClean="0">
                <a:solidFill>
                  <a:schemeClr val="bg1"/>
                </a:solidFill>
                <a:latin typeface="Amasis MT Pro Medium" panose="020F0502020204030204" pitchFamily="18" charset="-18"/>
              </a:rPr>
              <a:t>Jagoda Rochowiak </a:t>
            </a:r>
            <a:br>
              <a:rPr lang="pl-PL" sz="2800" dirty="0" smtClean="0">
                <a:solidFill>
                  <a:schemeClr val="bg1"/>
                </a:solidFill>
                <a:latin typeface="Amasis MT Pro Medium" panose="020F0502020204030204" pitchFamily="18" charset="-18"/>
              </a:rPr>
            </a:br>
            <a:r>
              <a:rPr lang="pl-PL" sz="2800" dirty="0" smtClean="0">
                <a:solidFill>
                  <a:schemeClr val="bg1"/>
                </a:solidFill>
                <a:latin typeface="Amasis MT Pro Medium" panose="020F0502020204030204" pitchFamily="18" charset="-18"/>
              </a:rPr>
              <a:t>                     i Kamil </a:t>
            </a:r>
            <a:r>
              <a:rPr lang="pl-PL" sz="2800" dirty="0" smtClean="0">
                <a:solidFill>
                  <a:schemeClr val="bg1"/>
                </a:solidFill>
                <a:latin typeface="Amasis MT Pro Medium" panose="020F0502020204030204" pitchFamily="18" charset="-18"/>
              </a:rPr>
              <a:t>Antonowicz-Dzimira</a:t>
            </a:r>
            <a:r>
              <a:rPr lang="pl-PL" sz="2800" dirty="0" smtClean="0">
                <a:solidFill>
                  <a:schemeClr val="bg1"/>
                </a:solidFill>
                <a:latin typeface="Amasis MT Pro Medium" panose="020F0502020204030204" pitchFamily="18" charset="-18"/>
              </a:rPr>
              <a:t/>
            </a:r>
            <a:br>
              <a:rPr lang="pl-PL" sz="2800" dirty="0" smtClean="0">
                <a:solidFill>
                  <a:schemeClr val="bg1"/>
                </a:solidFill>
                <a:latin typeface="Amasis MT Pro Medium" panose="020F0502020204030204" pitchFamily="18" charset="-18"/>
              </a:rPr>
            </a:br>
            <a:r>
              <a:rPr lang="pl-PL" sz="2800" dirty="0" smtClean="0">
                <a:solidFill>
                  <a:schemeClr val="bg1"/>
                </a:solidFill>
                <a:latin typeface="Amasis MT Pro Medium" panose="020F0502020204030204" pitchFamily="18" charset="-18"/>
              </a:rPr>
              <a:t>                                                  kl</a:t>
            </a:r>
            <a:r>
              <a:rPr lang="pl-PL" sz="2800" dirty="0" smtClean="0">
                <a:solidFill>
                  <a:schemeClr val="bg1"/>
                </a:solidFill>
                <a:latin typeface="Amasis MT Pro Medium" panose="020F0502020204030204" pitchFamily="18" charset="-18"/>
              </a:rPr>
              <a:t>. IV </a:t>
            </a:r>
            <a:r>
              <a:rPr lang="pl-PL" sz="2800" dirty="0" smtClean="0">
                <a:solidFill>
                  <a:schemeClr val="bg1"/>
                </a:solidFill>
                <a:latin typeface="Amasis MT Pro Medium" panose="020F0502020204030204" pitchFamily="18" charset="-18"/>
              </a:rPr>
              <a:t>c</a:t>
            </a:r>
            <a:endParaRPr lang="pl-PL" sz="4700" dirty="0">
              <a:solidFill>
                <a:schemeClr val="bg1"/>
              </a:solidFill>
              <a:latin typeface="Amasis MT Pro Medium" panose="020F0502020204030204" pitchFamily="18" charset="-18"/>
            </a:endParaRPr>
          </a:p>
        </p:txBody>
      </p:sp>
      <p:sp>
        <p:nvSpPr>
          <p:cNvPr id="28" name="Rectangle 21">
            <a:extLst>
              <a:ext uri="{FF2B5EF4-FFF2-40B4-BE49-F238E27FC236}">
                <a16:creationId xmlns:a16="http://schemas.microsoft.com/office/drawing/2014/main" xmlns="" id="{AD77B2DF-AF44-4996-BBFD-5DF9162BE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3">
            <a:extLst>
              <a:ext uri="{FF2B5EF4-FFF2-40B4-BE49-F238E27FC236}">
                <a16:creationId xmlns:a16="http://schemas.microsoft.com/office/drawing/2014/main" xmlns="" id="{FF6BECB9-A7FC-400F-8502-97A13BB87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03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solidFill>
                  <a:schemeClr val="bg1"/>
                </a:solidFill>
                <a:latin typeface="Amasis MT Pro Medium"/>
              </a:rPr>
              <a:t>Gołąb miejski</a:t>
            </a:r>
            <a:endParaRPr lang="pl-PL" sz="3200" dirty="0">
              <a:solidFill>
                <a:schemeClr val="bg1"/>
              </a:solidFill>
              <a:latin typeface="Amasis MT Pro Medium"/>
            </a:endParaRPr>
          </a:p>
        </p:txBody>
      </p:sp>
      <p:sp>
        <p:nvSpPr>
          <p:cNvPr id="4" name="Symbol zastępczy zawartości 3"/>
          <p:cNvSpPr>
            <a:spLocks noGrp="1"/>
          </p:cNvSpPr>
          <p:nvPr>
            <p:ph sz="half" idx="2"/>
          </p:nvPr>
        </p:nvSpPr>
        <p:spPr/>
        <p:txBody>
          <a:bodyPr>
            <a:normAutofit fontScale="85000" lnSpcReduction="20000"/>
          </a:bodyPr>
          <a:lstStyle/>
          <a:p>
            <a:r>
              <a:rPr lang="pl-PL" dirty="0" smtClean="0">
                <a:solidFill>
                  <a:schemeClr val="bg1"/>
                </a:solidFill>
                <a:latin typeface="Amasis MT Pro Medium"/>
              </a:rPr>
              <a:t>Ubarwienie gołębi miejskich waha się od prawie czarnego przez ciemno-, rudo- i jasnobrązowe do niemal białego. Gołąb jest obecnie stałym elementem miejskiego krajobrazu. Szybko oswaja się z człowiekiem. Jedzą ziarna, ziarna słonecznika czy kukurydzy. Można je dokarmiać mieszankami jak groch, proso, pszenica, jęczmień, siemię lniane, babkę lancetową, mniszkiem lekarskim czy pokrzywa. Bytują w pomieszczeniach gospodarczych lub pod mostami i wieżami kościelnymi. Przylatują do nas na wiosnę i są do połowy sierpnia.</a:t>
            </a:r>
          </a:p>
          <a:p>
            <a:endParaRPr lang="pl-PL" dirty="0"/>
          </a:p>
        </p:txBody>
      </p:sp>
      <p:pic>
        <p:nvPicPr>
          <p:cNvPr id="5" name="Symbol zastępczy zawartości 4" descr="C:\Users\nauczycielsp2\Desktop\golab-2.jpg"/>
          <p:cNvPicPr>
            <a:picLocks noGrp="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rot="5400000">
            <a:off x="1871984" y="2018636"/>
            <a:ext cx="3752492" cy="3821396"/>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B44D268-1C71-7E56-D1AB-155D71BAA0B4}"/>
              </a:ext>
            </a:extLst>
          </p:cNvPr>
          <p:cNvSpPr>
            <a:spLocks noGrp="1"/>
          </p:cNvSpPr>
          <p:nvPr>
            <p:ph type="title"/>
          </p:nvPr>
        </p:nvSpPr>
        <p:spPr>
          <a:xfrm>
            <a:off x="6682154" y="455362"/>
            <a:ext cx="4943789" cy="5523407"/>
          </a:xfrm>
        </p:spPr>
        <p:txBody>
          <a:bodyPr>
            <a:normAutofit/>
          </a:bodyPr>
          <a:lstStyle/>
          <a:p>
            <a:r>
              <a:rPr lang="pl-PL" dirty="0">
                <a:latin typeface="Amasis MT Pro Medium" panose="02040604050005020304" pitchFamily="18" charset="-18"/>
              </a:rPr>
              <a:t>        </a:t>
            </a:r>
            <a:r>
              <a:rPr lang="pl-PL" sz="3600" dirty="0">
                <a:solidFill>
                  <a:schemeClr val="bg1"/>
                </a:solidFill>
                <a:latin typeface="Amasis MT Pro Medium" panose="02040604050005020304" pitchFamily="18" charset="-18"/>
              </a:rPr>
              <a:t>Czapla Siwa</a:t>
            </a:r>
            <a:br>
              <a:rPr lang="pl-PL" sz="3600" dirty="0">
                <a:solidFill>
                  <a:schemeClr val="bg1"/>
                </a:solidFill>
                <a:latin typeface="Amasis MT Pro Medium" panose="02040604050005020304" pitchFamily="18" charset="-18"/>
              </a:rPr>
            </a:br>
            <a:r>
              <a:rPr lang="pl-PL" sz="3600" dirty="0">
                <a:solidFill>
                  <a:schemeClr val="bg1"/>
                </a:solidFill>
                <a:latin typeface="Amasis MT Pro Medium" panose="02040604050005020304" pitchFamily="18" charset="-18"/>
              </a:rPr>
              <a:t/>
            </a:r>
            <a:br>
              <a:rPr lang="pl-PL" sz="360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Czapla siwa – gatunek dużego ptaka wodnego z rodziny czaplowatych.</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Zasiedla Europę, Azję i Afrykę.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W Polsce nieliczny ptak lęgowy, częściowo osiadły.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Czapla siwa jest blisko spokrewniona z czapla modrą i </a:t>
            </a:r>
            <a:r>
              <a:rPr lang="pl-PL" sz="1600" b="0" dirty="0" err="1" smtClean="0">
                <a:solidFill>
                  <a:schemeClr val="bg1"/>
                </a:solidFill>
                <a:latin typeface="Amasis MT Pro Medium" panose="02040604050005020304" pitchFamily="18" charset="-18"/>
              </a:rPr>
              <a:t>czarnobrzuchą</a:t>
            </a:r>
            <a:r>
              <a:rPr lang="pl-PL" sz="1600" b="0" dirty="0">
                <a:solidFill>
                  <a:schemeClr val="bg1"/>
                </a:solidFill>
                <a:latin typeface="Amasis MT Pro Medium" panose="02040604050005020304" pitchFamily="18" charset="-18"/>
              </a:rPr>
              <a:t>.</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Wymiary: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Długość ciała wynosi 85–100 cm,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rozpiętość skrzydeł 155–175 cm,</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masa ciała 1–2,3 kg.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Długość ogona to 16–18,5 cm,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Długość dzioba 111–125 mm.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Czaszka czapli siwej mierzy od 168–185 mm, dziób stanowi 66–67% długości czaszki.</a:t>
            </a:r>
          </a:p>
        </p:txBody>
      </p:sp>
      <p:pic>
        <p:nvPicPr>
          <p:cNvPr id="4" name="Obraz 3">
            <a:extLst>
              <a:ext uri="{FF2B5EF4-FFF2-40B4-BE49-F238E27FC236}">
                <a16:creationId xmlns:a16="http://schemas.microsoft.com/office/drawing/2014/main" xmlns="" id="{CB9BBCB1-700B-38FD-B721-8C7CFF90B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6303" y="-7162"/>
            <a:ext cx="4559697" cy="6865162"/>
          </a:xfrm>
          <a:prstGeom prst="rect">
            <a:avLst/>
          </a:prstGeom>
        </p:spPr>
      </p:pic>
    </p:spTree>
    <p:extLst>
      <p:ext uri="{BB962C8B-B14F-4D97-AF65-F5344CB8AC3E}">
        <p14:creationId xmlns:p14="http://schemas.microsoft.com/office/powerpoint/2010/main" val="1288318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xmlns="" id="{C868C70C-E5C4-CD47-888C-FCB3373B6D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Symbol zastępczy zawartości 3">
            <a:extLst>
              <a:ext uri="{FF2B5EF4-FFF2-40B4-BE49-F238E27FC236}">
                <a16:creationId xmlns:a16="http://schemas.microsoft.com/office/drawing/2014/main" xmlns="" id="{5CC84E57-85DC-BDB9-AB44-D61C3F27CE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44683" y="-4"/>
            <a:ext cx="7444322" cy="6858003"/>
          </a:xfrm>
          <a:custGeom>
            <a:avLst/>
            <a:gdLst/>
            <a:ahLst/>
            <a:cxnLst/>
            <a:rect l="l" t="t" r="r" b="b"/>
            <a:pathLst>
              <a:path w="7444328" h="6858000">
                <a:moveTo>
                  <a:pt x="0" y="0"/>
                </a:moveTo>
                <a:lnTo>
                  <a:pt x="6874601" y="0"/>
                </a:lnTo>
                <a:lnTo>
                  <a:pt x="6874601" y="565149"/>
                </a:lnTo>
                <a:lnTo>
                  <a:pt x="7444328" y="565149"/>
                </a:lnTo>
                <a:lnTo>
                  <a:pt x="7444328" y="6858000"/>
                </a:lnTo>
                <a:lnTo>
                  <a:pt x="0" y="6858000"/>
                </a:lnTo>
                <a:close/>
              </a:path>
            </a:pathLst>
          </a:custGeom>
        </p:spPr>
      </p:pic>
      <p:sp>
        <p:nvSpPr>
          <p:cNvPr id="17" name="Rectangle 12">
            <a:extLst>
              <a:ext uri="{FF2B5EF4-FFF2-40B4-BE49-F238E27FC236}">
                <a16:creationId xmlns:a16="http://schemas.microsoft.com/office/drawing/2014/main" xmlns="" id="{D8C68F39-5E8A-844C-A8FD-394F253C1E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10472"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BC583CEB-AC2B-2640-94F6-5958E6BC5B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10472"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7">
            <a:extLst>
              <a:ext uri="{FF2B5EF4-FFF2-40B4-BE49-F238E27FC236}">
                <a16:creationId xmlns:a16="http://schemas.microsoft.com/office/drawing/2014/main" xmlns="" id="{A5864ABE-3593-BACA-CCA2-E99652BF009F}"/>
              </a:ext>
            </a:extLst>
          </p:cNvPr>
          <p:cNvSpPr>
            <a:spLocks noGrp="1"/>
          </p:cNvSpPr>
          <p:nvPr>
            <p:ph idx="1"/>
          </p:nvPr>
        </p:nvSpPr>
        <p:spPr>
          <a:xfrm>
            <a:off x="7533688" y="241159"/>
            <a:ext cx="4188049" cy="6129495"/>
          </a:xfrm>
        </p:spPr>
        <p:txBody>
          <a:bodyPr>
            <a:normAutofit/>
          </a:bodyPr>
          <a:lstStyle/>
          <a:p>
            <a:pPr marL="0" indent="0">
              <a:buNone/>
            </a:pPr>
            <a:r>
              <a:rPr lang="pl-PL" sz="3600" b="1" dirty="0">
                <a:solidFill>
                  <a:schemeClr val="bg1"/>
                </a:solidFill>
                <a:latin typeface="Amasis MT Pro Medium" panose="02040604050005020304" pitchFamily="18" charset="-18"/>
                <a:ea typeface="+mj-ea"/>
                <a:cs typeface="+mj-cs"/>
              </a:rPr>
              <a:t>Wygląd zewnętrzny: </a:t>
            </a:r>
          </a:p>
          <a:p>
            <a:pPr marL="0" indent="0">
              <a:buNone/>
            </a:pPr>
            <a:r>
              <a:rPr lang="pl-PL" sz="1600" dirty="0">
                <a:solidFill>
                  <a:schemeClr val="bg1"/>
                </a:solidFill>
                <a:latin typeface="Amasis MT Pro Medium" panose="02040604050005020304" pitchFamily="18" charset="-18"/>
                <a:ea typeface="+mj-ea"/>
                <a:cs typeface="+mj-cs"/>
              </a:rPr>
              <a:t>Ubarwieniem czapla siwa przypomina żurawia, ale jest od niego mniejsza. Głowa biała, z czarnymi bokami i ozdobnymi piórami na potylicy. Skrzydła, wierzch ciała i ogon szare. Długa szyja biaława, z rzędami czarnych kresek układających się w pionowe linie, dziób żółty. Nogi długie, żółtawo-brązowe. Sposób ułożenia szyi przez czaplę siwą może wydawać się nienaturalny. Może ona jednak bez trudu bardzo mocno wyginać szyję, dzięki specjalnej budowie kręgów szyjnych.</a:t>
            </a:r>
          </a:p>
          <a:p>
            <a:pPr marL="0" indent="0">
              <a:buNone/>
            </a:pPr>
            <a:r>
              <a:rPr lang="pl-PL" sz="1600" dirty="0">
                <a:solidFill>
                  <a:schemeClr val="bg1"/>
                </a:solidFill>
                <a:latin typeface="Amasis MT Pro Medium" panose="02040604050005020304" pitchFamily="18" charset="-18"/>
                <a:ea typeface="+mj-ea"/>
                <a:cs typeface="+mj-cs"/>
              </a:rPr>
              <a:t>Czapla Siwa żyje głównie na płytkich stawach i jeziorach. Środowiskiem życia tego gatunku są płytkie wody przy jeziorach, rzekach i trzcinowiska.</a:t>
            </a:r>
          </a:p>
          <a:p>
            <a:pPr marL="0" indent="0">
              <a:buNone/>
            </a:pPr>
            <a:r>
              <a:rPr lang="pl-PL" sz="1600" dirty="0">
                <a:solidFill>
                  <a:schemeClr val="bg1"/>
                </a:solidFill>
                <a:latin typeface="Amasis MT Pro Medium" panose="02040604050005020304" pitchFamily="18" charset="-18"/>
                <a:ea typeface="+mj-ea"/>
                <a:cs typeface="+mj-cs"/>
              </a:rPr>
              <a:t>W Polsce ptaki występują na zachodzie kraju ale częściej widywane są w pasie polskich jezior – Pojezierze</a:t>
            </a:r>
            <a:r>
              <a:rPr lang="pl-PL" sz="1600" dirty="0">
                <a:solidFill>
                  <a:schemeClr val="bg1"/>
                </a:solidFill>
                <a:latin typeface="Amasis MT Pro Medium" panose="02040604050005020304" pitchFamily="18" charset="-18"/>
                <a:ea typeface="+mj-ea"/>
                <a:cs typeface="+mj-cs"/>
                <a:hlinkClick r:id="rId3" tooltip="Pojezierze Mazurskie">
                  <a:extLst>
                    <a:ext uri="{A12FA001-AC4F-418D-AE19-62706E023703}">
                      <ahyp:hlinkClr xmlns:ahyp="http://schemas.microsoft.com/office/drawing/2018/hyperlinkcolor" xmlns="" val="tx"/>
                    </a:ext>
                  </a:extLst>
                </a:hlinkClick>
              </a:rPr>
              <a:t> </a:t>
            </a:r>
            <a:r>
              <a:rPr lang="pl-PL" sz="1600" dirty="0">
                <a:solidFill>
                  <a:schemeClr val="bg1"/>
                </a:solidFill>
                <a:latin typeface="Amasis MT Pro Medium" panose="02040604050005020304" pitchFamily="18" charset="-18"/>
                <a:ea typeface="+mj-ea"/>
                <a:cs typeface="+mj-cs"/>
              </a:rPr>
              <a:t>Mazurskie, Pomorskie, Gnieźnskie.</a:t>
            </a:r>
          </a:p>
          <a:p>
            <a:pPr marL="0" indent="0">
              <a:buNone/>
            </a:pPr>
            <a:endParaRPr lang="en-US" sz="1600" dirty="0">
              <a:solidFill>
                <a:schemeClr val="bg1"/>
              </a:solidFill>
              <a:latin typeface="Amasis MT Pro Medium" panose="02040604050005020304" pitchFamily="18" charset="-18"/>
              <a:ea typeface="+mj-ea"/>
              <a:cs typeface="+mj-cs"/>
            </a:endParaRPr>
          </a:p>
        </p:txBody>
      </p:sp>
    </p:spTree>
    <p:extLst>
      <p:ext uri="{BB962C8B-B14F-4D97-AF65-F5344CB8AC3E}">
        <p14:creationId xmlns:p14="http://schemas.microsoft.com/office/powerpoint/2010/main" val="3887316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E548CAC-8CCB-EB9B-D945-EBC36F9E1FBE}"/>
              </a:ext>
            </a:extLst>
          </p:cNvPr>
          <p:cNvSpPr>
            <a:spLocks noGrp="1"/>
          </p:cNvSpPr>
          <p:nvPr>
            <p:ph type="title"/>
          </p:nvPr>
        </p:nvSpPr>
        <p:spPr>
          <a:xfrm>
            <a:off x="7101190" y="455362"/>
            <a:ext cx="4931925" cy="5906527"/>
          </a:xfrm>
        </p:spPr>
        <p:txBody>
          <a:bodyPr>
            <a:normAutofit/>
          </a:bodyPr>
          <a:lstStyle/>
          <a:p>
            <a:r>
              <a:rPr lang="pl-PL" sz="3600" dirty="0">
                <a:solidFill>
                  <a:schemeClr val="bg1"/>
                </a:solidFill>
                <a:latin typeface="Amasis MT Pro Medium" panose="02040604050005020304" pitchFamily="18" charset="-18"/>
              </a:rPr>
              <a:t>             Łyska</a:t>
            </a:r>
            <a:br>
              <a:rPr lang="pl-PL" sz="360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Łyska – ptak wodny  średniej wielkości  z rodziny </a:t>
            </a:r>
            <a:r>
              <a:rPr lang="pl-PL" sz="1600" b="0" dirty="0" smtClean="0">
                <a:solidFill>
                  <a:schemeClr val="bg1"/>
                </a:solidFill>
                <a:latin typeface="Amasis MT Pro Medium" panose="02040604050005020304" pitchFamily="18" charset="-18"/>
              </a:rPr>
              <a:t>chruścieli</a:t>
            </a:r>
            <a:r>
              <a:rPr lang="pl-PL" sz="1600" b="0" dirty="0">
                <a:solidFill>
                  <a:schemeClr val="bg1"/>
                </a:solidFill>
                <a:latin typeface="Amasis MT Pro Medium" panose="02040604050005020304" pitchFamily="18" charset="-18"/>
              </a:rPr>
              <a:t> . W zachodniej i południowej części zasięgu osiadły i koczujący, północne populacje migrują jesienią na południe lub południowy zachód. Nie jest zagrożony wyginięciem.</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Łyska zamieszkuje w zależności od podgatunku – Wyspy Kanaryjskie, Europa, północna Afryka, Australia. Przeloty w marcu-kwietniu i październiku-listopadzie, tworzy wówczas stada liczące tysiące osobników. Zimuje w południowej i zachodniej Europie, jeziorach alpejskich, południowej Azji aż po Filipiny oraz w północnej Afryce.</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t>
            </a:r>
          </a:p>
        </p:txBody>
      </p:sp>
      <p:pic>
        <p:nvPicPr>
          <p:cNvPr id="4" name="Obraz 3">
            <a:extLst>
              <a:ext uri="{FF2B5EF4-FFF2-40B4-BE49-F238E27FC236}">
                <a16:creationId xmlns:a16="http://schemas.microsoft.com/office/drawing/2014/main" xmlns="" id="{85DDA151-F4F3-8C70-1941-4EC5076BF3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939" y="1093787"/>
            <a:ext cx="6227234" cy="4670426"/>
          </a:xfrm>
          <a:prstGeom prst="rect">
            <a:avLst/>
          </a:prstGeom>
        </p:spPr>
      </p:pic>
    </p:spTree>
    <p:extLst>
      <p:ext uri="{BB962C8B-B14F-4D97-AF65-F5344CB8AC3E}">
        <p14:creationId xmlns:p14="http://schemas.microsoft.com/office/powerpoint/2010/main" val="2760927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E548CAC-8CCB-EB9B-D945-EBC36F9E1FBE}"/>
              </a:ext>
            </a:extLst>
          </p:cNvPr>
          <p:cNvSpPr>
            <a:spLocks noGrp="1"/>
          </p:cNvSpPr>
          <p:nvPr>
            <p:ph type="title"/>
          </p:nvPr>
        </p:nvSpPr>
        <p:spPr>
          <a:xfrm>
            <a:off x="7101190" y="455362"/>
            <a:ext cx="4931925" cy="5906527"/>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l-PL" altLang="pl-PL" sz="3600" dirty="0">
                <a:solidFill>
                  <a:schemeClr val="bg1"/>
                </a:solidFill>
                <a:latin typeface="Amasis MT Pro Medium" panose="02040604050005020304" pitchFamily="18" charset="-18"/>
              </a:rPr>
              <a:t>Gniazdo</a:t>
            </a:r>
            <a:r>
              <a:rPr kumimoji="0" lang="pl-PL" altLang="pl-PL" sz="10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
            </a:r>
            <a:br>
              <a:rPr kumimoji="0" lang="pl-PL" altLang="pl-PL" sz="10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br>
            <a:r>
              <a:rPr lang="pl-PL" altLang="pl-PL" sz="1600" b="0" dirty="0">
                <a:solidFill>
                  <a:schemeClr val="bg1"/>
                </a:solidFill>
                <a:latin typeface="Amasis MT Pro Medium" panose="02040604050005020304" pitchFamily="18" charset="-18"/>
              </a:rPr>
              <a:t>Gniazdo znajdujące się na wodzie wśród roślin wodnych, na złamanych źdźbłach lub bezpośrednio na powierzchni, blisko otwartej wody, zakładane jest przez oboje rodziców. Samiec buduje również jedno lub dwa gniazda zapasowe w celu odpoczynku lub noclegu. To wysokie budowle złożone z gałęzi, suchych trzcin i innych roślin wodnych. Łyski wspinają się do środka po konstrukcji przypominającej mostek.</a:t>
            </a:r>
            <a:br>
              <a:rPr lang="pl-PL" altLang="pl-PL" sz="1600" b="0" dirty="0">
                <a:solidFill>
                  <a:schemeClr val="bg1"/>
                </a:solidFill>
                <a:latin typeface="Amasis MT Pro Medium" panose="02040604050005020304" pitchFamily="18" charset="-18"/>
              </a:rPr>
            </a:br>
            <a:r>
              <a:rPr lang="pl-PL" altLang="pl-PL" sz="1600" b="0" dirty="0">
                <a:solidFill>
                  <a:schemeClr val="bg1"/>
                </a:solidFill>
                <a:latin typeface="Amasis MT Pro Medium" panose="02040604050005020304" pitchFamily="18" charset="-18"/>
              </a:rPr>
              <a:t>Po lewej stronie widzimy gniazdo zbudowane przez ludzi dla łyski.</a:t>
            </a:r>
            <a:br>
              <a:rPr lang="pl-PL" altLang="pl-PL" sz="1600" b="0" dirty="0">
                <a:solidFill>
                  <a:schemeClr val="bg1"/>
                </a:solidFill>
                <a:latin typeface="Amasis MT Pro Medium" panose="02040604050005020304" pitchFamily="18" charset="-18"/>
              </a:rPr>
            </a:br>
            <a:r>
              <a:rPr lang="pl-PL" altLang="pl-PL" sz="1600" b="0" dirty="0">
                <a:solidFill>
                  <a:schemeClr val="bg1"/>
                </a:solidFill>
                <a:latin typeface="Amasis MT Pro Medium" panose="02040604050005020304" pitchFamily="18" charset="-18"/>
              </a:rPr>
              <a:t/>
            </a:r>
            <a:br>
              <a:rPr lang="pl-PL" altLang="pl-PL" sz="1600" b="0" dirty="0">
                <a:solidFill>
                  <a:schemeClr val="bg1"/>
                </a:solidFill>
                <a:latin typeface="Amasis MT Pro Medium" panose="02040604050005020304" pitchFamily="18" charset="-18"/>
              </a:rPr>
            </a:br>
            <a:r>
              <a:rPr lang="pl-PL" altLang="pl-PL" sz="3600" dirty="0">
                <a:solidFill>
                  <a:schemeClr val="bg1"/>
                </a:solidFill>
                <a:latin typeface="Amasis MT Pro Medium" panose="02040604050005020304" pitchFamily="18" charset="-18"/>
              </a:rPr>
              <a:t>Jaja</a:t>
            </a:r>
            <a:r>
              <a:rPr kumimoji="0" lang="pl-PL" altLang="pl-PL" sz="10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t/>
            </a:r>
            <a:br>
              <a:rPr kumimoji="0" lang="pl-PL" altLang="pl-PL" sz="1000" b="1" i="0" u="none" strike="noStrike" cap="none" normalizeH="0" baseline="0" dirty="0">
                <a:ln>
                  <a:noFill/>
                </a:ln>
                <a:solidFill>
                  <a:srgbClr val="202122"/>
                </a:solidFill>
                <a:effectLst/>
                <a:latin typeface="Arial" panose="020B0604020202020204" pitchFamily="34" charset="0"/>
                <a:cs typeface="Arial" panose="020B0604020202020204" pitchFamily="34" charset="0"/>
              </a:rPr>
            </a:br>
            <a:r>
              <a:rPr lang="pl-PL" altLang="pl-PL" sz="1600" b="0" dirty="0">
                <a:solidFill>
                  <a:schemeClr val="bg1"/>
                </a:solidFill>
                <a:latin typeface="Amasis MT Pro Medium" panose="02040604050005020304" pitchFamily="18" charset="-18"/>
              </a:rPr>
              <a:t>Jeden lub dwa lęgi w roku, w kwietniu–maju. W zniesieniu 6 do 15 szarożółtych jaj w czarne kropeczki. Najpierw samica znosi 1–2 jaja i zaczyna je wysiadywać, po czym przybywają kolejne jaja.</a:t>
            </a:r>
            <a:br>
              <a:rPr lang="pl-PL" alt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t>
            </a:r>
          </a:p>
        </p:txBody>
      </p:sp>
      <p:pic>
        <p:nvPicPr>
          <p:cNvPr id="3" name="Symbol zastępczy zawartości 4" descr="Obraz zawierający na wolnym powietrzu, roślina, niebo, wegetacja">
            <a:extLst>
              <a:ext uri="{FF2B5EF4-FFF2-40B4-BE49-F238E27FC236}">
                <a16:creationId xmlns:a16="http://schemas.microsoft.com/office/drawing/2014/main" xmlns="" id="{1C89CDDF-3CDA-D6D2-74FE-4EF2AE3A19C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5400000">
            <a:off x="694512" y="1508360"/>
            <a:ext cx="5024342" cy="3768256"/>
          </a:xfrm>
        </p:spPr>
      </p:pic>
    </p:spTree>
    <p:extLst>
      <p:ext uri="{BB962C8B-B14F-4D97-AF65-F5344CB8AC3E}">
        <p14:creationId xmlns:p14="http://schemas.microsoft.com/office/powerpoint/2010/main" val="39066472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E548CAC-8CCB-EB9B-D945-EBC36F9E1FBE}"/>
              </a:ext>
            </a:extLst>
          </p:cNvPr>
          <p:cNvSpPr>
            <a:spLocks noGrp="1"/>
          </p:cNvSpPr>
          <p:nvPr>
            <p:ph type="title"/>
          </p:nvPr>
        </p:nvSpPr>
        <p:spPr>
          <a:xfrm>
            <a:off x="6849264" y="623313"/>
            <a:ext cx="4931925" cy="5906527"/>
          </a:xfrm>
        </p:spPr>
        <p:txBody>
          <a:bodyPr vert="horz" lIns="91440" tIns="45720" rIns="91440" bIns="45720" rtlCol="0" anchor="t">
            <a:normAutofit fontScale="90000"/>
          </a:bodyPr>
          <a:lstStyle/>
          <a:p>
            <a:pPr eaLnBrk="0" fontAlgn="base" hangingPunct="0">
              <a:spcAft>
                <a:spcPct val="0"/>
              </a:spcAft>
            </a:pPr>
            <a:r>
              <a:rPr lang="pl-PL" altLang="pl-PL" sz="3600" dirty="0">
                <a:solidFill>
                  <a:schemeClr val="bg1"/>
                </a:solidFill>
                <a:latin typeface="Amasis MT Pro Medium" panose="02040604050005020304" pitchFamily="18" charset="-18"/>
              </a:rPr>
              <a:t>Gęsi</a:t>
            </a:r>
            <a:r>
              <a:rPr lang="pl-PL" sz="3600" dirty="0">
                <a:solidFill>
                  <a:schemeClr val="bg1"/>
                </a:solidFill>
                <a:latin typeface="Amasis MT Pro Medium" panose="02040604050005020304" pitchFamily="18" charset="-18"/>
              </a:rPr>
              <a:t>       </a:t>
            </a:r>
            <a:r>
              <a:rPr lang="pl-PL" sz="800" b="0" dirty="0">
                <a:solidFill>
                  <a:srgbClr val="3C4430"/>
                </a:solidFill>
                <a:latin typeface="Arial" panose="020B0604020202020204" pitchFamily="34" charset="0"/>
              </a:rPr>
              <a:t/>
            </a:r>
            <a:br>
              <a:rPr lang="pl-PL" sz="800" b="0" dirty="0">
                <a:solidFill>
                  <a:srgbClr val="3C4430"/>
                </a:solidFill>
                <a:latin typeface="Arial" panose="020B0604020202020204" pitchFamily="34" charset="0"/>
              </a:rPr>
            </a:br>
            <a:r>
              <a:rPr lang="pl-PL" altLang="pl-PL" sz="1600" b="0" dirty="0">
                <a:solidFill>
                  <a:schemeClr val="bg1"/>
                </a:solidFill>
                <a:latin typeface="Amasis MT Pro Medium" panose="02040604050005020304" pitchFamily="18" charset="-18"/>
              </a:rPr>
              <a:t>Gniazdo znajdujące się na wodzie wśród roślin wodnych, na złamanych źdźbłach lub bezpośrednio na powierzchni, blisko otwartej wody, zakładane jest przez oboje rodziców. Samiec buduje również jedno lub dwa gniazda zapasowe w celu odpoczynku lub noclegu. To wysokie budowle złożone z gałęzi.</a:t>
            </a:r>
            <a:br>
              <a:rPr lang="pl-PL" alt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Gęsi są ptakami łownymi, przylatują w okresie luty-kwiecień i odlatują wrzesień-listopad. Część zimuje na nie zamarzniętych zbiornikach wodnych</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Gęsi to głównie ptaki wodne żywiące się roślinami i owadami, takimi jak trawa, ziarna, nasiona, owady i larwy. Zazwyczaj są aktywne w porze dziennej i lubią przebywać w stadach. Posiadają szeroki zasięg geograficzny – występują na całym świecie, od północy do południa. Z powodu szybkiego przyzwyczajenia się do ludzi oraz płochliwości stanowią wyzwanie dla myśliwych.</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Co to za gęś? Ktoś wie bo ja już tak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Inspirowałam się tekstem z Wikipedii</a:t>
            </a:r>
          </a:p>
        </p:txBody>
      </p:sp>
      <p:pic>
        <p:nvPicPr>
          <p:cNvPr id="6" name="IMG_3980">
            <a:hlinkClick r:id="" action="ppaction://media"/>
            <a:extLst>
              <a:ext uri="{FF2B5EF4-FFF2-40B4-BE49-F238E27FC236}">
                <a16:creationId xmlns:a16="http://schemas.microsoft.com/office/drawing/2014/main" xmlns="" id="{8F680060-5E0F-68E4-8112-F70FCB3DFD15}"/>
              </a:ext>
            </a:extLst>
          </p:cNvPr>
          <p:cNvPicPr>
            <a:picLocks noGrp="1" noChangeAspect="1"/>
          </p:cNvPicPr>
          <p:nvPr>
            <p:ph idx="1"/>
            <a:videoFile r:link="rId3"/>
            <p:extLst>
              <p:ext uri="{DAA4B4D4-6D71-4841-9C94-3DE7FCFB9230}">
                <p14:media xmlns:p14="http://schemas.microsoft.com/office/powerpoint/2010/main" r:embed="rId2"/>
              </p:ext>
            </p:extLst>
          </p:nvPr>
        </p:nvPicPr>
        <p:blipFill>
          <a:blip r:embed="rId5" cstate="print"/>
          <a:stretch>
            <a:fillRect/>
          </a:stretch>
        </p:blipFill>
        <p:spPr>
          <a:xfrm>
            <a:off x="1092200" y="1946275"/>
            <a:ext cx="5233988" cy="3925888"/>
          </a:xfrm>
        </p:spPr>
      </p:pic>
    </p:spTree>
    <p:extLst>
      <p:ext uri="{BB962C8B-B14F-4D97-AF65-F5344CB8AC3E}">
        <p14:creationId xmlns:p14="http://schemas.microsoft.com/office/powerpoint/2010/main" val="9245783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E548CAC-8CCB-EB9B-D945-EBC36F9E1FBE}"/>
              </a:ext>
            </a:extLst>
          </p:cNvPr>
          <p:cNvSpPr>
            <a:spLocks noGrp="1"/>
          </p:cNvSpPr>
          <p:nvPr>
            <p:ph type="title"/>
          </p:nvPr>
        </p:nvSpPr>
        <p:spPr>
          <a:xfrm>
            <a:off x="6849264" y="623313"/>
            <a:ext cx="4931925" cy="5906527"/>
          </a:xfrm>
        </p:spPr>
        <p:txBody>
          <a:bodyPr vert="horz" lIns="91440" tIns="45720" rIns="91440" bIns="45720" rtlCol="0" anchor="t">
            <a:normAutofit fontScale="90000"/>
          </a:bodyPr>
          <a:lstStyle/>
          <a:p>
            <a:pPr eaLnBrk="0" fontAlgn="base" hangingPunct="0">
              <a:spcAft>
                <a:spcPct val="0"/>
              </a:spcAft>
            </a:pPr>
            <a:r>
              <a:rPr lang="pl-PL" altLang="pl-PL" sz="3600" dirty="0">
                <a:solidFill>
                  <a:schemeClr val="bg1"/>
                </a:solidFill>
                <a:latin typeface="Amasis MT Pro Medium" panose="02040604050005020304" pitchFamily="18" charset="-18"/>
              </a:rPr>
              <a:t>Gęś egipska</a:t>
            </a:r>
            <a:r>
              <a:rPr lang="pl-PL" sz="3600" dirty="0">
                <a:solidFill>
                  <a:schemeClr val="bg1"/>
                </a:solidFill>
                <a:latin typeface="Amasis MT Pro Medium" panose="02040604050005020304" pitchFamily="18" charset="-18"/>
              </a:rPr>
              <a:t>       </a:t>
            </a:r>
            <a:r>
              <a:rPr lang="pl-PL" sz="800" b="0" dirty="0">
                <a:solidFill>
                  <a:srgbClr val="3C4430"/>
                </a:solidFill>
                <a:latin typeface="Arial" panose="020B0604020202020204" pitchFamily="34" charset="0"/>
              </a:rPr>
              <a:t/>
            </a:r>
            <a:br>
              <a:rPr lang="pl-PL" sz="800" b="0" dirty="0">
                <a:solidFill>
                  <a:srgbClr val="3C4430"/>
                </a:solidFill>
                <a:latin typeface="Arial" panose="020B0604020202020204" pitchFamily="34" charset="0"/>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Gęś egipska, gęsiówka egipska albo kazarka egipska. Gatunek pochodzący z rodziny kaczkowatych. Trudno odróżnić samca od samicy, samce są nieco większe. Gęsi te są rdzawobrązowe dlatego można ją pomylić z kazarką rdzawą. Ciemnobrązowa plama wokół oka i obrączka na szyi to charakterystyczne jej punkty.</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Pochodzą one od zdziczałych ptaków parkowych a gnieżdżą się głównie w południowej Anglii i Holandii. W Polsce bywają spotykane raczej sporadycznie.</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
            </a:r>
            <a:br>
              <a:rPr lang="pl-PL" sz="1600" b="0" dirty="0">
                <a:solidFill>
                  <a:schemeClr val="bg1"/>
                </a:solidFill>
                <a:latin typeface="Amasis MT Pro Medium" panose="02040604050005020304" pitchFamily="18" charset="-18"/>
              </a:rPr>
            </a:br>
            <a:r>
              <a:rPr lang="pl-PL" sz="1600" b="0" dirty="0">
                <a:solidFill>
                  <a:schemeClr val="bg1"/>
                </a:solidFill>
                <a:latin typeface="Amasis MT Pro Medium" panose="02040604050005020304" pitchFamily="18" charset="-18"/>
              </a:rPr>
              <a:t>Inspirowałam się tekstem z </a:t>
            </a:r>
            <a:r>
              <a:rPr lang="pl-PL" sz="1600" b="0" dirty="0" err="1">
                <a:solidFill>
                  <a:schemeClr val="bg1"/>
                </a:solidFill>
                <a:latin typeface="Amasis MT Pro Medium" panose="02040604050005020304" pitchFamily="18" charset="-18"/>
              </a:rPr>
              <a:t>Wikipedii</a:t>
            </a:r>
            <a:endParaRPr lang="pl-PL" sz="1600" b="0" dirty="0">
              <a:solidFill>
                <a:schemeClr val="bg1"/>
              </a:solidFill>
              <a:latin typeface="Amasis MT Pro Medium" panose="02040604050005020304" pitchFamily="18" charset="-18"/>
            </a:endParaRPr>
          </a:p>
        </p:txBody>
      </p:sp>
      <p:pic>
        <p:nvPicPr>
          <p:cNvPr id="9" name="Obraz 8" descr="Obraz zawierający na wolnym powietrzu, trawa, woda, roślina">
            <a:extLst>
              <a:ext uri="{FF2B5EF4-FFF2-40B4-BE49-F238E27FC236}">
                <a16:creationId xmlns:a16="http://schemas.microsoft.com/office/drawing/2014/main" xmlns="" id="{EB2693CE-3A8F-2D3A-4F84-E75A99D24C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0358" y="389965"/>
            <a:ext cx="3935506" cy="2951630"/>
          </a:xfrm>
          <a:prstGeom prst="rect">
            <a:avLst/>
          </a:prstGeom>
        </p:spPr>
      </p:pic>
      <p:pic>
        <p:nvPicPr>
          <p:cNvPr id="11" name="Obraz 10">
            <a:extLst>
              <a:ext uri="{FF2B5EF4-FFF2-40B4-BE49-F238E27FC236}">
                <a16:creationId xmlns:a16="http://schemas.microsoft.com/office/drawing/2014/main" xmlns="" id="{A19087D7-7726-BE28-4351-A72190D810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024" y="3594591"/>
            <a:ext cx="3543110" cy="2235008"/>
          </a:xfrm>
          <a:prstGeom prst="rect">
            <a:avLst/>
          </a:prstGeom>
        </p:spPr>
      </p:pic>
    </p:spTree>
    <p:extLst>
      <p:ext uri="{BB962C8B-B14F-4D97-AF65-F5344CB8AC3E}">
        <p14:creationId xmlns:p14="http://schemas.microsoft.com/office/powerpoint/2010/main" val="17000261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sz="3200" dirty="0" smtClean="0">
                <a:solidFill>
                  <a:schemeClr val="bg1"/>
                </a:solidFill>
                <a:latin typeface="Amasis MT Pro Medium"/>
              </a:rPr>
              <a:t>Szpak</a:t>
            </a:r>
            <a:endParaRPr lang="pl-PL" sz="3200" dirty="0">
              <a:solidFill>
                <a:schemeClr val="bg1"/>
              </a:solidFill>
              <a:latin typeface="Amasis MT Pro Medium"/>
            </a:endParaRPr>
          </a:p>
        </p:txBody>
      </p:sp>
      <p:sp>
        <p:nvSpPr>
          <p:cNvPr id="6" name="Symbol zastępczy zawartości 5"/>
          <p:cNvSpPr>
            <a:spLocks noGrp="1"/>
          </p:cNvSpPr>
          <p:nvPr>
            <p:ph sz="half" idx="2"/>
          </p:nvPr>
        </p:nvSpPr>
        <p:spPr/>
        <p:txBody>
          <a:bodyPr>
            <a:normAutofit/>
          </a:bodyPr>
          <a:lstStyle/>
          <a:p>
            <a:r>
              <a:rPr lang="pl-PL" sz="1800" b="1" dirty="0" smtClean="0">
                <a:solidFill>
                  <a:schemeClr val="bg1"/>
                </a:solidFill>
                <a:latin typeface="Amasis MT Pro Medium"/>
              </a:rPr>
              <a:t>Szpak</a:t>
            </a:r>
            <a:r>
              <a:rPr lang="pl-PL" sz="1800" dirty="0" smtClean="0">
                <a:solidFill>
                  <a:schemeClr val="bg1"/>
                </a:solidFill>
                <a:latin typeface="Amasis MT Pro Medium"/>
              </a:rPr>
              <a:t> przylatuje do nas jako pierwszy już w lutym a odlatuje w listopadzie. Pierwotnie zamieszkiwał lasy lecz także przystosował się do życia w ogrodzie, parku czy sadzie. Szpak żywi się owadami, larwami, dżdżownicami, ślimakami oraz czereśnią ,wiśnią, śliwką, jabłkami i gruszkami. Zasiedla skrzynki lęgowe i różnego rodzaju szczeliny.</a:t>
            </a:r>
          </a:p>
          <a:p>
            <a:endParaRPr lang="pl-PL" dirty="0"/>
          </a:p>
        </p:txBody>
      </p:sp>
      <p:pic>
        <p:nvPicPr>
          <p:cNvPr id="7" name="Symbol zastępczy zawartości 6"/>
          <p:cNvPicPr>
            <a:picLocks noGrp="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1660237" y="2179806"/>
            <a:ext cx="4280475" cy="3887451"/>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bg1"/>
                </a:solidFill>
                <a:latin typeface="Amasis MT Pro Medium"/>
              </a:rPr>
              <a:t>Sikora modra (modraszka) </a:t>
            </a:r>
            <a:endParaRPr lang="pl-PL" dirty="0">
              <a:solidFill>
                <a:schemeClr val="bg1"/>
              </a:solidFill>
              <a:latin typeface="Amasis MT Pro Medium"/>
            </a:endParaRPr>
          </a:p>
        </p:txBody>
      </p:sp>
      <p:sp>
        <p:nvSpPr>
          <p:cNvPr id="4" name="Symbol zastępczy zawartości 3"/>
          <p:cNvSpPr>
            <a:spLocks noGrp="1"/>
          </p:cNvSpPr>
          <p:nvPr>
            <p:ph sz="half" idx="2"/>
          </p:nvPr>
        </p:nvSpPr>
        <p:spPr/>
        <p:txBody>
          <a:bodyPr>
            <a:normAutofit lnSpcReduction="10000"/>
          </a:bodyPr>
          <a:lstStyle/>
          <a:p>
            <a:r>
              <a:rPr lang="pl-PL" dirty="0" smtClean="0">
                <a:solidFill>
                  <a:schemeClr val="bg1"/>
                </a:solidFill>
                <a:latin typeface="Amasis MT Pro Medium"/>
              </a:rPr>
              <a:t>Sikora modra (modraszka) ma charakterystyczne niebiesko- żółte upierzenie. Występuje w lasach, parkach, sadach i ogrodach. Zakłada swoje gniazdo w naturalnych dziuplach, ale chętnie zasiedla budki lęgowe. Lubi jeść larwę motyla, pająki, chrząszcze, muchy, ślimaki, gąsienice. Zimą dużą część diety stanowią nasiona, które często pobiera z karmników.</a:t>
            </a:r>
          </a:p>
          <a:p>
            <a:endParaRPr lang="pl-PL" dirty="0"/>
          </a:p>
        </p:txBody>
      </p:sp>
      <p:pic>
        <p:nvPicPr>
          <p:cNvPr id="5" name="Symbol zastępczy zawartości 4"/>
          <p:cNvPicPr>
            <a:picLocks noGrp="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1587500" y="2568255"/>
            <a:ext cx="4425950" cy="3110553"/>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Interweave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themeOverride>
</file>

<file path=ppt/theme/themeOverride2.xml><?xml version="1.0" encoding="utf-8"?>
<a:themeOverride xmlns:a="http://schemas.openxmlformats.org/drawingml/2006/main">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themeOverride>
</file>

<file path=ppt/theme/themeOverride3.xml><?xml version="1.0" encoding="utf-8"?>
<a:themeOverride xmlns:a="http://schemas.openxmlformats.org/drawingml/2006/main">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themeOverride>
</file>

<file path=ppt/theme/themeOverride4.xml><?xml version="1.0" encoding="utf-8"?>
<a:themeOverride xmlns:a="http://schemas.openxmlformats.org/drawingml/2006/main">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themeOverride>
</file>

<file path=ppt/theme/themeOverride5.xml><?xml version="1.0" encoding="utf-8"?>
<a:themeOverride xmlns:a="http://schemas.openxmlformats.org/drawingml/2006/main">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themeOverride>
</file>

<file path=ppt/theme/themeOverride6.xml><?xml version="1.0" encoding="utf-8"?>
<a:themeOverride xmlns:a="http://schemas.openxmlformats.org/drawingml/2006/main">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205</TotalTime>
  <Words>233</Words>
  <Application>Microsoft Office PowerPoint</Application>
  <PresentationFormat>Panoramiczny</PresentationFormat>
  <Paragraphs>16</Paragraphs>
  <Slides>10</Slides>
  <Notes>0</Notes>
  <HiddenSlides>0</HiddenSlides>
  <MMClips>1</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10</vt:i4>
      </vt:variant>
    </vt:vector>
  </HeadingPairs>
  <TitlesOfParts>
    <vt:vector size="16" baseType="lpstr">
      <vt:lpstr>Amasis MT Pro Medium</vt:lpstr>
      <vt:lpstr>Arial</vt:lpstr>
      <vt:lpstr>Calibri</vt:lpstr>
      <vt:lpstr>Century Gothic</vt:lpstr>
      <vt:lpstr>Neue Haas Grotesk Text Pro</vt:lpstr>
      <vt:lpstr>InterweaveVTI</vt:lpstr>
      <vt:lpstr>Album ptaków                  Jagoda Rochowiak                       i Kamil Antonowicz-Dzimira                                                   kl. IV c</vt:lpstr>
      <vt:lpstr>        Czapla Siwa  Czapla siwa – gatunek dużego ptaka wodnego z rodziny czaplowatych. Zasiedla Europę, Azję i Afrykę.  W Polsce nieliczny ptak lęgowy, częściowo osiadły.  Czapla siwa jest blisko spokrewniona z czapla modrą i czarnobrzuchą. Wymiary:  Długość ciała wynosi 85–100 cm,  rozpiętość skrzydeł 155–175 cm, masa ciała 1–2,3 kg.  Długość ogona to 16–18,5 cm,  Długość dzioba 111–125 mm.  Czaszka czapli siwej mierzy od 168–185 mm, dziób stanowi 66–67% długości czaszki.</vt:lpstr>
      <vt:lpstr>Prezentacja programu PowerPoint</vt:lpstr>
      <vt:lpstr>             Łyska  Łyska – ptak wodny  średniej wielkości  z rodziny chruścieli . W zachodniej i południowej części zasięgu osiadły i koczujący, północne populacje migrują jesienią na południe lub południowy zachód. Nie jest zagrożony wyginięciem.  Łyska zamieszkuje w zależności od podgatunku – Wyspy Kanaryjskie, Europa, północna Afryka, Australia. Przeloty w marcu-kwietniu i październiku-listopadzie, tworzy wówczas stada liczące tysiące osobników. Zimuje w południowej i zachodniej Europie, jeziorach alpejskich, południowej Azji aż po Filipiny oraz w północnej Afryce.        </vt:lpstr>
      <vt:lpstr>Gniazdo Gniazdo znajdujące się na wodzie wśród roślin wodnych, na złamanych źdźbłach lub bezpośrednio na powierzchni, blisko otwartej wody, zakładane jest przez oboje rodziców. Samiec buduje również jedno lub dwa gniazda zapasowe w celu odpoczynku lub noclegu. To wysokie budowle złożone z gałęzi, suchych trzcin i innych roślin wodnych. Łyski wspinają się do środka po konstrukcji przypominającej mostek. Po lewej stronie widzimy gniazdo zbudowane przez ludzi dla łyski.  Jaja Jeden lub dwa lęgi w roku, w kwietniu–maju. W zniesieniu 6 do 15 szarożółtych jaj w czarne kropeczki. Najpierw samica znosi 1–2 jaja i zaczyna je wysiadywać, po czym przybywają kolejne jaja.        </vt:lpstr>
      <vt:lpstr>Gęsi        Gniazdo znajdujące się na wodzie wśród roślin wodnych, na złamanych źdźbłach lub bezpośrednio na powierzchni, blisko otwartej wody, zakładane jest przez oboje rodziców. Samiec buduje również jedno lub dwa gniazda zapasowe w celu odpoczynku lub noclegu. To wysokie budowle złożone z gałęzi. Gęsi są ptakami łownymi, przylatują w okresie luty-kwiecień i odlatują wrzesień-listopad. Część zimuje na nie zamarzniętych zbiornikach wodnych Gęsi to głównie ptaki wodne żywiące się roślinami i owadami, takimi jak trawa, ziarna, nasiona, owady i larwy. Zazwyczaj są aktywne w porze dziennej i lubią przebywać w stadach. Posiadają szeroki zasięg geograficzny – występują na całym świecie, od północy do południa. Z powodu szybkiego przyzwyczajenia się do ludzi oraz płochliwości stanowią wyzwanie dla myśliwych.   Co to za gęś? Ktoś wie bo ja już tak ;)     Inspirowałam się tekstem z Wikipedii</vt:lpstr>
      <vt:lpstr>Gęś egipska         Gęś egipska, gęsiówka egipska albo kazarka egipska. Gatunek pochodzący z rodziny kaczkowatych. Trudno odróżnić samca od samicy, samce są nieco większe. Gęsi te są rdzawobrązowe dlatego można ją pomylić z kazarką rdzawą. Ciemnobrązowa plama wokół oka i obrączka na szyi to charakterystyczne jej punkty. Pochodzą one od zdziczałych ptaków parkowych a gnieżdżą się głównie w południowej Anglii i Holandii. W Polsce bywają spotykane raczej sporadycznie.              Inspirowałam się tekstem z Wikipedii</vt:lpstr>
      <vt:lpstr>Szpak</vt:lpstr>
      <vt:lpstr>Sikora modra (modraszka) </vt:lpstr>
      <vt:lpstr>Gołąb miejski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Ptaków  Jagoda Rochowiak Kl.IV c</dc:title>
  <dc:creator>Arkadiusz ROCHOWIAK</dc:creator>
  <cp:lastModifiedBy>Andrzej Tuźnik</cp:lastModifiedBy>
  <cp:revision>20</cp:revision>
  <dcterms:created xsi:type="dcterms:W3CDTF">2024-05-06T16:37:24Z</dcterms:created>
  <dcterms:modified xsi:type="dcterms:W3CDTF">2024-06-06T10:31:02Z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3507802-f8e4-4e38-829c-ac8ea9b241e4_Enabled">
    <vt:lpwstr>true</vt:lpwstr>
  </property>
  <property fmtid="{D5CDD505-2E9C-101B-9397-08002B2CF9AE}" pid="3" name="MSIP_Label_23507802-f8e4-4e38-829c-ac8ea9b241e4_SetDate">
    <vt:lpwstr>2024-05-06T18:37:54Z</vt:lpwstr>
  </property>
  <property fmtid="{D5CDD505-2E9C-101B-9397-08002B2CF9AE}" pid="4" name="MSIP_Label_23507802-f8e4-4e38-829c-ac8ea9b241e4_Method">
    <vt:lpwstr>Privileged</vt:lpwstr>
  </property>
  <property fmtid="{D5CDD505-2E9C-101B-9397-08002B2CF9AE}" pid="5" name="MSIP_Label_23507802-f8e4-4e38-829c-ac8ea9b241e4_Name">
    <vt:lpwstr>Public v2</vt:lpwstr>
  </property>
  <property fmtid="{D5CDD505-2E9C-101B-9397-08002B2CF9AE}" pid="6" name="MSIP_Label_23507802-f8e4-4e38-829c-ac8ea9b241e4_SiteId">
    <vt:lpwstr>6e51e1ad-c54b-4b39-b598-0ffe9ae68fef</vt:lpwstr>
  </property>
  <property fmtid="{D5CDD505-2E9C-101B-9397-08002B2CF9AE}" pid="7" name="MSIP_Label_23507802-f8e4-4e38-829c-ac8ea9b241e4_ActionId">
    <vt:lpwstr>1081790d-2a77-416f-9469-615999bcf1d3</vt:lpwstr>
  </property>
  <property fmtid="{D5CDD505-2E9C-101B-9397-08002B2CF9AE}" pid="8" name="MSIP_Label_23507802-f8e4-4e38-829c-ac8ea9b241e4_ContentBits">
    <vt:lpwstr>2</vt:lpwstr>
  </property>
  <property fmtid="{D5CDD505-2E9C-101B-9397-08002B2CF9AE}" pid="9" name="ClassificationContentMarkingFooterLocations">
    <vt:lpwstr>InterweaveVTI:8</vt:lpwstr>
  </property>
  <property fmtid="{D5CDD505-2E9C-101B-9397-08002B2CF9AE}" pid="10" name="ClassificationContentMarkingFooterText">
    <vt:lpwstr>Public</vt:lpwstr>
  </property>
</Properties>
</file>