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notesMasterIdLst>
    <p:notesMasterId r:id="rId10"/>
  </p:notesMasterIdLst>
  <p:handoutMasterIdLst>
    <p:handoutMasterId r:id="rId11"/>
  </p:handoutMasterIdLst>
  <p:sldIdLst>
    <p:sldId id="296" r:id="rId3"/>
    <p:sldId id="258" r:id="rId4"/>
    <p:sldId id="312" r:id="rId5"/>
    <p:sldId id="311" r:id="rId6"/>
    <p:sldId id="320" r:id="rId7"/>
    <p:sldId id="321" r:id="rId8"/>
    <p:sldId id="322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7" orient="horz" pos="3952" userDrawn="1">
          <p15:clr>
            <a:srgbClr val="A4A3A4"/>
          </p15:clr>
        </p15:guide>
        <p15:guide id="8" pos="2721" userDrawn="1">
          <p15:clr>
            <a:srgbClr val="A4A3A4"/>
          </p15:clr>
        </p15:guide>
        <p15:guide id="9" pos="3039" userDrawn="1">
          <p15:clr>
            <a:srgbClr val="A4A3A4"/>
          </p15:clr>
        </p15:guide>
        <p15:guide id="10" orient="horz" pos="867" userDrawn="1">
          <p15:clr>
            <a:srgbClr val="A4A3A4"/>
          </p15:clr>
        </p15:guide>
        <p15:guide id="12" orient="horz" pos="4020" userDrawn="1">
          <p15:clr>
            <a:srgbClr val="A4A3A4"/>
          </p15:clr>
        </p15:guide>
        <p15:guide id="13" orient="horz" pos="372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ta Handschke" initials="MH" lastIdx="1" clrIdx="0">
    <p:extLst>
      <p:ext uri="{19B8F6BF-5375-455C-9EA6-DF929625EA0E}">
        <p15:presenceInfo xmlns:p15="http://schemas.microsoft.com/office/powerpoint/2012/main" userId="S-1-5-21-2636633919-4080495176-1882969851-19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A886"/>
    <a:srgbClr val="F2CBB6"/>
    <a:srgbClr val="C84B30"/>
    <a:srgbClr val="B5D2EC"/>
    <a:srgbClr val="2E75B5"/>
    <a:srgbClr val="013974"/>
    <a:srgbClr val="036B9A"/>
    <a:srgbClr val="3B87CD"/>
    <a:srgbClr val="2DAFE6"/>
    <a:srgbClr val="0E70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5AB1C69-6EDB-4FF4-983F-18BD219EF322}" styleName="Styl pośredni 2 — Ak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Styl pośredni 1 — Ak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5" autoAdjust="0"/>
    <p:restoredTop sz="94699" autoAdjust="0"/>
  </p:normalViewPr>
  <p:slideViewPr>
    <p:cSldViewPr showGuides="1">
      <p:cViewPr varScale="1">
        <p:scale>
          <a:sx n="125" d="100"/>
          <a:sy n="125" d="100"/>
        </p:scale>
        <p:origin x="96" y="162"/>
      </p:cViewPr>
      <p:guideLst>
        <p:guide orient="horz" pos="3952"/>
        <p:guide pos="2721"/>
        <p:guide pos="3039"/>
        <p:guide orient="horz" pos="867"/>
        <p:guide orient="horz" pos="4020"/>
        <p:guide orient="horz" pos="372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100" d="100"/>
          <a:sy n="100" d="100"/>
        </p:scale>
        <p:origin x="2592" y="78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1740E5-BA40-4EC5-9D1F-2F0DE9FBD18D}" type="datetimeFigureOut">
              <a:rPr lang="pl-PL" smtClean="0"/>
              <a:t>29.11.2023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07E743-41CC-4F35-8F12-9486F6BDD45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544509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F645C8-E335-461C-8D96-6403F75384D7}" type="datetimeFigureOut">
              <a:rPr lang="pl-PL" smtClean="0"/>
              <a:pPr/>
              <a:t>29.11.2023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4382AB-0074-4F59-87A4-F26287206BBB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62106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b="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99121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77192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884720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69494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43435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043921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4382AB-0074-4F59-87A4-F26287206BBB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026212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Obraz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34682"/>
            <a:ext cx="450002" cy="450002"/>
          </a:xfrm>
          <a:prstGeom prst="rect">
            <a:avLst/>
          </a:prstGeom>
        </p:spPr>
      </p:pic>
      <p:pic>
        <p:nvPicPr>
          <p:cNvPr id="17" name="Obraz 1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34682"/>
            <a:ext cx="1040407" cy="45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252222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17" userDrawn="1">
          <p15:clr>
            <a:srgbClr val="FBAE40"/>
          </p15:clr>
        </p15:guide>
        <p15:guide id="2" orient="horz" pos="595" userDrawn="1">
          <p15:clr>
            <a:srgbClr val="FBAE40"/>
          </p15:clr>
        </p15:guide>
        <p15:guide id="3" orient="horz" pos="3884" userDrawn="1">
          <p15:clr>
            <a:srgbClr val="FBAE40"/>
          </p15:clr>
        </p15:guide>
        <p15:guide id="4" pos="5443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29.11.2023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186917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2501" y="1773597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29.11.2023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49972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29.11.2023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319893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29.11.2023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907035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29.11.2023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6608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29.11.2023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519114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16C843-8639-43E4-A1BD-D0A0993F8BEA}" type="datetimeFigureOut">
              <a:rPr lang="pl-PL" smtClean="0"/>
              <a:pPr/>
              <a:t>29.11.2023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2854805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29.11.2023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704827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29.11.2023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792194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29.11.2023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75549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2260" y="134682"/>
            <a:ext cx="450002" cy="450002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34682"/>
            <a:ext cx="1040407" cy="450002"/>
          </a:xfrm>
          <a:prstGeom prst="rect">
            <a:avLst/>
          </a:prstGeom>
        </p:spPr>
      </p:pic>
      <p:sp>
        <p:nvSpPr>
          <p:cNvPr id="16" name="Tytuł 1"/>
          <p:cNvSpPr txBox="1">
            <a:spLocks/>
          </p:cNvSpPr>
          <p:nvPr userDrawn="1"/>
        </p:nvSpPr>
        <p:spPr>
          <a:xfrm>
            <a:off x="-72516" y="174166"/>
            <a:ext cx="5076564" cy="360000"/>
          </a:xfrm>
          <a:prstGeom prst="roundRect">
            <a:avLst/>
          </a:prstGeom>
          <a:noFill/>
        </p:spPr>
        <p:txBody>
          <a:bodyPr vert="horz" lIns="54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400" b="1" kern="1200" dirty="0" smtClean="0">
                <a:solidFill>
                  <a:schemeClr val="accent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Powojenna rzeczywistość</a:t>
            </a:r>
          </a:p>
        </p:txBody>
      </p:sp>
    </p:spTree>
    <p:extLst>
      <p:ext uri="{BB962C8B-B14F-4D97-AF65-F5344CB8AC3E}">
        <p14:creationId xmlns:p14="http://schemas.microsoft.com/office/powerpoint/2010/main" val="654458106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orient="horz" pos="595">
          <p15:clr>
            <a:srgbClr val="FBAE40"/>
          </p15:clr>
        </p15:guide>
        <p15:guide id="3" orient="horz" pos="3884">
          <p15:clr>
            <a:srgbClr val="FBAE40"/>
          </p15:clr>
        </p15:guide>
        <p15:guide id="4" pos="5443">
          <p15:clr>
            <a:srgbClr val="FBAE40"/>
          </p15:clr>
        </p15:guide>
        <p15:guide id="0" pos="2880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29.11.2023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8307724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29.11.2023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46474504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29.11.2023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942908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29.11.2023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6180775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29.11.2023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294400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29.11.2023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457584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29.11.2023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92107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129825-B730-4301-89AA-56CF31BA8882}" type="datetimeFigureOut">
              <a:rPr lang="pl-PL" smtClean="0"/>
              <a:t>29.11.2023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3443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Obraz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34682"/>
            <a:ext cx="450002" cy="450002"/>
          </a:xfrm>
          <a:prstGeom prst="rect">
            <a:avLst/>
          </a:prstGeom>
        </p:spPr>
      </p:pic>
      <p:pic>
        <p:nvPicPr>
          <p:cNvPr id="15" name="Obraz 1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34682"/>
            <a:ext cx="1040407" cy="45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00700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orient="horz" pos="595">
          <p15:clr>
            <a:srgbClr val="FBAE40"/>
          </p15:clr>
        </p15:guide>
        <p15:guide id="3" orient="horz" pos="3884">
          <p15:clr>
            <a:srgbClr val="FBAE40"/>
          </p15:clr>
        </p15:guide>
        <p15:guide id="4" pos="5443">
          <p15:clr>
            <a:srgbClr val="FBAE40"/>
          </p15:clr>
        </p15:guide>
        <p15:guide id="5" pos="288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Obraz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134682"/>
            <a:ext cx="450002" cy="450002"/>
          </a:xfrm>
          <a:prstGeom prst="rect">
            <a:avLst/>
          </a:prstGeom>
        </p:spPr>
      </p:pic>
      <p:pic>
        <p:nvPicPr>
          <p:cNvPr id="16" name="Obraz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336" y="134682"/>
            <a:ext cx="1040407" cy="450002"/>
          </a:xfrm>
          <a:prstGeom prst="rect">
            <a:avLst/>
          </a:prstGeom>
        </p:spPr>
      </p:pic>
      <p:sp>
        <p:nvSpPr>
          <p:cNvPr id="5" name="Tytuł 1"/>
          <p:cNvSpPr txBox="1">
            <a:spLocks/>
          </p:cNvSpPr>
          <p:nvPr userDrawn="1"/>
        </p:nvSpPr>
        <p:spPr>
          <a:xfrm>
            <a:off x="-72516" y="174166"/>
            <a:ext cx="5076564" cy="360000"/>
          </a:xfrm>
          <a:prstGeom prst="roundRect">
            <a:avLst/>
          </a:prstGeom>
          <a:noFill/>
        </p:spPr>
        <p:txBody>
          <a:bodyPr vert="horz" lIns="54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400" b="1" kern="1200" dirty="0" smtClean="0">
                <a:solidFill>
                  <a:schemeClr val="accent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Powojenna rzeczywistość</a:t>
            </a:r>
          </a:p>
        </p:txBody>
      </p:sp>
    </p:spTree>
    <p:extLst>
      <p:ext uri="{BB962C8B-B14F-4D97-AF65-F5344CB8AC3E}">
        <p14:creationId xmlns:p14="http://schemas.microsoft.com/office/powerpoint/2010/main" val="3788680874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orient="horz" pos="595">
          <p15:clr>
            <a:srgbClr val="FBAE40"/>
          </p15:clr>
        </p15:guide>
        <p15:guide id="3" orient="horz" pos="3884">
          <p15:clr>
            <a:srgbClr val="FBAE40"/>
          </p15:clr>
        </p15:guide>
        <p15:guide id="4" pos="5443">
          <p15:clr>
            <a:srgbClr val="FBAE40"/>
          </p15:clr>
        </p15:guide>
        <p15:guide id="5" orient="horz" pos="86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Slajd tytuł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382" y="134682"/>
            <a:ext cx="450002" cy="45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9175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orient="horz" pos="595">
          <p15:clr>
            <a:srgbClr val="FBAE40"/>
          </p15:clr>
        </p15:guide>
        <p15:guide id="3" orient="horz" pos="3884">
          <p15:clr>
            <a:srgbClr val="FBAE40"/>
          </p15:clr>
        </p15:guide>
        <p15:guide id="4" pos="5443">
          <p15:clr>
            <a:srgbClr val="FBAE40"/>
          </p15:clr>
        </p15:guide>
        <p15:guide id="5" orient="horz" pos="867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382" y="134682"/>
            <a:ext cx="450002" cy="450002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70" y="151397"/>
            <a:ext cx="461393" cy="416572"/>
          </a:xfrm>
          <a:prstGeom prst="rect">
            <a:avLst/>
          </a:prstGeom>
        </p:spPr>
      </p:pic>
      <p:sp>
        <p:nvSpPr>
          <p:cNvPr id="17" name="Tytuł 1"/>
          <p:cNvSpPr txBox="1">
            <a:spLocks/>
          </p:cNvSpPr>
          <p:nvPr userDrawn="1"/>
        </p:nvSpPr>
        <p:spPr>
          <a:xfrm>
            <a:off x="-72516" y="174166"/>
            <a:ext cx="6264696" cy="360000"/>
          </a:xfrm>
          <a:prstGeom prst="roundRect">
            <a:avLst/>
          </a:prstGeom>
          <a:noFill/>
        </p:spPr>
        <p:txBody>
          <a:bodyPr vert="horz" lIns="54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400" b="1" kern="1200" dirty="0" smtClean="0">
                <a:solidFill>
                  <a:schemeClr val="bg1"/>
                </a:solidFill>
                <a:effectLst/>
                <a:latin typeface="+mn-lt"/>
                <a:ea typeface="+mj-ea"/>
                <a:cs typeface="Times New Roman" panose="02020603050405020304" pitchFamily="18" charset="0"/>
              </a:rPr>
              <a:t>Powojenna rzeczywistość</a:t>
            </a:r>
          </a:p>
        </p:txBody>
      </p:sp>
    </p:spTree>
    <p:extLst>
      <p:ext uri="{BB962C8B-B14F-4D97-AF65-F5344CB8AC3E}">
        <p14:creationId xmlns:p14="http://schemas.microsoft.com/office/powerpoint/2010/main" val="311367968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890">
          <p15:clr>
            <a:srgbClr val="FBAE40"/>
          </p15:clr>
        </p15:guide>
        <p15:guide id="2" orient="horz" pos="3884">
          <p15:clr>
            <a:srgbClr val="FBAE40"/>
          </p15:clr>
        </p15:guide>
        <p15:guide id="3" pos="5443">
          <p15:clr>
            <a:srgbClr val="FBAE40"/>
          </p15:clr>
        </p15:guide>
        <p15:guide id="4" pos="317">
          <p15:clr>
            <a:srgbClr val="FBAE40"/>
          </p15:clr>
        </p15:guide>
        <p15:guide id="5" orient="horz" pos="618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Nagłówek sekcji"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382" y="134682"/>
            <a:ext cx="450002" cy="450002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70" y="151397"/>
            <a:ext cx="461393" cy="416572"/>
          </a:xfrm>
          <a:prstGeom prst="rect">
            <a:avLst/>
          </a:prstGeom>
        </p:spPr>
      </p:pic>
      <p:sp>
        <p:nvSpPr>
          <p:cNvPr id="17" name="Tytuł 1"/>
          <p:cNvSpPr txBox="1">
            <a:spLocks/>
          </p:cNvSpPr>
          <p:nvPr userDrawn="1"/>
        </p:nvSpPr>
        <p:spPr>
          <a:xfrm>
            <a:off x="-72516" y="174166"/>
            <a:ext cx="5652628" cy="360000"/>
          </a:xfrm>
          <a:prstGeom prst="roundRect">
            <a:avLst/>
          </a:prstGeom>
          <a:noFill/>
        </p:spPr>
        <p:txBody>
          <a:bodyPr vert="horz" lIns="54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400" b="1" kern="1200" dirty="0" smtClean="0">
                <a:solidFill>
                  <a:schemeClr val="accent5">
                    <a:lumMod val="60000"/>
                    <a:lumOff val="40000"/>
                  </a:schemeClr>
                </a:solidFill>
                <a:effectLst/>
                <a:latin typeface="+mn-lt"/>
                <a:ea typeface="+mj-ea"/>
                <a:cs typeface="Times New Roman" panose="02020603050405020304" pitchFamily="18" charset="0"/>
              </a:rPr>
              <a:t>Powojenna rzeczywistość</a:t>
            </a:r>
          </a:p>
        </p:txBody>
      </p:sp>
    </p:spTree>
    <p:extLst>
      <p:ext uri="{BB962C8B-B14F-4D97-AF65-F5344CB8AC3E}">
        <p14:creationId xmlns:p14="http://schemas.microsoft.com/office/powerpoint/2010/main" val="243908811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2" orient="horz" pos="3884">
          <p15:clr>
            <a:srgbClr val="FBAE40"/>
          </p15:clr>
        </p15:guide>
        <p15:guide id="3" pos="5443">
          <p15:clr>
            <a:srgbClr val="FBAE40"/>
          </p15:clr>
        </p15:guide>
        <p15:guide id="4" pos="317">
          <p15:clr>
            <a:srgbClr val="FBAE40"/>
          </p15:clr>
        </p15:guide>
        <p15:guide id="5" orient="horz" pos="595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Nagłówek sekcji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382" y="134682"/>
            <a:ext cx="450002" cy="450002"/>
          </a:xfrm>
          <a:prstGeom prst="rect">
            <a:avLst/>
          </a:prstGeom>
        </p:spPr>
      </p:pic>
      <p:pic>
        <p:nvPicPr>
          <p:cNvPr id="14" name="Obraz 1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9370" y="151397"/>
            <a:ext cx="461393" cy="416572"/>
          </a:xfrm>
          <a:prstGeom prst="rect">
            <a:avLst/>
          </a:prstGeom>
        </p:spPr>
      </p:pic>
      <p:sp>
        <p:nvSpPr>
          <p:cNvPr id="17" name="Tytuł 1"/>
          <p:cNvSpPr txBox="1">
            <a:spLocks/>
          </p:cNvSpPr>
          <p:nvPr userDrawn="1"/>
        </p:nvSpPr>
        <p:spPr>
          <a:xfrm>
            <a:off x="-72516" y="174166"/>
            <a:ext cx="5652628" cy="360000"/>
          </a:xfrm>
          <a:prstGeom prst="roundRect">
            <a:avLst/>
          </a:prstGeom>
          <a:noFill/>
        </p:spPr>
        <p:txBody>
          <a:bodyPr vert="horz" lIns="540000" tIns="0" rIns="0" bIns="0" rtlCol="0" anchor="ctr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1400" b="1" kern="1200" dirty="0" smtClean="0">
                <a:solidFill>
                  <a:schemeClr val="accent5"/>
                </a:solidFill>
                <a:effectLst/>
                <a:latin typeface="+mn-lt"/>
                <a:ea typeface="+mj-ea"/>
                <a:cs typeface="Times New Roman" panose="02020603050405020304" pitchFamily="18" charset="0"/>
              </a:rPr>
              <a:t>Powojenna rzeczywistość</a:t>
            </a:r>
          </a:p>
        </p:txBody>
      </p:sp>
    </p:spTree>
    <p:extLst>
      <p:ext uri="{BB962C8B-B14F-4D97-AF65-F5344CB8AC3E}">
        <p14:creationId xmlns:p14="http://schemas.microsoft.com/office/powerpoint/2010/main" val="2251339548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3884">
          <p15:clr>
            <a:srgbClr val="FBAE40"/>
          </p15:clr>
        </p15:guide>
        <p15:guide id="2" pos="5443">
          <p15:clr>
            <a:srgbClr val="FBAE40"/>
          </p15:clr>
        </p15:guide>
        <p15:guide id="3" pos="317">
          <p15:clr>
            <a:srgbClr val="FBAE40"/>
          </p15:clr>
        </p15:guide>
        <p15:guide id="4" orient="horz" pos="59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621787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317">
          <p15:clr>
            <a:srgbClr val="FBAE40"/>
          </p15:clr>
        </p15:guide>
        <p15:guide id="2" pos="5443">
          <p15:clr>
            <a:srgbClr val="FBAE40"/>
          </p15:clr>
        </p15:guide>
        <p15:guide id="3" orient="horz" pos="845">
          <p15:clr>
            <a:srgbClr val="FBAE40"/>
          </p15:clr>
        </p15:guide>
        <p15:guide id="4" orient="horz" pos="3884">
          <p15:clr>
            <a:srgbClr val="FBAE40"/>
          </p15:clr>
        </p15:guide>
        <p15:guide id="5" pos="725">
          <p15:clr>
            <a:srgbClr val="FBAE40"/>
          </p15:clr>
        </p15:guide>
        <p15:guide id="6" orient="horz" pos="527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16C843-8639-43E4-A1BD-D0A0993F8BEA}" type="datetimeFigureOut">
              <a:rPr lang="pl-PL" smtClean="0"/>
              <a:pPr/>
              <a:t>29.11.2023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8100E-1649-431B-9112-AC1BDB8C187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37734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6" r:id="rId2"/>
    <p:sldLayoutId id="2147483687" r:id="rId3"/>
    <p:sldLayoutId id="2147483685" r:id="rId4"/>
    <p:sldLayoutId id="2147483688" r:id="rId5"/>
    <p:sldLayoutId id="2147483663" r:id="rId6"/>
    <p:sldLayoutId id="2147483689" r:id="rId7"/>
    <p:sldLayoutId id="2147483690" r:id="rId8"/>
    <p:sldLayoutId id="2147483664" r:id="rId9"/>
    <p:sldLayoutId id="2147483665" r:id="rId10"/>
    <p:sldLayoutId id="2147483666" r:id="rId11"/>
    <p:sldLayoutId id="2147483667" r:id="rId12"/>
    <p:sldLayoutId id="2147483668" r:id="rId13"/>
    <p:sldLayoutId id="2147483669" r:id="rId14"/>
    <p:sldLayoutId id="2147483670" r:id="rId15"/>
    <p:sldLayoutId id="2147483671" r:id="rId16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 smtClean="0"/>
              <a:t>Kliknij, aby edytować style wzorca tekstu</a:t>
            </a:r>
          </a:p>
          <a:p>
            <a:pPr lvl="1"/>
            <a:r>
              <a:rPr lang="pl-PL" dirty="0" smtClean="0"/>
              <a:t>Drugi poziom</a:t>
            </a:r>
          </a:p>
          <a:p>
            <a:pPr lvl="2"/>
            <a:r>
              <a:rPr lang="pl-PL" dirty="0" smtClean="0"/>
              <a:t>Trzeci poziom</a:t>
            </a:r>
          </a:p>
          <a:p>
            <a:pPr lvl="3"/>
            <a:r>
              <a:rPr lang="pl-PL" dirty="0" smtClean="0"/>
              <a:t>Czwarty poziom</a:t>
            </a:r>
          </a:p>
          <a:p>
            <a:pPr lvl="4"/>
            <a:r>
              <a:rPr lang="pl-PL" dirty="0" smtClean="0"/>
              <a:t>Piąty poziom</a:t>
            </a:r>
            <a:endParaRPr lang="pl-PL" dirty="0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129825-B730-4301-89AA-56CF31BA8882}" type="datetimeFigureOut">
              <a:rPr lang="pl-PL" smtClean="0"/>
              <a:t>29.11.2023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997295-72CB-465B-84F4-B7136FCB06F7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41660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23" b="18034"/>
          <a:stretch/>
        </p:blipFill>
        <p:spPr>
          <a:xfrm>
            <a:off x="496583" y="836713"/>
            <a:ext cx="8144180" cy="4860540"/>
          </a:xfrm>
          <a:prstGeom prst="rect">
            <a:avLst/>
          </a:prstGeom>
        </p:spPr>
      </p:pic>
      <p:sp>
        <p:nvSpPr>
          <p:cNvPr id="16" name="Prostokąt 15"/>
          <p:cNvSpPr/>
          <p:nvPr/>
        </p:nvSpPr>
        <p:spPr>
          <a:xfrm>
            <a:off x="1" y="5193304"/>
            <a:ext cx="9144000" cy="972000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52000" tIns="432000" bIns="288000" rtlCol="0" anchor="ctr"/>
          <a:lstStyle/>
          <a:p>
            <a:pPr>
              <a:lnSpc>
                <a:spcPts val="2700"/>
              </a:lnSpc>
            </a:pPr>
            <a:r>
              <a:rPr lang="pl-PL" sz="3200" b="1" dirty="0" smtClean="0">
                <a:solidFill>
                  <a:schemeClr val="accent4"/>
                </a:solidFill>
                <a:latin typeface="Calibri" panose="020F0502020204030204" pitchFamily="34" charset="0"/>
              </a:rPr>
              <a:t>Powojenna rzeczywistość</a:t>
            </a:r>
            <a:endParaRPr lang="pl-PL" sz="3200" dirty="0">
              <a:solidFill>
                <a:schemeClr val="accent4"/>
              </a:solidFill>
            </a:endParaRPr>
          </a:p>
        </p:txBody>
      </p:sp>
      <p:sp>
        <p:nvSpPr>
          <p:cNvPr id="7" name="Schemat blokowy: ręczne wprowadzanie danych 5"/>
          <p:cNvSpPr/>
          <p:nvPr/>
        </p:nvSpPr>
        <p:spPr>
          <a:xfrm rot="10800000">
            <a:off x="6696236" y="836713"/>
            <a:ext cx="1691021" cy="871417"/>
          </a:xfrm>
          <a:custGeom>
            <a:avLst/>
            <a:gdLst>
              <a:gd name="connsiteX0" fmla="*/ 0 w 10000"/>
              <a:gd name="connsiteY0" fmla="*/ 2000 h 10000"/>
              <a:gd name="connsiteX1" fmla="*/ 10000 w 10000"/>
              <a:gd name="connsiteY1" fmla="*/ 0 h 10000"/>
              <a:gd name="connsiteX2" fmla="*/ 10000 w 10000"/>
              <a:gd name="connsiteY2" fmla="*/ 10000 h 10000"/>
              <a:gd name="connsiteX3" fmla="*/ 0 w 10000"/>
              <a:gd name="connsiteY3" fmla="*/ 10000 h 10000"/>
              <a:gd name="connsiteX4" fmla="*/ 0 w 10000"/>
              <a:gd name="connsiteY4" fmla="*/ 2000 h 10000"/>
              <a:gd name="connsiteX0" fmla="*/ 0 w 10523"/>
              <a:gd name="connsiteY0" fmla="*/ 2645 h 10000"/>
              <a:gd name="connsiteX1" fmla="*/ 10523 w 10523"/>
              <a:gd name="connsiteY1" fmla="*/ 0 h 10000"/>
              <a:gd name="connsiteX2" fmla="*/ 10523 w 10523"/>
              <a:gd name="connsiteY2" fmla="*/ 10000 h 10000"/>
              <a:gd name="connsiteX3" fmla="*/ 523 w 10523"/>
              <a:gd name="connsiteY3" fmla="*/ 10000 h 10000"/>
              <a:gd name="connsiteX4" fmla="*/ 0 w 10523"/>
              <a:gd name="connsiteY4" fmla="*/ 2645 h 10000"/>
              <a:gd name="connsiteX0" fmla="*/ 0 w 11046"/>
              <a:gd name="connsiteY0" fmla="*/ 2645 h 10108"/>
              <a:gd name="connsiteX1" fmla="*/ 10523 w 11046"/>
              <a:gd name="connsiteY1" fmla="*/ 0 h 10108"/>
              <a:gd name="connsiteX2" fmla="*/ 11046 w 11046"/>
              <a:gd name="connsiteY2" fmla="*/ 10108 h 10108"/>
              <a:gd name="connsiteX3" fmla="*/ 523 w 11046"/>
              <a:gd name="connsiteY3" fmla="*/ 10000 h 10108"/>
              <a:gd name="connsiteX4" fmla="*/ 0 w 11046"/>
              <a:gd name="connsiteY4" fmla="*/ 2645 h 10108"/>
              <a:gd name="connsiteX0" fmla="*/ 0 w 11046"/>
              <a:gd name="connsiteY0" fmla="*/ 2256 h 9719"/>
              <a:gd name="connsiteX1" fmla="*/ 10407 w 11046"/>
              <a:gd name="connsiteY1" fmla="*/ 0 h 9719"/>
              <a:gd name="connsiteX2" fmla="*/ 11046 w 11046"/>
              <a:gd name="connsiteY2" fmla="*/ 9719 h 9719"/>
              <a:gd name="connsiteX3" fmla="*/ 523 w 11046"/>
              <a:gd name="connsiteY3" fmla="*/ 9611 h 9719"/>
              <a:gd name="connsiteX4" fmla="*/ 0 w 11046"/>
              <a:gd name="connsiteY4" fmla="*/ 2256 h 9719"/>
              <a:gd name="connsiteX0" fmla="*/ 0 w 10000"/>
              <a:gd name="connsiteY0" fmla="*/ 2321 h 10000"/>
              <a:gd name="connsiteX1" fmla="*/ 9422 w 10000"/>
              <a:gd name="connsiteY1" fmla="*/ 0 h 10000"/>
              <a:gd name="connsiteX2" fmla="*/ 10000 w 10000"/>
              <a:gd name="connsiteY2" fmla="*/ 10000 h 10000"/>
              <a:gd name="connsiteX3" fmla="*/ 473 w 10000"/>
              <a:gd name="connsiteY3" fmla="*/ 9889 h 10000"/>
              <a:gd name="connsiteX4" fmla="*/ 0 w 10000"/>
              <a:gd name="connsiteY4" fmla="*/ 2321 h 10000"/>
              <a:gd name="connsiteX0" fmla="*/ 0 w 10000"/>
              <a:gd name="connsiteY0" fmla="*/ 2321 h 10000"/>
              <a:gd name="connsiteX1" fmla="*/ 9422 w 10000"/>
              <a:gd name="connsiteY1" fmla="*/ 0 h 10000"/>
              <a:gd name="connsiteX2" fmla="*/ 10000 w 10000"/>
              <a:gd name="connsiteY2" fmla="*/ 10000 h 10000"/>
              <a:gd name="connsiteX3" fmla="*/ 473 w 10000"/>
              <a:gd name="connsiteY3" fmla="*/ 9889 h 10000"/>
              <a:gd name="connsiteX4" fmla="*/ 0 w 10000"/>
              <a:gd name="connsiteY4" fmla="*/ 2321 h 10000"/>
              <a:gd name="connsiteX0" fmla="*/ 0 w 10106"/>
              <a:gd name="connsiteY0" fmla="*/ 2321 h 9899"/>
              <a:gd name="connsiteX1" fmla="*/ 9422 w 10106"/>
              <a:gd name="connsiteY1" fmla="*/ 0 h 9899"/>
              <a:gd name="connsiteX2" fmla="*/ 10106 w 10106"/>
              <a:gd name="connsiteY2" fmla="*/ 9899 h 9899"/>
              <a:gd name="connsiteX3" fmla="*/ 473 w 10106"/>
              <a:gd name="connsiteY3" fmla="*/ 9889 h 9899"/>
              <a:gd name="connsiteX4" fmla="*/ 0 w 10106"/>
              <a:gd name="connsiteY4" fmla="*/ 2321 h 98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06" h="9899">
                <a:moveTo>
                  <a:pt x="0" y="2321"/>
                </a:moveTo>
                <a:lnTo>
                  <a:pt x="9422" y="0"/>
                </a:lnTo>
                <a:cubicBezTo>
                  <a:pt x="9579" y="3466"/>
                  <a:pt x="9948" y="6433"/>
                  <a:pt x="10106" y="9899"/>
                </a:cubicBezTo>
                <a:lnTo>
                  <a:pt x="473" y="9889"/>
                </a:lnTo>
                <a:cubicBezTo>
                  <a:pt x="316" y="7366"/>
                  <a:pt x="158" y="4844"/>
                  <a:pt x="0" y="2321"/>
                </a:cubicBezTo>
                <a:close/>
              </a:path>
            </a:pathLst>
          </a:cu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346" y="994956"/>
            <a:ext cx="1018565" cy="440555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6803" y="5357490"/>
            <a:ext cx="643629" cy="643629"/>
          </a:xfrm>
          <a:prstGeom prst="rect">
            <a:avLst/>
          </a:prstGeom>
        </p:spPr>
      </p:pic>
      <p:sp>
        <p:nvSpPr>
          <p:cNvPr id="10" name="pole tekstowe 9"/>
          <p:cNvSpPr txBox="1"/>
          <p:nvPr/>
        </p:nvSpPr>
        <p:spPr>
          <a:xfrm>
            <a:off x="6228184" y="4555231"/>
            <a:ext cx="2419234" cy="360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lIns="108000" tIns="0" rIns="108000" bIns="0" rtlCol="0" anchor="ctr">
            <a:noAutofit/>
          </a:bodyPr>
          <a:lstStyle/>
          <a:p>
            <a:pPr algn="r"/>
            <a:r>
              <a:rPr lang="pl-PL" sz="800" dirty="0"/>
              <a:t>Zrujnowane Tokio po atakach amerykańskich bombowców podczas II wojny światowej</a:t>
            </a:r>
          </a:p>
        </p:txBody>
      </p:sp>
      <p:pic>
        <p:nvPicPr>
          <p:cNvPr id="11" name="Obraz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386" y="3344151"/>
            <a:ext cx="1533423" cy="1993061"/>
          </a:xfrm>
          <a:prstGeom prst="rect">
            <a:avLst/>
          </a:prstGeom>
          <a:ln w="1270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11127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rostokąt 36"/>
          <p:cNvSpPr/>
          <p:nvPr/>
        </p:nvSpPr>
        <p:spPr>
          <a:xfrm>
            <a:off x="502024" y="2924992"/>
            <a:ext cx="8137214" cy="432000"/>
          </a:xfrm>
          <a:prstGeom prst="rect">
            <a:avLst/>
          </a:prstGeom>
          <a:pattFill prst="zigZag">
            <a:fgClr>
              <a:schemeClr val="accent5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72000" rtlCol="0" anchor="b"/>
          <a:lstStyle/>
          <a:p>
            <a:r>
              <a:rPr lang="pl-PL" b="1" dirty="0" smtClean="0">
                <a:solidFill>
                  <a:schemeClr val="accent6"/>
                </a:solidFill>
              </a:rPr>
              <a:t>NACOBEZU</a:t>
            </a:r>
            <a:endParaRPr lang="pl-PL" b="1" dirty="0">
              <a:solidFill>
                <a:schemeClr val="accent6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503548" y="944772"/>
            <a:ext cx="8137214" cy="432000"/>
          </a:xfrm>
          <a:prstGeom prst="rect">
            <a:avLst/>
          </a:prstGeom>
          <a:pattFill prst="zigZag">
            <a:fgClr>
              <a:schemeClr val="accent5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72000" rtlCol="0" anchor="b"/>
          <a:lstStyle/>
          <a:p>
            <a:r>
              <a:rPr lang="pl-PL" b="1" dirty="0" smtClean="0">
                <a:solidFill>
                  <a:schemeClr val="accent6"/>
                </a:solidFill>
              </a:rPr>
              <a:t>Cele lekcji</a:t>
            </a:r>
            <a:endParaRPr lang="pl-PL" b="1" dirty="0">
              <a:solidFill>
                <a:schemeClr val="accent6"/>
              </a:solidFill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503547" y="1412775"/>
            <a:ext cx="8137215" cy="432000"/>
          </a:xfrm>
          <a:prstGeom prst="rect">
            <a:avLst/>
          </a:prstGeom>
          <a:ln>
            <a:noFill/>
          </a:ln>
        </p:spPr>
        <p:txBody>
          <a:bodyPr wrap="square" lIns="0" tIns="72000" rIns="0" bIns="0" anchor="t">
            <a:noAutofit/>
          </a:bodyPr>
          <a:lstStyle/>
          <a:p>
            <a:pPr lvl="0"/>
            <a:r>
              <a:rPr lang="pl-PL" dirty="0" smtClean="0"/>
              <a:t>wyjaśnisz</a:t>
            </a:r>
            <a:r>
              <a:rPr lang="pl-PL" dirty="0"/>
              <a:t>, jak zmieniła się rzeczywistość polityczna po zakończeniu II wojny światowej</a:t>
            </a:r>
          </a:p>
        </p:txBody>
      </p:sp>
      <p:cxnSp>
        <p:nvCxnSpPr>
          <p:cNvPr id="17" name="Łącznik prosty 16"/>
          <p:cNvCxnSpPr/>
          <p:nvPr/>
        </p:nvCxnSpPr>
        <p:spPr>
          <a:xfrm>
            <a:off x="501714" y="3356535"/>
            <a:ext cx="8137525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Prostokąt 20"/>
          <p:cNvSpPr/>
          <p:nvPr/>
        </p:nvSpPr>
        <p:spPr>
          <a:xfrm>
            <a:off x="503547" y="1917744"/>
            <a:ext cx="8137216" cy="576000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ctr">
            <a:noAutofit/>
          </a:bodyPr>
          <a:lstStyle/>
          <a:p>
            <a:pPr lvl="0"/>
            <a:r>
              <a:rPr lang="pl-PL" dirty="0" smtClean="0"/>
              <a:t>scharakteryzujesz </a:t>
            </a:r>
            <a:r>
              <a:rPr lang="pl-PL" dirty="0"/>
              <a:t>relacje między ZSRS a państwami zachodnimi po zakończeniu </a:t>
            </a:r>
            <a:r>
              <a:rPr lang="pl-PL" dirty="0" smtClean="0"/>
              <a:t/>
            </a:r>
            <a:br>
              <a:rPr lang="pl-PL" dirty="0" smtClean="0"/>
            </a:br>
            <a:r>
              <a:rPr lang="pl-PL" dirty="0" smtClean="0"/>
              <a:t>II </a:t>
            </a:r>
            <a:r>
              <a:rPr lang="pl-PL" dirty="0"/>
              <a:t>wojny światowej</a:t>
            </a:r>
          </a:p>
        </p:txBody>
      </p:sp>
      <p:cxnSp>
        <p:nvCxnSpPr>
          <p:cNvPr id="4" name="Łącznik prosty 3"/>
          <p:cNvCxnSpPr/>
          <p:nvPr/>
        </p:nvCxnSpPr>
        <p:spPr>
          <a:xfrm>
            <a:off x="503238" y="1880876"/>
            <a:ext cx="8136000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Prostokąt 30"/>
          <p:cNvSpPr/>
          <p:nvPr/>
        </p:nvSpPr>
        <p:spPr>
          <a:xfrm>
            <a:off x="496243" y="3392964"/>
            <a:ext cx="8137215" cy="432000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ctr">
            <a:noAutofit/>
          </a:bodyPr>
          <a:lstStyle/>
          <a:p>
            <a:pPr lvl="0"/>
            <a:r>
              <a:rPr lang="pl-PL" dirty="0" smtClean="0"/>
              <a:t>przedstawisz </a:t>
            </a:r>
            <a:r>
              <a:rPr lang="pl-PL" dirty="0"/>
              <a:t>najważniejsze konsekwencje II wojny światowej</a:t>
            </a:r>
          </a:p>
        </p:txBody>
      </p:sp>
      <p:cxnSp>
        <p:nvCxnSpPr>
          <p:cNvPr id="36" name="Łącznik prosty 35"/>
          <p:cNvCxnSpPr/>
          <p:nvPr/>
        </p:nvCxnSpPr>
        <p:spPr>
          <a:xfrm>
            <a:off x="503238" y="1376772"/>
            <a:ext cx="8137525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Prostokąt 22"/>
          <p:cNvSpPr/>
          <p:nvPr/>
        </p:nvSpPr>
        <p:spPr>
          <a:xfrm>
            <a:off x="496243" y="3897100"/>
            <a:ext cx="8137215" cy="432000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ctr">
            <a:noAutofit/>
          </a:bodyPr>
          <a:lstStyle/>
          <a:p>
            <a:pPr marL="0" lvl="1">
              <a:spcAft>
                <a:spcPts val="200"/>
              </a:spcAft>
              <a:buClr>
                <a:schemeClr val="accent1"/>
              </a:buClr>
            </a:pP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wymienisz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postanowienia konferencji </a:t>
            </a: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Wielkiej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lang="pl-PL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rójki </a:t>
            </a:r>
            <a:r>
              <a:rPr lang="pl-PL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 Poczdamie</a:t>
            </a:r>
          </a:p>
        </p:txBody>
      </p:sp>
      <p:cxnSp>
        <p:nvCxnSpPr>
          <p:cNvPr id="28" name="Łącznik prosty 27"/>
          <p:cNvCxnSpPr/>
          <p:nvPr/>
        </p:nvCxnSpPr>
        <p:spPr>
          <a:xfrm>
            <a:off x="495934" y="3861096"/>
            <a:ext cx="8144518" cy="0"/>
          </a:xfrm>
          <a:prstGeom prst="line">
            <a:avLst/>
          </a:prstGeom>
          <a:ln w="63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256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Łącznik prosty 18"/>
          <p:cNvCxnSpPr/>
          <p:nvPr/>
        </p:nvCxnSpPr>
        <p:spPr>
          <a:xfrm>
            <a:off x="503238" y="1376363"/>
            <a:ext cx="3816000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rostokąt 21"/>
          <p:cNvSpPr/>
          <p:nvPr/>
        </p:nvSpPr>
        <p:spPr>
          <a:xfrm>
            <a:off x="503547" y="944772"/>
            <a:ext cx="3816041" cy="432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/>
          <a:lstStyle/>
          <a:p>
            <a:r>
              <a:rPr lang="pl-PL" b="1" dirty="0">
                <a:solidFill>
                  <a:schemeClr val="accent6"/>
                </a:solidFill>
              </a:rPr>
              <a:t>Konsekwencje II wojny światowej</a:t>
            </a:r>
          </a:p>
        </p:txBody>
      </p:sp>
      <p:sp>
        <p:nvSpPr>
          <p:cNvPr id="17" name="Prostokąt 16"/>
          <p:cNvSpPr/>
          <p:nvPr/>
        </p:nvSpPr>
        <p:spPr>
          <a:xfrm>
            <a:off x="503547" y="1449139"/>
            <a:ext cx="3816000" cy="1224000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l-PL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zmiana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układu sił politycznych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świecie</a:t>
            </a:r>
          </a:p>
          <a:p>
            <a:pPr marL="360000" lvl="1" indent="-180000">
              <a:spcBef>
                <a:spcPts val="60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przed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wojną istniało kilka mocarstw, które zdominowały świat</a:t>
            </a:r>
          </a:p>
          <a:p>
            <a:pPr marL="360000" lvl="1" indent="-180000">
              <a:spcBef>
                <a:spcPts val="60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wojnie układ sił stał się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dwubiegunowy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 powstały dwa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supermocarstwa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–</a:t>
            </a:r>
            <a:r>
              <a:rPr lang="pl-PL" sz="14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USA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pl-PL" sz="14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ZSRS</a:t>
            </a:r>
          </a:p>
        </p:txBody>
      </p:sp>
      <p:cxnSp>
        <p:nvCxnSpPr>
          <p:cNvPr id="6" name="Łącznik prosty 5"/>
          <p:cNvCxnSpPr/>
          <p:nvPr/>
        </p:nvCxnSpPr>
        <p:spPr>
          <a:xfrm>
            <a:off x="503548" y="2744924"/>
            <a:ext cx="3816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Prostokąt 6"/>
          <p:cNvSpPr/>
          <p:nvPr/>
        </p:nvSpPr>
        <p:spPr>
          <a:xfrm>
            <a:off x="503547" y="2816932"/>
            <a:ext cx="3816000" cy="648000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>
            <a:noAutofit/>
          </a:bodyPr>
          <a:lstStyle/>
          <a:p>
            <a:pPr marL="360000" lvl="1" indent="-180000">
              <a:spcBef>
                <a:spcPts val="60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Europie i w Azji doszło do podziału państw na komunistyczne, zależne od ZSRS, i inne, zależne w mniejszym bądź większym stopniu od USA</a:t>
            </a:r>
            <a:endParaRPr lang="pl-PL" sz="1400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8" name="Łącznik prosty 7"/>
          <p:cNvCxnSpPr/>
          <p:nvPr/>
        </p:nvCxnSpPr>
        <p:spPr>
          <a:xfrm>
            <a:off x="503548" y="3537012"/>
            <a:ext cx="3816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rostokąt 9"/>
          <p:cNvSpPr/>
          <p:nvPr/>
        </p:nvSpPr>
        <p:spPr>
          <a:xfrm>
            <a:off x="503547" y="3609020"/>
            <a:ext cx="3816000" cy="1440000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l-PL" sz="1400" b="1" dirty="0" smtClean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zimna </a:t>
            </a:r>
            <a:r>
              <a:rPr lang="pl-PL" sz="14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wojna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walka o wpływy toczona między USA i ZSRS (do 1991 r.)</a:t>
            </a:r>
          </a:p>
          <a:p>
            <a:pPr marL="360000" lvl="1" indent="-180000">
              <a:spcBef>
                <a:spcPts val="60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nigdy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nie przybrała formy bezpośredniego konfliktu zbrojnego</a:t>
            </a:r>
          </a:p>
          <a:p>
            <a:pPr marL="360000" lvl="1" indent="-180000">
              <a:spcBef>
                <a:spcPts val="60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objęła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politykę, wojskowość, gospodarkę, kulturę i życie społeczne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4572000" y="1376363"/>
            <a:ext cx="4572000" cy="5481637"/>
          </a:xfrm>
          <a:prstGeom prst="rect">
            <a:avLst/>
          </a:prstGeom>
          <a:pattFill prst="zigZag">
            <a:fgClr>
              <a:schemeClr val="accent5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72000" rtlCol="0" anchor="b"/>
          <a:lstStyle/>
          <a:p>
            <a:endParaRPr lang="pl-PL" b="1" dirty="0">
              <a:solidFill>
                <a:schemeClr val="accent6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556792"/>
            <a:ext cx="4586473" cy="3501008"/>
          </a:xfrm>
          <a:prstGeom prst="rect">
            <a:avLst/>
          </a:prstGeom>
          <a:ln w="12700">
            <a:solidFill>
              <a:schemeClr val="accent5"/>
            </a:solidFill>
          </a:ln>
        </p:spPr>
      </p:pic>
      <p:sp>
        <p:nvSpPr>
          <p:cNvPr id="13" name="pole tekstowe 12"/>
          <p:cNvSpPr txBox="1"/>
          <p:nvPr/>
        </p:nvSpPr>
        <p:spPr>
          <a:xfrm>
            <a:off x="5917940" y="5121188"/>
            <a:ext cx="2736304" cy="720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lIns="108000" tIns="0" rIns="108000" bIns="0" rtlCol="0" anchor="ctr">
            <a:noAutofit/>
          </a:bodyPr>
          <a:lstStyle/>
          <a:p>
            <a:pPr algn="r"/>
            <a:r>
              <a:rPr lang="pl-PL" sz="800" dirty="0"/>
              <a:t>Brama Brandenburska w Berlinie. Po wzniesieniu muru berlińskiego (w 1961 r.) nie można jej było przekroczyć ani ze strony wschodniej, ani z zachodniej. Wraz z murem berlińskim stała się symbolem podziału Niemiec i całej Europy na strefę komunistyczną i demokratyczną</a:t>
            </a:r>
          </a:p>
        </p:txBody>
      </p:sp>
    </p:spTree>
    <p:extLst>
      <p:ext uri="{BB962C8B-B14F-4D97-AF65-F5344CB8AC3E}">
        <p14:creationId xmlns:p14="http://schemas.microsoft.com/office/powerpoint/2010/main" val="3925187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7" grpId="0"/>
      <p:bldP spid="10" grpId="0"/>
      <p:bldP spid="11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/>
          <p:cNvSpPr/>
          <p:nvPr/>
        </p:nvSpPr>
        <p:spPr>
          <a:xfrm>
            <a:off x="4841876" y="1376772"/>
            <a:ext cx="3798888" cy="4897028"/>
          </a:xfrm>
          <a:prstGeom prst="rect">
            <a:avLst/>
          </a:prstGeom>
          <a:pattFill prst="zigZag">
            <a:fgClr>
              <a:schemeClr val="accent5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72000" rtlCol="0" anchor="b"/>
          <a:lstStyle/>
          <a:p>
            <a:endParaRPr lang="pl-PL" b="1" dirty="0">
              <a:solidFill>
                <a:schemeClr val="accent6"/>
              </a:solidFill>
            </a:endParaRP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" t="748" r="963" b="2010"/>
          <a:stretch/>
        </p:blipFill>
        <p:spPr>
          <a:xfrm>
            <a:off x="4932040" y="1484785"/>
            <a:ext cx="3636404" cy="4680519"/>
          </a:xfrm>
          <a:prstGeom prst="rect">
            <a:avLst/>
          </a:prstGeom>
          <a:ln w="12700">
            <a:solidFill>
              <a:schemeClr val="accent5"/>
            </a:solidFill>
          </a:ln>
        </p:spPr>
      </p:pic>
      <p:sp>
        <p:nvSpPr>
          <p:cNvPr id="22" name="Prostokąt 21"/>
          <p:cNvSpPr/>
          <p:nvPr/>
        </p:nvSpPr>
        <p:spPr>
          <a:xfrm>
            <a:off x="503547" y="944772"/>
            <a:ext cx="4464000" cy="432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/>
          <a:lstStyle/>
          <a:p>
            <a:r>
              <a:rPr lang="pl-PL" b="1" dirty="0">
                <a:solidFill>
                  <a:schemeClr val="accent6"/>
                </a:solidFill>
              </a:rPr>
              <a:t>Konsekwencje II wojny światowej</a:t>
            </a:r>
          </a:p>
        </p:txBody>
      </p:sp>
      <p:sp>
        <p:nvSpPr>
          <p:cNvPr id="14" name="pole tekstowe 13"/>
          <p:cNvSpPr txBox="1"/>
          <p:nvPr/>
        </p:nvSpPr>
        <p:spPr>
          <a:xfrm>
            <a:off x="2735547" y="4724996"/>
            <a:ext cx="2736304" cy="864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lIns="108000" tIns="0" rIns="108000" bIns="0" rtlCol="0" anchor="ctr">
            <a:noAutofit/>
          </a:bodyPr>
          <a:lstStyle/>
          <a:p>
            <a:pPr algn="r"/>
            <a:r>
              <a:rPr lang="pl-PL" sz="800" i="1" dirty="0"/>
              <a:t>Możemy to zrobić!</a:t>
            </a:r>
            <a:r>
              <a:rPr lang="pl-PL" sz="800" dirty="0"/>
              <a:t> –</a:t>
            </a:r>
            <a:r>
              <a:rPr lang="pl-PL" sz="800" dirty="0" smtClean="0"/>
              <a:t>  plakat z </a:t>
            </a:r>
            <a:r>
              <a:rPr lang="pl-PL" sz="800" dirty="0"/>
              <a:t>czasów II wojny światowej mający podnieść morale amerykańskich kobiet przyczyniających się do wysiłków wojennych. Po zakończeniu wojny kobiety na całym świecie hołdowały dalej temu hasłu, pozostając w zatrudnieniu i wykonując prace dotąd zarezerwowane dla mężczyzn</a:t>
            </a:r>
          </a:p>
        </p:txBody>
      </p:sp>
      <p:cxnSp>
        <p:nvCxnSpPr>
          <p:cNvPr id="16" name="Łącznik prosty 15"/>
          <p:cNvCxnSpPr/>
          <p:nvPr/>
        </p:nvCxnSpPr>
        <p:spPr>
          <a:xfrm>
            <a:off x="503238" y="1376363"/>
            <a:ext cx="3816000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rostokąt 16"/>
          <p:cNvSpPr/>
          <p:nvPr/>
        </p:nvSpPr>
        <p:spPr>
          <a:xfrm>
            <a:off x="503547" y="1449138"/>
            <a:ext cx="3816000" cy="1872000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l-PL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1945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r.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powstała </a:t>
            </a:r>
            <a:r>
              <a:rPr lang="pl-PL" sz="14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Organizacja Narodów Zjednoczonych (ONZ)</a:t>
            </a:r>
          </a:p>
          <a:p>
            <a:pPr marL="180000" lvl="1" indent="-180000">
              <a:spcBef>
                <a:spcPts val="60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zmiany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gospodarcze po wojnie to zwiększony udział władz państwowych w życiu ekonomicznym (nacjonalizacja niektórych gałęzi gospodarki, interwencjonizm) oraz rozwój programów socjalnych</a:t>
            </a:r>
          </a:p>
          <a:p>
            <a:pPr marL="180000" lvl="1" indent="-180000">
              <a:spcBef>
                <a:spcPts val="60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emancypacja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kobiet i ich aktywizacja zawodowa</a:t>
            </a:r>
          </a:p>
        </p:txBody>
      </p:sp>
      <p:sp>
        <p:nvSpPr>
          <p:cNvPr id="20" name="Prostokąt 19"/>
          <p:cNvSpPr/>
          <p:nvPr/>
        </p:nvSpPr>
        <p:spPr>
          <a:xfrm>
            <a:off x="503547" y="3392996"/>
            <a:ext cx="3816000" cy="900000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zmiana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modelu rodziny na taki, w którym oboje rodzice podejmują pracę zawodową, spowodował konieczność stworzenia państwowego systemu opieki nad dziećmi</a:t>
            </a:r>
            <a:endParaRPr lang="pl-PL" sz="1400" dirty="0">
              <a:solidFill>
                <a:schemeClr val="accent6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68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4" grpId="0" animBg="1"/>
      <p:bldP spid="17" grpId="0"/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Łącznik prosty 18"/>
          <p:cNvCxnSpPr/>
          <p:nvPr/>
        </p:nvCxnSpPr>
        <p:spPr>
          <a:xfrm>
            <a:off x="503237" y="1376363"/>
            <a:ext cx="4392000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rostokąt 21"/>
          <p:cNvSpPr/>
          <p:nvPr/>
        </p:nvSpPr>
        <p:spPr>
          <a:xfrm>
            <a:off x="503547" y="944772"/>
            <a:ext cx="4536621" cy="432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/>
          <a:lstStyle/>
          <a:p>
            <a:r>
              <a:rPr lang="pl-PL" b="1" dirty="0" smtClean="0">
                <a:solidFill>
                  <a:schemeClr val="accent6"/>
                </a:solidFill>
              </a:rPr>
              <a:t>Konferencja Wielkiej Trójki </a:t>
            </a:r>
            <a:r>
              <a:rPr lang="pl-PL" b="1" dirty="0">
                <a:solidFill>
                  <a:schemeClr val="accent6"/>
                </a:solidFill>
              </a:rPr>
              <a:t>w Poczdamie (1945)</a:t>
            </a:r>
          </a:p>
        </p:txBody>
      </p:sp>
      <p:sp>
        <p:nvSpPr>
          <p:cNvPr id="33" name="Prostokąt 32"/>
          <p:cNvSpPr/>
          <p:nvPr/>
        </p:nvSpPr>
        <p:spPr>
          <a:xfrm>
            <a:off x="5040169" y="1412800"/>
            <a:ext cx="3816000" cy="756000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l-PL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17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lipca–2 sierpnia</a:t>
            </a:r>
          </a:p>
          <a:p>
            <a:pPr marL="360000" lvl="1" indent="-180000">
              <a:spcBef>
                <a:spcPts val="60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l-PL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Winston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Churchill (Clement Attlee), </a:t>
            </a:r>
            <a:r>
              <a:rPr lang="pl-PL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Harry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Truman, Józef Stalin</a:t>
            </a:r>
          </a:p>
          <a:p>
            <a:pPr marL="540000" lvl="1" indent="-180000">
              <a:buClr>
                <a:schemeClr val="accent6"/>
              </a:buClr>
              <a:buFont typeface="Arial" panose="020B0604020202020204" pitchFamily="34" charset="0"/>
              <a:buChar char="•"/>
            </a:pP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Prostokąt 42"/>
          <p:cNvSpPr/>
          <p:nvPr/>
        </p:nvSpPr>
        <p:spPr>
          <a:xfrm>
            <a:off x="503236" y="1412366"/>
            <a:ext cx="4392000" cy="4969384"/>
          </a:xfrm>
          <a:prstGeom prst="rect">
            <a:avLst/>
          </a:prstGeom>
          <a:pattFill prst="zigZag">
            <a:fgClr>
              <a:schemeClr val="accent5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72000" rtlCol="0" anchor="b"/>
          <a:lstStyle/>
          <a:p>
            <a:endParaRPr lang="pl-PL" b="1" dirty="0">
              <a:solidFill>
                <a:schemeClr val="accent6"/>
              </a:solidFill>
            </a:endParaRPr>
          </a:p>
        </p:txBody>
      </p:sp>
      <p:sp>
        <p:nvSpPr>
          <p:cNvPr id="11" name="Prostokąt 10"/>
          <p:cNvSpPr/>
          <p:nvPr/>
        </p:nvSpPr>
        <p:spPr>
          <a:xfrm>
            <a:off x="5040169" y="2204864"/>
            <a:ext cx="3816000" cy="864000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>
            <a:noAutofit/>
          </a:bodyPr>
          <a:lstStyle/>
          <a:p>
            <a:pPr marL="540000" lvl="1" indent="-180000">
              <a:spcBef>
                <a:spcPts val="60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ustalono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zasady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okupacji Niemiec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(podział państwa i Berlina na cztery strefy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okupacyjne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amerykańską, brytyjską, francuską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sowiecką)</a:t>
            </a:r>
          </a:p>
        </p:txBody>
      </p:sp>
      <p:cxnSp>
        <p:nvCxnSpPr>
          <p:cNvPr id="12" name="Łącznik prosty 11"/>
          <p:cNvCxnSpPr/>
          <p:nvPr/>
        </p:nvCxnSpPr>
        <p:spPr>
          <a:xfrm>
            <a:off x="5040476" y="2168860"/>
            <a:ext cx="3600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Łącznik prosty 12"/>
          <p:cNvCxnSpPr/>
          <p:nvPr/>
        </p:nvCxnSpPr>
        <p:spPr>
          <a:xfrm>
            <a:off x="5040476" y="3104964"/>
            <a:ext cx="3600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Prostokąt 13"/>
          <p:cNvSpPr/>
          <p:nvPr/>
        </p:nvSpPr>
        <p:spPr>
          <a:xfrm>
            <a:off x="5040169" y="3140968"/>
            <a:ext cx="3816000" cy="3420380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>
            <a:noAutofit/>
          </a:bodyPr>
          <a:lstStyle/>
          <a:p>
            <a:pPr marL="540000" lvl="1" indent="-180000">
              <a:spcBef>
                <a:spcPts val="60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zatwierdzenie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tzw.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planu „czterech D”</a:t>
            </a:r>
          </a:p>
          <a:p>
            <a:pPr marL="720000" lvl="1" indent="-180000">
              <a:spcBef>
                <a:spcPts val="60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denazyfikacja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0" lvl="1" indent="-180000">
              <a:spcBef>
                <a:spcPts val="60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demilitaryzacja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0" lvl="1" indent="-180000">
              <a:spcBef>
                <a:spcPts val="60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dekartelizacja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720000" lvl="1" indent="-180000">
              <a:spcBef>
                <a:spcPts val="60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demokratyzacja</a:t>
            </a:r>
            <a:endParaRPr lang="pl-PL" sz="14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540000" lvl="1" indent="-180000">
              <a:spcBef>
                <a:spcPts val="60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koordynacją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działań podejmowanych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czasie okupacji miała zajmować się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Sojusznicza Rada Kontroli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(w Berlinie Sojusznicza Komendantura) </a:t>
            </a:r>
          </a:p>
          <a:p>
            <a:pPr marL="540000" lvl="1" indent="-180000">
              <a:spcBef>
                <a:spcPts val="60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zdecydowano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 ściganiu i sądzeniu niemieckich zbrodniarzy wojennych</a:t>
            </a:r>
          </a:p>
          <a:p>
            <a:pPr marL="540000" lvl="1" indent="-180000">
              <a:spcBef>
                <a:spcPts val="60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ustalono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sposób ściągania reparacji wojennych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94" t="13250" r="13318" b="11150"/>
          <a:stretch/>
        </p:blipFill>
        <p:spPr>
          <a:xfrm>
            <a:off x="604131" y="1484784"/>
            <a:ext cx="4218469" cy="3996444"/>
          </a:xfrm>
          <a:prstGeom prst="rect">
            <a:avLst/>
          </a:prstGeom>
          <a:ln w="12700">
            <a:solidFill>
              <a:schemeClr val="accent5"/>
            </a:solidFill>
          </a:ln>
        </p:spPr>
      </p:pic>
      <p:sp>
        <p:nvSpPr>
          <p:cNvPr id="15" name="pole tekstowe 14"/>
          <p:cNvSpPr txBox="1"/>
          <p:nvPr/>
        </p:nvSpPr>
        <p:spPr>
          <a:xfrm>
            <a:off x="604131" y="5553438"/>
            <a:ext cx="1728000" cy="216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lIns="108000" tIns="0" rIns="108000" bIns="0" rtlCol="0" anchor="ctr">
            <a:noAutofit/>
          </a:bodyPr>
          <a:lstStyle/>
          <a:p>
            <a:pPr algn="ctr"/>
            <a:r>
              <a:rPr lang="pl-PL" sz="800" dirty="0"/>
              <a:t>Uczestnicy konferencji w Poczdamie</a:t>
            </a:r>
          </a:p>
        </p:txBody>
      </p:sp>
    </p:spTree>
    <p:extLst>
      <p:ext uri="{BB962C8B-B14F-4D97-AF65-F5344CB8AC3E}">
        <p14:creationId xmlns:p14="http://schemas.microsoft.com/office/powerpoint/2010/main" val="729459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3" grpId="0" animBg="1"/>
      <p:bldP spid="11" grpId="0"/>
      <p:bldP spid="14" grpId="0"/>
      <p:bldP spid="1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Łącznik prosty 18"/>
          <p:cNvCxnSpPr/>
          <p:nvPr/>
        </p:nvCxnSpPr>
        <p:spPr>
          <a:xfrm>
            <a:off x="503237" y="1376363"/>
            <a:ext cx="4392000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Prostokąt 21"/>
          <p:cNvSpPr/>
          <p:nvPr/>
        </p:nvSpPr>
        <p:spPr>
          <a:xfrm>
            <a:off x="503548" y="944772"/>
            <a:ext cx="4464496" cy="432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/>
          <a:lstStyle/>
          <a:p>
            <a:r>
              <a:rPr lang="pl-PL" b="1" dirty="0" smtClean="0">
                <a:solidFill>
                  <a:schemeClr val="accent6"/>
                </a:solidFill>
              </a:rPr>
              <a:t>Konferencja Wielkiej Trójki </a:t>
            </a:r>
            <a:r>
              <a:rPr lang="pl-PL" b="1" dirty="0">
                <a:solidFill>
                  <a:schemeClr val="accent6"/>
                </a:solidFill>
              </a:rPr>
              <a:t>w Poczdamie (1945)</a:t>
            </a:r>
          </a:p>
        </p:txBody>
      </p:sp>
      <p:sp>
        <p:nvSpPr>
          <p:cNvPr id="33" name="Prostokąt 32"/>
          <p:cNvSpPr/>
          <p:nvPr/>
        </p:nvSpPr>
        <p:spPr>
          <a:xfrm>
            <a:off x="5040169" y="1412800"/>
            <a:ext cx="3600594" cy="432000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l-PL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określono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tymczasowy kształt zachodniej granicy </a:t>
            </a:r>
            <a:r>
              <a:rPr lang="pl-PL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Polski</a:t>
            </a:r>
          </a:p>
        </p:txBody>
      </p:sp>
      <p:sp>
        <p:nvSpPr>
          <p:cNvPr id="43" name="Prostokąt 42"/>
          <p:cNvSpPr/>
          <p:nvPr/>
        </p:nvSpPr>
        <p:spPr>
          <a:xfrm>
            <a:off x="503236" y="1412366"/>
            <a:ext cx="4392000" cy="4969384"/>
          </a:xfrm>
          <a:prstGeom prst="rect">
            <a:avLst/>
          </a:prstGeom>
          <a:pattFill prst="zigZag">
            <a:fgClr>
              <a:schemeClr val="accent5"/>
            </a:fgClr>
            <a:bgClr>
              <a:schemeClr val="bg1"/>
            </a:bgClr>
          </a:patt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72000" rtlCol="0" anchor="b"/>
          <a:lstStyle/>
          <a:p>
            <a:endParaRPr lang="pl-PL" b="1" dirty="0">
              <a:solidFill>
                <a:schemeClr val="accent6"/>
              </a:solidFill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617733" y="4725144"/>
            <a:ext cx="2491705" cy="360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wrap="square" lIns="108000" tIns="0" rIns="108000" bIns="0" rtlCol="0" anchor="ctr">
            <a:noAutofit/>
          </a:bodyPr>
          <a:lstStyle/>
          <a:p>
            <a:r>
              <a:rPr lang="pl-PL" sz="800" dirty="0"/>
              <a:t>Zmiany terytorialne i przemieszczenia ludności na ziemiach polskich po II wojnie światowej</a:t>
            </a:r>
          </a:p>
        </p:txBody>
      </p:sp>
      <p:sp>
        <p:nvSpPr>
          <p:cNvPr id="16" name="Prostokąt 15"/>
          <p:cNvSpPr/>
          <p:nvPr/>
        </p:nvSpPr>
        <p:spPr>
          <a:xfrm>
            <a:off x="5040169" y="1928576"/>
            <a:ext cx="3600594" cy="4524760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podjęcie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uchwały o zorganizowaniu </a:t>
            </a:r>
            <a:r>
              <a:rPr lang="pl-PL" sz="1400" b="1" dirty="0">
                <a:solidFill>
                  <a:schemeClr val="accent6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przesiedleń ludności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niemieckiej z Polski, Czechosłowacji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Węgier</a:t>
            </a:r>
          </a:p>
          <a:p>
            <a:pPr marL="360000" lvl="1" indent="-180000">
              <a:spcBef>
                <a:spcPts val="60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łącznie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przesiedlono ok. 7 mln Niemców</a:t>
            </a:r>
          </a:p>
          <a:p>
            <a:pPr marL="360000" lvl="1" indent="-180000">
              <a:spcBef>
                <a:spcPts val="60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na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tereny kontrolowane przez Polskę trafiło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kolei ok. 5 mln Polaków</a:t>
            </a:r>
          </a:p>
          <a:p>
            <a:pPr marL="180000" lvl="1" indent="-180000">
              <a:spcBef>
                <a:spcPts val="60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powołano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życia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Radę Ministrów Spraw Zagranicznych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(ZSRS, USA, Wielkiej Brytanii, Francji i Chin)</a:t>
            </a:r>
          </a:p>
          <a:p>
            <a:pPr marL="360000" lvl="1" indent="-180000">
              <a:spcBef>
                <a:spcPts val="60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stały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organ współpracy międzynarodowej mający przygotować traktaty pokojowe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byłymi sojusznikami Niemiec</a:t>
            </a:r>
          </a:p>
          <a:p>
            <a:pPr marL="180000" lvl="1" indent="-180000">
              <a:spcBef>
                <a:spcPts val="60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ustalono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że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kapitulacja Japonii musi być bezwarunkowa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 sama Japonia ma znaleźć się pod okupacją</a:t>
            </a:r>
          </a:p>
          <a:p>
            <a:pPr marL="180000" lvl="1" indent="-180000">
              <a:spcBef>
                <a:spcPts val="60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ZSRS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za udział w wojnie z Japonią miał otrzymać południowy Sachalin, Wyspy Kurylskie oraz okupować północną Koreę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7733" y="1638712"/>
            <a:ext cx="4163006" cy="3010320"/>
          </a:xfrm>
          <a:prstGeom prst="rect">
            <a:avLst/>
          </a:prstGeom>
          <a:ln w="12700">
            <a:solidFill>
              <a:schemeClr val="accent5"/>
            </a:solidFill>
          </a:ln>
        </p:spPr>
      </p:pic>
    </p:spTree>
    <p:extLst>
      <p:ext uri="{BB962C8B-B14F-4D97-AF65-F5344CB8AC3E}">
        <p14:creationId xmlns:p14="http://schemas.microsoft.com/office/powerpoint/2010/main" val="24974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15" grpId="0" animBg="1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rostokąt 21"/>
          <p:cNvSpPr/>
          <p:nvPr/>
        </p:nvSpPr>
        <p:spPr>
          <a:xfrm>
            <a:off x="503546" y="944772"/>
            <a:ext cx="6479691" cy="432000"/>
          </a:xfrm>
          <a:prstGeom prst="rect">
            <a:avLst/>
          </a:prstGeom>
          <a:noFill/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72000" rtlCol="0" anchor="b"/>
          <a:lstStyle/>
          <a:p>
            <a:r>
              <a:rPr lang="pl-PL" b="1" dirty="0" smtClean="0">
                <a:solidFill>
                  <a:schemeClr val="accent6"/>
                </a:solidFill>
              </a:rPr>
              <a:t>Traktaty </a:t>
            </a:r>
            <a:r>
              <a:rPr lang="pl-PL" b="1" dirty="0">
                <a:solidFill>
                  <a:schemeClr val="accent6"/>
                </a:solidFill>
              </a:rPr>
              <a:t>pokojowe w Paryżu (1947)</a:t>
            </a:r>
          </a:p>
        </p:txBody>
      </p:sp>
      <p:cxnSp>
        <p:nvCxnSpPr>
          <p:cNvPr id="16" name="Łącznik prosty 15"/>
          <p:cNvCxnSpPr/>
          <p:nvPr/>
        </p:nvCxnSpPr>
        <p:spPr>
          <a:xfrm>
            <a:off x="503238" y="1376363"/>
            <a:ext cx="6480000" cy="0"/>
          </a:xfrm>
          <a:prstGeom prst="line">
            <a:avLst/>
          </a:prstGeom>
          <a:ln w="127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rostokąt 16"/>
          <p:cNvSpPr/>
          <p:nvPr/>
        </p:nvSpPr>
        <p:spPr>
          <a:xfrm>
            <a:off x="503546" y="1449138"/>
            <a:ext cx="6480000" cy="1080000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l-PL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lipiec–październik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1946</a:t>
            </a:r>
          </a:p>
          <a:p>
            <a:pPr marL="360000" lvl="1" indent="-180000">
              <a:spcBef>
                <a:spcPts val="60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pojawiły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się rozbieżności między interesami ZSRS a państw zachodnich</a:t>
            </a:r>
          </a:p>
          <a:p>
            <a:pPr marL="360000" lvl="1" indent="-180000">
              <a:spcBef>
                <a:spcPts val="60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popieranie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przez ZSRS roszczeń terytorialnych dawnych sojuszników Trzeciej Rzeszy wobec państw Wielkiej Koalicji wywołało ostry sprzeciw Amerykanów i Brytyjczyków </a:t>
            </a:r>
          </a:p>
        </p:txBody>
      </p:sp>
      <p:sp>
        <p:nvSpPr>
          <p:cNvPr id="20" name="Prostokąt 19"/>
          <p:cNvSpPr/>
          <p:nvPr/>
        </p:nvSpPr>
        <p:spPr>
          <a:xfrm>
            <a:off x="503547" y="2600908"/>
            <a:ext cx="6479690" cy="3312000"/>
          </a:xfrm>
          <a:prstGeom prst="rect">
            <a:avLst/>
          </a:prstGeom>
          <a:ln>
            <a:noFill/>
          </a:ln>
        </p:spPr>
        <p:txBody>
          <a:bodyPr wrap="square" lIns="0" tIns="0" rIns="0" bIns="0" anchor="t">
            <a:noAutofit/>
          </a:bodyPr>
          <a:lstStyle/>
          <a:p>
            <a:pPr marL="180000" lvl="1" indent="-180000">
              <a:spcBef>
                <a:spcPts val="60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l-PL" sz="14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 </a:t>
            </a:r>
            <a:r>
              <a:rPr lang="pl-PL" sz="14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lutego 1947 r. – podpisano traktaty pokojowe z Włochami, Bułgarią, Finlandią, Rumunią i Węgrami</a:t>
            </a:r>
          </a:p>
          <a:p>
            <a:pPr marL="360000" lvl="1" indent="-180000">
              <a:spcBef>
                <a:spcPts val="60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Włochy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zostały pozbawione kolonii i utraciły niewielkie tereny na rzecz Francji,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Grecji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Jugosławii</a:t>
            </a:r>
          </a:p>
          <a:p>
            <a:pPr marL="360000" lvl="1" indent="-180000">
              <a:spcBef>
                <a:spcPts val="60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Bułgaria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powróciła do granic z początku 1941 r., zachowując uzyskaną od Rumunii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1940 r. Dobrudżę Południową</a:t>
            </a:r>
          </a:p>
          <a:p>
            <a:pPr marL="360000" lvl="1" indent="-180000">
              <a:spcBef>
                <a:spcPts val="60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Finlandia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została zmuszona do uznania swojej wschodniej granicy będącej rezultatem wojny zimowej</a:t>
            </a:r>
          </a:p>
          <a:p>
            <a:pPr marL="360000" lvl="1" indent="-180000">
              <a:spcBef>
                <a:spcPts val="60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Węgry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powróciły do granic ustalonych po I wojnie światowej</a:t>
            </a:r>
          </a:p>
          <a:p>
            <a:pPr marL="360000" lvl="1" indent="-180000">
              <a:spcBef>
                <a:spcPts val="60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Rumunia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utraciła Dobrudżę Południową i Besarabię (na rzecz ZSRS)</a:t>
            </a:r>
          </a:p>
          <a:p>
            <a:pPr marL="360000" lvl="1" indent="-180000">
              <a:spcBef>
                <a:spcPts val="600"/>
              </a:spcBef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wszystkie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pokonane kraje zostały zobowiązane do wypłacenia odszkodowań </a:t>
            </a: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pl-PL" sz="14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oraz </a:t>
            </a:r>
            <a:r>
              <a:rPr lang="pl-PL" sz="14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do zmniejszenia liczebności swoich armii</a:t>
            </a:r>
          </a:p>
        </p:txBody>
      </p:sp>
      <p:cxnSp>
        <p:nvCxnSpPr>
          <p:cNvPr id="9" name="Łącznik prosty 8"/>
          <p:cNvCxnSpPr/>
          <p:nvPr/>
        </p:nvCxnSpPr>
        <p:spPr>
          <a:xfrm>
            <a:off x="503238" y="2564904"/>
            <a:ext cx="6480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81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0" grpId="0"/>
    </p:bldLst>
  </p:timing>
</p:sld>
</file>

<file path=ppt/theme/theme1.xml><?xml version="1.0" encoding="utf-8"?>
<a:theme xmlns:a="http://schemas.openxmlformats.org/drawingml/2006/main" name="Motyw pakietu Office">
  <a:themeElements>
    <a:clrScheme name="Liceum_KlasaIII">
      <a:dk1>
        <a:sysClr val="windowText" lastClr="000000"/>
      </a:dk1>
      <a:lt1>
        <a:sysClr val="window" lastClr="FFFFFF"/>
      </a:lt1>
      <a:dk2>
        <a:srgbClr val="1F3864"/>
      </a:dk2>
      <a:lt2>
        <a:srgbClr val="E7E6E6"/>
      </a:lt2>
      <a:accent1>
        <a:srgbClr val="D1E3F3"/>
      </a:accent1>
      <a:accent2>
        <a:srgbClr val="8B3F65"/>
      </a:accent2>
      <a:accent3>
        <a:srgbClr val="A5A5A5"/>
      </a:accent3>
      <a:accent4>
        <a:srgbClr val="83271E"/>
      </a:accent4>
      <a:accent5>
        <a:srgbClr val="EAA886"/>
      </a:accent5>
      <a:accent6>
        <a:srgbClr val="C84B30"/>
      </a:accent6>
      <a:hlink>
        <a:srgbClr val="BA4748"/>
      </a:hlink>
      <a:folHlink>
        <a:srgbClr val="F6DBDA"/>
      </a:folHlink>
    </a:clrScheme>
    <a:fontScheme name="Motyw pakietu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12700">
          <a:solidFill>
            <a:srgbClr val="B5D2EC"/>
          </a:solidFill>
        </a:ln>
      </a:spPr>
      <a:bodyPr wrap="square" lIns="108000" tIns="36000" rIns="36000" bIns="36000" anchor="ctr">
        <a:noAutofit/>
      </a:bodyPr>
      <a:lstStyle>
        <a:defPPr marL="0">
          <a:spcAft>
            <a:spcPts val="200"/>
          </a:spcAft>
          <a:buClr>
            <a:srgbClr val="B5D2EC"/>
          </a:buClr>
          <a:defRPr sz="1400" dirty="0">
            <a:latin typeface="Calibri" panose="020F0502020204030204" pitchFamily="34" charset="0"/>
            <a:ea typeface="Calibri" panose="020F0502020204030204" pitchFamily="34" charset="0"/>
            <a:cs typeface="Times New Roman" panose="02020603050405020304" pitchFamily="18" charset="0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rojekt niestandardowy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17214</TotalTime>
  <Words>460</Words>
  <Application>Microsoft Office PowerPoint</Application>
  <PresentationFormat>Pokaz na ekranie (4:3)</PresentationFormat>
  <Paragraphs>64</Paragraphs>
  <Slides>7</Slides>
  <Notes>7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Times New Roman</vt:lpstr>
      <vt:lpstr>Motyw pakietu Office</vt:lpstr>
      <vt:lpstr>Projekt niestandardowy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Agata Bereza</dc:creator>
  <cp:lastModifiedBy>Marta Handschke</cp:lastModifiedBy>
  <cp:revision>2071</cp:revision>
  <dcterms:created xsi:type="dcterms:W3CDTF">2015-10-29T10:43:43Z</dcterms:created>
  <dcterms:modified xsi:type="dcterms:W3CDTF">2023-11-29T11:05:58Z</dcterms:modified>
</cp:coreProperties>
</file>