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59C"/>
    <a:srgbClr val="0A5E86"/>
    <a:srgbClr val="B22C85"/>
    <a:srgbClr val="580C0C"/>
    <a:srgbClr val="BC1C1B"/>
    <a:srgbClr val="F7A83F"/>
    <a:srgbClr val="B41819"/>
    <a:srgbClr val="3B87CD"/>
    <a:srgbClr val="E8336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37" autoAdjust="0"/>
  </p:normalViewPr>
  <p:slideViewPr>
    <p:cSldViewPr snapToGrid="0" showGuides="1">
      <p:cViewPr varScale="1">
        <p:scale>
          <a:sx n="111" d="100"/>
          <a:sy n="111" d="100"/>
        </p:scale>
        <p:origin x="198" y="102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2021-09-08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12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257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917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332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556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049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83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08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09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35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32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44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655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20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64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38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1143" cy="6858001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0" y="-1"/>
            <a:ext cx="9141142" cy="1011297"/>
          </a:xfrm>
          <a:prstGeom prst="rect">
            <a:avLst/>
          </a:prstGeom>
          <a:solidFill>
            <a:srgbClr val="FFC000">
              <a:alpha val="18000"/>
            </a:srgbClr>
          </a:solidFill>
          <a:ln w="12700">
            <a:solidFill>
              <a:srgbClr val="F7A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/>
          <p:cNvSpPr txBox="1">
            <a:spLocks/>
          </p:cNvSpPr>
          <p:nvPr userDrawn="1"/>
        </p:nvSpPr>
        <p:spPr>
          <a:xfrm>
            <a:off x="398537" y="266402"/>
            <a:ext cx="6323278" cy="6002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500" b="1" kern="150" dirty="0" smtClean="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+mj-cs"/>
              </a:rPr>
              <a:t>Wykorzystanie narzędzi multimedialnych podczas pracy zdalnej i lekcji tradycyjnej.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sz="1500" b="1" kern="150" dirty="0" smtClean="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+mj-cs"/>
              </a:rPr>
              <a:t>Od YouTube do Mozaik 3D</a:t>
            </a:r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44" y="344604"/>
            <a:ext cx="1339708" cy="4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2021-09-08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2021-09-08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2021-09-08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7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1143" cy="6858001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-1" y="269414"/>
            <a:ext cx="396000" cy="7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1" y="-36163"/>
            <a:ext cx="687065" cy="683154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861087" y="120033"/>
            <a:ext cx="7248792" cy="379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pl-PL" sz="1500" b="1" dirty="0" smtClean="0">
                <a:solidFill>
                  <a:srgbClr val="0070C0"/>
                </a:solidFill>
              </a:rPr>
              <a:t>Aplikacje i programy GWO dla nauczycieli historii w szkole podstawowej</a:t>
            </a:r>
            <a:endParaRPr lang="pl-PL" sz="1500" b="1" kern="15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73" y="90849"/>
            <a:ext cx="966357" cy="417974"/>
          </a:xfrm>
          <a:prstGeom prst="rect">
            <a:avLst/>
          </a:prstGeom>
        </p:spPr>
      </p:pic>
      <p:sp>
        <p:nvSpPr>
          <p:cNvPr id="18" name="Prostokąt 17"/>
          <p:cNvSpPr/>
          <p:nvPr userDrawn="1"/>
        </p:nvSpPr>
        <p:spPr>
          <a:xfrm>
            <a:off x="7874794" y="6793620"/>
            <a:ext cx="1266348" cy="643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 userDrawn="1"/>
        </p:nvSpPr>
        <p:spPr>
          <a:xfrm rot="5400000">
            <a:off x="8735088" y="6445614"/>
            <a:ext cx="751209" cy="75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00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114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 userDrawn="1"/>
        </p:nvSpPr>
        <p:spPr>
          <a:xfrm>
            <a:off x="0" y="0"/>
            <a:ext cx="9144000" cy="69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59" y="179028"/>
            <a:ext cx="999225" cy="432190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 userDrawn="1"/>
        </p:nvSpPr>
        <p:spPr>
          <a:xfrm>
            <a:off x="189001" y="95019"/>
            <a:ext cx="6323278" cy="6002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b="1" kern="15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SimSun" panose="02010600030101010101" pitchFamily="2" charset="-122"/>
                <a:cs typeface="+mj-cs"/>
              </a:rPr>
              <a:t>Historia 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Temat: Podboje Napoleona.</a:t>
            </a:r>
            <a:endParaRPr lang="pl-PL" sz="1600" b="1" kern="150" dirty="0" smtClean="0">
              <a:solidFill>
                <a:srgbClr val="C00000"/>
              </a:solidFill>
              <a:latin typeface="+mj-lt"/>
              <a:ea typeface="SimSun" panose="02010600030101010101" pitchFamily="2" charset="-122"/>
              <a:cs typeface="+mj-cs"/>
            </a:endParaRPr>
          </a:p>
        </p:txBody>
      </p:sp>
      <p:cxnSp>
        <p:nvCxnSpPr>
          <p:cNvPr id="3" name="Łącznik prosty 2"/>
          <p:cNvCxnSpPr/>
          <p:nvPr userDrawn="1"/>
        </p:nvCxnSpPr>
        <p:spPr>
          <a:xfrm>
            <a:off x="0" y="695227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2021-09-08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2021-09-08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2021-09-08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2021-09-08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2021-09-08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863600" y="4914150"/>
            <a:ext cx="7416800" cy="1633245"/>
            <a:chOff x="863600" y="4550930"/>
            <a:chExt cx="7416800" cy="1633245"/>
          </a:xfrm>
        </p:grpSpPr>
        <p:grpSp>
          <p:nvGrpSpPr>
            <p:cNvPr id="13" name="Grupa 12"/>
            <p:cNvGrpSpPr/>
            <p:nvPr/>
          </p:nvGrpSpPr>
          <p:grpSpPr>
            <a:xfrm>
              <a:off x="863600" y="4550930"/>
              <a:ext cx="7416800" cy="1633245"/>
              <a:chOff x="1193800" y="4535674"/>
              <a:chExt cx="7416800" cy="1633244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1193800" y="4535674"/>
                <a:ext cx="7416800" cy="1633244"/>
              </a:xfrm>
              <a:prstGeom prst="rect">
                <a:avLst/>
              </a:prstGeom>
              <a:solidFill>
                <a:schemeClr val="bg1">
                  <a:alpha val="77000"/>
                </a:schemeClr>
              </a:solidFill>
              <a:ln w="63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Tytuł 1"/>
              <p:cNvSpPr txBox="1">
                <a:spLocks/>
              </p:cNvSpPr>
              <p:nvPr/>
            </p:nvSpPr>
            <p:spPr>
              <a:xfrm>
                <a:off x="1419844" y="4803562"/>
                <a:ext cx="5508006" cy="109032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l-PL" sz="3200" b="1" kern="150" dirty="0" smtClean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SimSun" panose="02010600030101010101" pitchFamily="2" charset="-122"/>
                  </a:rPr>
                  <a:t>Historia 6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l-PL" sz="3200" b="1" dirty="0" smtClean="0">
                    <a:latin typeface="+mn-lt"/>
                  </a:rPr>
                  <a:t>Podboje Napoleona</a:t>
                </a:r>
                <a:endParaRPr lang="pl-PL" sz="3000" b="1" kern="150" dirty="0" smtClean="0">
                  <a:solidFill>
                    <a:srgbClr val="C00000"/>
                  </a:solidFill>
                  <a:latin typeface="+mn-lt"/>
                  <a:ea typeface="SimSun" panose="02010600030101010101" pitchFamily="2" charset="-122"/>
                </a:endParaRPr>
              </a:p>
            </p:txBody>
          </p:sp>
        </p:grp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075" y="4557281"/>
              <a:ext cx="1247700" cy="1626100"/>
            </a:xfrm>
            <a:prstGeom prst="rect">
              <a:avLst/>
            </a:prstGeom>
          </p:spPr>
        </p:pic>
      </p:grpSp>
      <p:grpSp>
        <p:nvGrpSpPr>
          <p:cNvPr id="8" name="Grupa 7"/>
          <p:cNvGrpSpPr/>
          <p:nvPr/>
        </p:nvGrpSpPr>
        <p:grpSpPr>
          <a:xfrm>
            <a:off x="5857875" y="232497"/>
            <a:ext cx="3286123" cy="417222"/>
            <a:chOff x="6289232" y="313522"/>
            <a:chExt cx="3165316" cy="417222"/>
          </a:xfrm>
        </p:grpSpPr>
        <p:sp>
          <p:nvSpPr>
            <p:cNvPr id="9" name="Prostokąt 8"/>
            <p:cNvSpPr/>
            <p:nvPr/>
          </p:nvSpPr>
          <p:spPr>
            <a:xfrm>
              <a:off x="6503006" y="313522"/>
              <a:ext cx="2951542" cy="417222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6289232" y="330634"/>
              <a:ext cx="31318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000" dirty="0">
                  <a:solidFill>
                    <a:schemeClr val="bg2">
                      <a:lumMod val="50000"/>
                    </a:schemeClr>
                  </a:solidFill>
                </a:rPr>
                <a:t>Napoleon przekraczający Przełęcz Świętego Bernarda </a:t>
              </a:r>
              <a:r>
                <a:rPr lang="pl-PL" sz="1000" dirty="0" smtClean="0">
                  <a:solidFill>
                    <a:schemeClr val="bg2">
                      <a:lumMod val="50000"/>
                    </a:schemeClr>
                  </a:solidFill>
                </a:rPr>
                <a:t/>
              </a:r>
              <a:br>
                <a:rPr lang="pl-PL" sz="1000" dirty="0" smtClean="0">
                  <a:solidFill>
                    <a:schemeClr val="bg2">
                      <a:lumMod val="50000"/>
                    </a:schemeClr>
                  </a:solidFill>
                </a:rPr>
              </a:br>
              <a:r>
                <a:rPr lang="pl-PL" sz="1000" dirty="0" smtClean="0">
                  <a:solidFill>
                    <a:schemeClr val="bg2">
                      <a:lumMod val="50000"/>
                    </a:schemeClr>
                  </a:solidFill>
                </a:rPr>
                <a:t>w </a:t>
              </a:r>
              <a:r>
                <a:rPr lang="pl-PL" sz="1000" dirty="0">
                  <a:solidFill>
                    <a:schemeClr val="bg2">
                      <a:lumMod val="50000"/>
                    </a:schemeClr>
                  </a:solidFill>
                </a:rPr>
                <a:t>1800 </a:t>
              </a:r>
              <a:r>
                <a:rPr lang="pl-PL" sz="1000" dirty="0" smtClean="0">
                  <a:solidFill>
                    <a:schemeClr val="bg2">
                      <a:lumMod val="50000"/>
                    </a:schemeClr>
                  </a:solidFill>
                </a:rPr>
                <a:t>roku, fragment obrazu </a:t>
              </a:r>
              <a:r>
                <a:rPr lang="pl-PL" sz="1000" dirty="0">
                  <a:solidFill>
                    <a:schemeClr val="bg2">
                      <a:lumMod val="50000"/>
                    </a:schemeClr>
                  </a:solidFill>
                </a:rPr>
                <a:t>Jacques'a-Louisa </a:t>
              </a:r>
              <a:r>
                <a:rPr lang="pl-PL" sz="1000" dirty="0" smtClean="0">
                  <a:solidFill>
                    <a:schemeClr val="bg2">
                      <a:lumMod val="50000"/>
                    </a:schemeClr>
                  </a:solidFill>
                </a:rPr>
                <a:t>Davida</a:t>
              </a:r>
              <a:endParaRPr lang="pl-PL" sz="1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7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278824" y="1778409"/>
            <a:ext cx="4364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Zatrzymał kryzys gospodarczy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Popierał rozwój przemysłu i handlu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984805" y="896818"/>
            <a:ext cx="5174390" cy="3798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+mn-lt"/>
              </a:rPr>
              <a:t>Konsulat Napoleona (1799–1804)</a:t>
            </a:r>
            <a:endParaRPr lang="pl-PL" sz="2500" b="1" dirty="0" smtClean="0">
              <a:latin typeface="+mn-lt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2808850" y="2997241"/>
            <a:ext cx="5428527" cy="2735380"/>
            <a:chOff x="1929174" y="2858344"/>
            <a:chExt cx="5428527" cy="2735380"/>
          </a:xfrm>
        </p:grpSpPr>
        <p:sp>
          <p:nvSpPr>
            <p:cNvPr id="13" name="Prostokąt 12"/>
            <p:cNvSpPr/>
            <p:nvPr/>
          </p:nvSpPr>
          <p:spPr>
            <a:xfrm>
              <a:off x="1929174" y="5347503"/>
              <a:ext cx="542852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W ramach reform gospodarczych został utworzony Bank Francji oraz powstała nowa waluta – frank</a:t>
              </a:r>
            </a:p>
          </p:txBody>
        </p:sp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145" y="2858344"/>
              <a:ext cx="5010583" cy="2512309"/>
            </a:xfrm>
            <a:prstGeom prst="rect">
              <a:avLst/>
            </a:prstGeom>
            <a:ln w="3175">
              <a:solidFill>
                <a:srgbClr val="0A5E8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7763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278824" y="1778409"/>
            <a:ext cx="4364613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Zawarł konkordat z papieżem (1801)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984805" y="896818"/>
            <a:ext cx="5174390" cy="3798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+mn-lt"/>
              </a:rPr>
              <a:t>Konsulat Napoleona (1799–1804)</a:t>
            </a:r>
            <a:endParaRPr lang="pl-PL" sz="2500" b="1" dirty="0" smtClean="0">
              <a:latin typeface="+mn-lt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878297" y="2465408"/>
            <a:ext cx="5414170" cy="4019567"/>
            <a:chOff x="2785700" y="2372811"/>
            <a:chExt cx="5414170" cy="4019567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30"/>
            <a:stretch/>
          </p:blipFill>
          <p:spPr>
            <a:xfrm>
              <a:off x="2785700" y="2372811"/>
              <a:ext cx="5414170" cy="3796496"/>
            </a:xfrm>
            <a:prstGeom prst="rect">
              <a:avLst/>
            </a:prstGeom>
            <a:ln w="3175">
              <a:solidFill>
                <a:srgbClr val="0A5E86"/>
              </a:solidFill>
            </a:ln>
          </p:spPr>
        </p:pic>
        <p:sp>
          <p:nvSpPr>
            <p:cNvPr id="13" name="Prostokąt 12"/>
            <p:cNvSpPr/>
            <p:nvPr/>
          </p:nvSpPr>
          <p:spPr>
            <a:xfrm>
              <a:off x="2785700" y="6146157"/>
              <a:ext cx="541417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Napoleon podpisuje konkordat z papieżem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8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278825" y="1778409"/>
            <a:ext cx="4061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Nakazał opracowanie nowego zbioru praw – Kodeksu Napoleona (1804)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984805" y="896818"/>
            <a:ext cx="5174390" cy="3798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+mn-lt"/>
              </a:rPr>
              <a:t>Konsulat Napoleona (1799–1804)</a:t>
            </a:r>
            <a:endParaRPr lang="pl-PL" sz="2500" b="1" dirty="0" smtClean="0">
              <a:latin typeface="+mn-lt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643438" y="1778409"/>
            <a:ext cx="3831221" cy="4801730"/>
            <a:chOff x="4571999" y="1610108"/>
            <a:chExt cx="3831221" cy="4801730"/>
          </a:xfrm>
        </p:grpSpPr>
        <p:sp>
          <p:nvSpPr>
            <p:cNvPr id="13" name="Prostokąt 12"/>
            <p:cNvSpPr/>
            <p:nvPr/>
          </p:nvSpPr>
          <p:spPr>
            <a:xfrm>
              <a:off x="4571999" y="6165617"/>
              <a:ext cx="383122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Kodeks Napoleona</a:t>
              </a:r>
            </a:p>
          </p:txBody>
        </p:sp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610108"/>
              <a:ext cx="3831220" cy="4590234"/>
            </a:xfrm>
            <a:prstGeom prst="rect">
              <a:avLst/>
            </a:prstGeom>
            <a:ln w="3175">
              <a:solidFill>
                <a:srgbClr val="0A5E8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912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278825" y="1778409"/>
            <a:ext cx="7128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Calibri" panose="020F050202020403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W 1804 r. Napoleon koronował się na cesarza Francuzów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Chciał w ten sposób pokazać, że jest przywódcą </a:t>
            </a:r>
            <a:r>
              <a:rPr lang="pl-PL" b="1" dirty="0" smtClean="0"/>
              <a:t>narodu, </a:t>
            </a:r>
            <a:br>
              <a:rPr lang="pl-PL" b="1" dirty="0" smtClean="0"/>
            </a:br>
            <a:r>
              <a:rPr lang="pl-PL" b="1" dirty="0" smtClean="0"/>
              <a:t>a </a:t>
            </a:r>
            <a:r>
              <a:rPr lang="pl-PL" b="1" dirty="0"/>
              <a:t>nie tylko władcą państwa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844352" y="896817"/>
            <a:ext cx="3455296" cy="3995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+mn-lt"/>
              </a:rPr>
              <a:t>Cesarstwo Francuskie</a:t>
            </a:r>
            <a:endParaRPr lang="pl-PL" sz="2500" b="1" dirty="0" smtClean="0">
              <a:latin typeface="+mn-lt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214130" y="3113885"/>
            <a:ext cx="6273480" cy="3186777"/>
            <a:chOff x="214130" y="3287505"/>
            <a:chExt cx="6273480" cy="3186777"/>
          </a:xfrm>
        </p:grpSpPr>
        <p:sp>
          <p:nvSpPr>
            <p:cNvPr id="13" name="Prostokąt 12"/>
            <p:cNvSpPr/>
            <p:nvPr/>
          </p:nvSpPr>
          <p:spPr>
            <a:xfrm>
              <a:off x="214130" y="6074172"/>
              <a:ext cx="6273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W koronacji uczestniczył papież, ale Napoleon sam nałożył sobie koronę na głowę. To samo uczynił, koronując </a:t>
              </a:r>
              <a:r>
                <a:rPr lang="pl-PL" sz="1000" dirty="0" smtClean="0"/>
                <a:t/>
              </a:r>
              <a:br>
                <a:rPr lang="pl-PL" sz="1000" dirty="0" smtClean="0"/>
              </a:br>
              <a:r>
                <a:rPr lang="pl-PL" sz="1000" dirty="0" smtClean="0"/>
                <a:t>swoją </a:t>
              </a:r>
              <a:r>
                <a:rPr lang="pl-PL" sz="1000" dirty="0"/>
                <a:t>żonę Józefinę</a:t>
              </a: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1" t="24088" r="633"/>
            <a:stretch/>
          </p:blipFill>
          <p:spPr>
            <a:xfrm>
              <a:off x="214130" y="3287505"/>
              <a:ext cx="6273480" cy="2808959"/>
            </a:xfrm>
            <a:prstGeom prst="rect">
              <a:avLst/>
            </a:prstGeom>
            <a:ln w="3175">
              <a:solidFill>
                <a:srgbClr val="0A5E86"/>
              </a:solidFill>
            </a:ln>
          </p:spPr>
        </p:pic>
      </p:grpSp>
      <p:grpSp>
        <p:nvGrpSpPr>
          <p:cNvPr id="8" name="Grupa 7"/>
          <p:cNvGrpSpPr/>
          <p:nvPr/>
        </p:nvGrpSpPr>
        <p:grpSpPr>
          <a:xfrm>
            <a:off x="6608465" y="2368165"/>
            <a:ext cx="2275876" cy="3783900"/>
            <a:chOff x="6608465" y="2530210"/>
            <a:chExt cx="2275876" cy="37839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466" y="2530210"/>
              <a:ext cx="2275875" cy="3566254"/>
            </a:xfrm>
            <a:prstGeom prst="rect">
              <a:avLst/>
            </a:prstGeom>
            <a:ln w="3175">
              <a:solidFill>
                <a:srgbClr val="0A5E86"/>
              </a:solidFill>
            </a:ln>
          </p:spPr>
        </p:pic>
        <p:sp>
          <p:nvSpPr>
            <p:cNvPr id="10" name="Prostokąt 9"/>
            <p:cNvSpPr/>
            <p:nvPr/>
          </p:nvSpPr>
          <p:spPr>
            <a:xfrm>
              <a:off x="6608465" y="6067889"/>
              <a:ext cx="22758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Napoleon jako cesarz Francuzów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9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multipodreczniki.apps.gwo.pl/data.php/75890d61c59dad7a1d7b8a7a797270fab4bb4dea/2189694/file/383/resources/404/404292.jpg"/>
          <p:cNvPicPr>
            <a:picLocks noChangeAspect="1" noChangeArrowheads="1"/>
          </p:cNvPicPr>
          <p:nvPr/>
        </p:nvPicPr>
        <p:blipFill rotWithShape="1">
          <a:blip r:embed="rId3" cstate="print"/>
          <a:srcRect l="2981" t="8675" r="27913" b="7808"/>
          <a:stretch/>
        </p:blipFill>
        <p:spPr bwMode="auto">
          <a:xfrm>
            <a:off x="464820" y="2671825"/>
            <a:ext cx="6004560" cy="3886200"/>
          </a:xfrm>
          <a:prstGeom prst="rect">
            <a:avLst/>
          </a:prstGeom>
          <a:noFill/>
          <a:ln w="3175">
            <a:solidFill>
              <a:srgbClr val="0A5E86"/>
            </a:solidFill>
          </a:ln>
        </p:spPr>
      </p:pic>
      <p:sp>
        <p:nvSpPr>
          <p:cNvPr id="17" name="Prostokąt 16"/>
          <p:cNvSpPr/>
          <p:nvPr/>
        </p:nvSpPr>
        <p:spPr>
          <a:xfrm>
            <a:off x="590426" y="1372300"/>
            <a:ext cx="34019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Toczyły się od 1799 do 1815 r.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961609" y="896817"/>
            <a:ext cx="3220782" cy="3879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latin typeface="+mn-lt"/>
              </a:rPr>
              <a:t>Wojny napoleońskie</a:t>
            </a:r>
            <a:endParaRPr lang="pl-PL" sz="2500" b="1" dirty="0" smtClean="0">
              <a:latin typeface="+mn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64820" y="6535049"/>
            <a:ext cx="5990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/>
              <a:t>Europa w epoce napoleońskiej (1801–1815)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406146" y="1897252"/>
            <a:ext cx="8072965" cy="646331"/>
            <a:chOff x="304789" y="1692230"/>
            <a:chExt cx="8072965" cy="646331"/>
          </a:xfrm>
        </p:grpSpPr>
        <p:sp>
          <p:nvSpPr>
            <p:cNvPr id="12" name="Prostokąt 11"/>
            <p:cNvSpPr/>
            <p:nvPr/>
          </p:nvSpPr>
          <p:spPr>
            <a:xfrm>
              <a:off x="489069" y="1692230"/>
              <a:ext cx="78886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0"/>
                </a:spcBef>
                <a:spcAft>
                  <a:spcPts val="1200"/>
                </a:spcAft>
                <a:buClr>
                  <a:schemeClr val="accent5"/>
                </a:buClr>
                <a:buSzPct val="120000"/>
                <a:buFont typeface="Calibri" panose="020F0502020204030204" pitchFamily="34" charset="0"/>
                <a:buChar char="•"/>
              </a:pPr>
              <a:r>
                <a:rPr lang="pl-PL" b="1" dirty="0">
                  <a:solidFill>
                    <a:schemeClr val="accent5"/>
                  </a:solidFill>
                </a:rPr>
                <a:t>Zapoznajcie się z informacjami na mapie. Ustalcie zasięg walk toczonych </a:t>
              </a:r>
              <a:r>
                <a:rPr lang="pl-PL" b="1" dirty="0" smtClean="0">
                  <a:solidFill>
                    <a:schemeClr val="accent5"/>
                  </a:solidFill>
                </a:rPr>
                <a:t/>
              </a:r>
              <a:br>
                <a:rPr lang="pl-PL" b="1" dirty="0" smtClean="0">
                  <a:solidFill>
                    <a:schemeClr val="accent5"/>
                  </a:solidFill>
                </a:rPr>
              </a:br>
              <a:r>
                <a:rPr lang="pl-PL" b="1" dirty="0" smtClean="0">
                  <a:solidFill>
                    <a:schemeClr val="accent5"/>
                  </a:solidFill>
                </a:rPr>
                <a:t>w </a:t>
              </a:r>
              <a:r>
                <a:rPr lang="pl-PL" b="1" dirty="0">
                  <a:solidFill>
                    <a:schemeClr val="accent5"/>
                  </a:solidFill>
                </a:rPr>
                <a:t>Europie w okresie rządów Napoleona. Jak zmieniła się w tym czasie Europa</a:t>
              </a:r>
              <a:r>
                <a:rPr lang="pl-PL" b="1" dirty="0" smtClean="0">
                  <a:solidFill>
                    <a:schemeClr val="accent5"/>
                  </a:solidFill>
                </a:rPr>
                <a:t>?</a:t>
              </a: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304789" y="1692724"/>
              <a:ext cx="248293" cy="307777"/>
              <a:chOff x="567975" y="2984506"/>
              <a:chExt cx="248293" cy="307777"/>
            </a:xfrm>
          </p:grpSpPr>
          <p:sp>
            <p:nvSpPr>
              <p:cNvPr id="15" name="Pięciokąt 14"/>
              <p:cNvSpPr/>
              <p:nvPr/>
            </p:nvSpPr>
            <p:spPr>
              <a:xfrm>
                <a:off x="587024" y="3054937"/>
                <a:ext cx="229244" cy="166914"/>
              </a:xfrm>
              <a:prstGeom prst="homePlat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567975" y="2984506"/>
                <a:ext cx="130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>
                    <a:solidFill>
                      <a:schemeClr val="bg1"/>
                    </a:solidFill>
                  </a:rPr>
                  <a:t>?</a:t>
                </a:r>
                <a:endParaRPr lang="pl-PL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Prostokąt 1"/>
          <p:cNvSpPr/>
          <p:nvPr/>
        </p:nvSpPr>
        <p:spPr>
          <a:xfrm>
            <a:off x="6319777" y="2543583"/>
            <a:ext cx="282422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>
              <a:buClr>
                <a:schemeClr val="accent5"/>
              </a:buClr>
              <a:buSzPct val="120000"/>
            </a:pPr>
            <a:r>
              <a:rPr lang="pl-PL" sz="1500" b="1" dirty="0">
                <a:solidFill>
                  <a:schemeClr val="accent5"/>
                </a:solidFill>
              </a:rPr>
              <a:t>Potrzebnych informacji poszukajcie </a:t>
            </a:r>
            <a:r>
              <a:rPr lang="pl-PL" sz="1500" b="1" dirty="0" smtClean="0">
                <a:solidFill>
                  <a:schemeClr val="accent5"/>
                </a:solidFill>
              </a:rPr>
              <a:t>w </a:t>
            </a:r>
            <a:r>
              <a:rPr lang="pl-PL" sz="1500" b="1" dirty="0">
                <a:solidFill>
                  <a:schemeClr val="accent5"/>
                </a:solidFill>
              </a:rPr>
              <a:t>podręczniku </a:t>
            </a:r>
            <a:r>
              <a:rPr lang="pl-PL" sz="1500" b="1" dirty="0" smtClean="0">
                <a:solidFill>
                  <a:schemeClr val="accent5"/>
                </a:solidFill>
              </a:rPr>
              <a:t/>
            </a:r>
            <a:br>
              <a:rPr lang="pl-PL" sz="1500" b="1" dirty="0" smtClean="0">
                <a:solidFill>
                  <a:schemeClr val="accent5"/>
                </a:solidFill>
              </a:rPr>
            </a:br>
            <a:r>
              <a:rPr lang="pl-PL" sz="1500" b="1" dirty="0" smtClean="0">
                <a:solidFill>
                  <a:schemeClr val="accent5"/>
                </a:solidFill>
              </a:rPr>
              <a:t>(s</a:t>
            </a:r>
            <a:r>
              <a:rPr lang="pl-PL" sz="1500" b="1" dirty="0">
                <a:solidFill>
                  <a:schemeClr val="accent5"/>
                </a:solidFill>
              </a:rPr>
              <a:t>. 228–231)</a:t>
            </a:r>
          </a:p>
          <a:p>
            <a:pPr marL="285750" indent="-285750">
              <a:spcBef>
                <a:spcPts val="0"/>
              </a:spcBef>
              <a:buClr>
                <a:schemeClr val="accent5"/>
              </a:buClr>
              <a:buSzPct val="120000"/>
              <a:buFont typeface="Calibri" panose="020F0502020204030204" pitchFamily="34" charset="0"/>
              <a:buChar char="•"/>
            </a:pPr>
            <a:endParaRPr lang="pl-PL" b="1" dirty="0">
              <a:solidFill>
                <a:schemeClr val="accent5"/>
              </a:solidFill>
            </a:endParaRPr>
          </a:p>
        </p:txBody>
      </p:sp>
      <p:pic>
        <p:nvPicPr>
          <p:cNvPr id="19" name="Picture 2" descr="https://multipodreczniki.apps.gwo.pl/data.php/75890d61c59dad7a1d7b8a7a797270fab4bb4dea/2189694/file/383/resources/404/404292.jpg"/>
          <p:cNvPicPr>
            <a:picLocks noChangeAspect="1" noChangeArrowheads="1"/>
          </p:cNvPicPr>
          <p:nvPr/>
        </p:nvPicPr>
        <p:blipFill rotWithShape="1">
          <a:blip r:embed="rId3" cstate="print"/>
          <a:srcRect l="82055" t="43689" r="1290" b="33843"/>
          <a:stretch/>
        </p:blipFill>
        <p:spPr bwMode="auto">
          <a:xfrm>
            <a:off x="6469380" y="4960719"/>
            <a:ext cx="2210764" cy="1597306"/>
          </a:xfrm>
          <a:prstGeom prst="rect">
            <a:avLst/>
          </a:prstGeom>
          <a:noFill/>
          <a:ln w="3175">
            <a:solidFill>
              <a:srgbClr val="0A5E86"/>
            </a:solidFill>
          </a:ln>
        </p:spPr>
      </p:pic>
      <p:sp>
        <p:nvSpPr>
          <p:cNvPr id="20" name="Prostokąt 19"/>
          <p:cNvSpPr/>
          <p:nvPr/>
        </p:nvSpPr>
        <p:spPr>
          <a:xfrm>
            <a:off x="6469380" y="4740220"/>
            <a:ext cx="647700" cy="222695"/>
          </a:xfrm>
          <a:prstGeom prst="rect">
            <a:avLst/>
          </a:prstGeom>
          <a:solidFill>
            <a:srgbClr val="0A5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6455094" y="4720111"/>
            <a:ext cx="7362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/>
                </a:solidFill>
              </a:rPr>
              <a:t>LEGENDA</a:t>
            </a:r>
            <a:endParaRPr lang="pl-P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1064986" y="1233402"/>
            <a:ext cx="78012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SzPct val="120000"/>
            </a:pPr>
            <a:r>
              <a:rPr lang="pl-PL" sz="2000" b="1" dirty="0"/>
              <a:t>Napoleon walczył z Anglią 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1805 r.</a:t>
            </a:r>
            <a:r>
              <a:rPr lang="pl-PL" b="1" dirty="0"/>
              <a:t> – bitwa pod </a:t>
            </a:r>
            <a:r>
              <a:rPr lang="pl-PL" b="1" dirty="0">
                <a:solidFill>
                  <a:srgbClr val="00B050"/>
                </a:solidFill>
              </a:rPr>
              <a:t>Trafalgarem</a:t>
            </a:r>
            <a:r>
              <a:rPr lang="pl-PL" b="1" dirty="0"/>
              <a:t> (klęska)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1806 r.</a:t>
            </a:r>
            <a:r>
              <a:rPr lang="pl-PL" b="1" dirty="0"/>
              <a:t> – </a:t>
            </a:r>
            <a:r>
              <a:rPr lang="pl-PL" b="1" dirty="0" smtClean="0"/>
              <a:t>wprowadzenie </a:t>
            </a:r>
            <a:r>
              <a:rPr lang="pl-PL" b="1" dirty="0" smtClean="0">
                <a:solidFill>
                  <a:srgbClr val="0070C0"/>
                </a:solidFill>
              </a:rPr>
              <a:t>blokady </a:t>
            </a:r>
            <a:r>
              <a:rPr lang="pl-PL" b="1" dirty="0">
                <a:solidFill>
                  <a:srgbClr val="0070C0"/>
                </a:solidFill>
              </a:rPr>
              <a:t>kontynentalnej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961609" y="896817"/>
            <a:ext cx="3220782" cy="3879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latin typeface="+mn-lt"/>
              </a:rPr>
              <a:t>Wojny napoleońskie</a:t>
            </a:r>
            <a:endParaRPr lang="pl-PL" sz="2500" b="1" dirty="0" smtClean="0"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64986" y="2708474"/>
            <a:ext cx="75697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SzPct val="120000"/>
            </a:pPr>
            <a:r>
              <a:rPr lang="pl-PL" sz="2000" b="1" dirty="0"/>
              <a:t>Napoleon walczył z mocarstwami Europy – Austrią, Prusami i Rosją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1805 r.</a:t>
            </a:r>
            <a:r>
              <a:rPr lang="pl-PL" b="1" dirty="0"/>
              <a:t> – bitwa pod </a:t>
            </a:r>
            <a:r>
              <a:rPr lang="pl-PL" b="1" dirty="0">
                <a:solidFill>
                  <a:srgbClr val="00B050"/>
                </a:solidFill>
              </a:rPr>
              <a:t>Austerlitz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1806 r.</a:t>
            </a:r>
            <a:r>
              <a:rPr lang="pl-PL" b="1" dirty="0"/>
              <a:t> – bitwy pod </a:t>
            </a:r>
            <a:r>
              <a:rPr lang="pl-PL" b="1" dirty="0">
                <a:solidFill>
                  <a:srgbClr val="00B050"/>
                </a:solidFill>
              </a:rPr>
              <a:t>Jeną</a:t>
            </a:r>
            <a:r>
              <a:rPr lang="pl-PL" b="1" dirty="0"/>
              <a:t> i </a:t>
            </a:r>
            <a:r>
              <a:rPr lang="pl-PL" b="1" dirty="0" err="1">
                <a:solidFill>
                  <a:srgbClr val="00B050"/>
                </a:solidFill>
              </a:rPr>
              <a:t>Auerstedt</a:t>
            </a:r>
            <a:endParaRPr lang="pl-PL" b="1" dirty="0">
              <a:solidFill>
                <a:srgbClr val="00B050"/>
              </a:solidFill>
            </a:endParaRP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1806 r. – powstanie Związku Reńskiego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1807 r. – bitwa pod </a:t>
            </a:r>
            <a:r>
              <a:rPr lang="pl-PL" b="1" dirty="0" err="1">
                <a:solidFill>
                  <a:srgbClr val="00B050"/>
                </a:solidFill>
              </a:rPr>
              <a:t>Frydlandem</a:t>
            </a:r>
            <a:r>
              <a:rPr lang="pl-PL" b="1" dirty="0"/>
              <a:t> 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1807 r.</a:t>
            </a:r>
            <a:r>
              <a:rPr lang="pl-PL" b="1" dirty="0"/>
              <a:t> – </a:t>
            </a:r>
            <a:r>
              <a:rPr lang="pl-PL" b="1" dirty="0">
                <a:solidFill>
                  <a:srgbClr val="FF0000"/>
                </a:solidFill>
              </a:rPr>
              <a:t>pokój w Tylży, powstanie Księstwa Warszawskiego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1516399" y="5479786"/>
            <a:ext cx="68983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1807 r. – Napoleon podbił Hiszpanię i Portugalię</a:t>
            </a:r>
          </a:p>
        </p:txBody>
      </p:sp>
      <p:sp>
        <p:nvSpPr>
          <p:cNvPr id="5" name="Prostokąt 4"/>
          <p:cNvSpPr/>
          <p:nvPr/>
        </p:nvSpPr>
        <p:spPr>
          <a:xfrm>
            <a:off x="1516399" y="6015317"/>
            <a:ext cx="361361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b="1" dirty="0">
                <a:solidFill>
                  <a:srgbClr val="FF0000"/>
                </a:solidFill>
              </a:rPr>
              <a:t>Napoleon zmienił granice w Europie</a:t>
            </a:r>
          </a:p>
        </p:txBody>
      </p:sp>
    </p:spTree>
    <p:extLst>
      <p:ext uri="{BB962C8B-B14F-4D97-AF65-F5344CB8AC3E}">
        <p14:creationId xmlns:p14="http://schemas.microsoft.com/office/powerpoint/2010/main" val="13976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2961609" y="896817"/>
            <a:ext cx="3220782" cy="3879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latin typeface="+mn-lt"/>
              </a:rPr>
              <a:t>Wojny napoleońskie</a:t>
            </a:r>
            <a:endParaRPr lang="pl-PL" sz="2500" b="1" dirty="0" smtClean="0">
              <a:latin typeface="+mn-lt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406146" y="1330085"/>
            <a:ext cx="8072965" cy="535531"/>
            <a:chOff x="304789" y="1564905"/>
            <a:chExt cx="8072965" cy="535531"/>
          </a:xfrm>
        </p:grpSpPr>
        <p:sp>
          <p:nvSpPr>
            <p:cNvPr id="8" name="Prostokąt 7"/>
            <p:cNvSpPr/>
            <p:nvPr/>
          </p:nvSpPr>
          <p:spPr>
            <a:xfrm>
              <a:off x="489069" y="1564905"/>
              <a:ext cx="788868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60000"/>
                </a:lnSpc>
                <a:spcBef>
                  <a:spcPts val="0"/>
                </a:spcBef>
                <a:buClr>
                  <a:schemeClr val="accent5"/>
                </a:buClr>
                <a:buSzPct val="120000"/>
                <a:buFont typeface="Calibri" panose="020F0502020204030204" pitchFamily="34" charset="0"/>
                <a:buChar char="•"/>
              </a:pPr>
              <a:r>
                <a:rPr lang="pl-PL" b="1" dirty="0">
                  <a:solidFill>
                    <a:schemeClr val="accent5"/>
                  </a:solidFill>
                </a:rPr>
                <a:t>Jak zmieniły Francję i Europę?</a:t>
              </a:r>
            </a:p>
          </p:txBody>
        </p:sp>
        <p:grpSp>
          <p:nvGrpSpPr>
            <p:cNvPr id="9" name="Grupa 8"/>
            <p:cNvGrpSpPr/>
            <p:nvPr/>
          </p:nvGrpSpPr>
          <p:grpSpPr>
            <a:xfrm>
              <a:off x="304789" y="1692724"/>
              <a:ext cx="248293" cy="307777"/>
              <a:chOff x="567975" y="2984506"/>
              <a:chExt cx="248293" cy="307777"/>
            </a:xfrm>
          </p:grpSpPr>
          <p:sp>
            <p:nvSpPr>
              <p:cNvPr id="10" name="Pięciokąt 9"/>
              <p:cNvSpPr/>
              <p:nvPr/>
            </p:nvSpPr>
            <p:spPr>
              <a:xfrm>
                <a:off x="587024" y="3054937"/>
                <a:ext cx="229244" cy="166914"/>
              </a:xfrm>
              <a:prstGeom prst="homePlat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pole tekstowe 10"/>
              <p:cNvSpPr txBox="1"/>
              <p:nvPr/>
            </p:nvSpPr>
            <p:spPr>
              <a:xfrm>
                <a:off x="567975" y="2984506"/>
                <a:ext cx="130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>
                    <a:solidFill>
                      <a:schemeClr val="bg1"/>
                    </a:solidFill>
                  </a:rPr>
                  <a:t>?</a:t>
                </a:r>
                <a:endParaRPr lang="pl-PL" sz="1400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6026"/>
              </p:ext>
            </p:extLst>
          </p:nvPr>
        </p:nvGraphicFramePr>
        <p:xfrm>
          <a:off x="150470" y="1969789"/>
          <a:ext cx="8808334" cy="451462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404167"/>
                <a:gridCol w="4404167"/>
              </a:tblGrid>
              <a:tr h="35159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28659C"/>
                          </a:solidFill>
                        </a:rPr>
                        <a:t>FRANCJA</a:t>
                      </a:r>
                      <a:endParaRPr lang="pl-PL" dirty="0">
                        <a:solidFill>
                          <a:srgbClr val="28659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286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28659C"/>
                          </a:solidFill>
                        </a:rPr>
                        <a:t>EUROPA</a:t>
                      </a:r>
                      <a:endParaRPr lang="pl-PL" dirty="0">
                        <a:solidFill>
                          <a:srgbClr val="2865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86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48862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pl-PL" sz="1600" b="1" dirty="0" smtClean="0"/>
                    </a:p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dirty="0" smtClean="0"/>
                        <a:t>Stała się potęgą,</a:t>
                      </a:r>
                      <a:r>
                        <a:rPr lang="pl-PL" sz="1600" b="1" baseline="0" dirty="0" smtClean="0"/>
                        <a:t> supermocarstwem</a:t>
                      </a:r>
                    </a:p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Rozwijała się gospodarczo (zyski z podbojów)</a:t>
                      </a:r>
                    </a:p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Francuzi byli dumni ze swego państwa</a:t>
                      </a:r>
                    </a:p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Eksport dokonań rewolucji (praw człowieka,</a:t>
                      </a:r>
                      <a:br>
                        <a:rPr lang="pl-PL" sz="1600" b="1" baseline="0" dirty="0" smtClean="0"/>
                      </a:br>
                      <a:r>
                        <a:rPr lang="pl-PL" sz="1600" b="1" baseline="0" dirty="0" smtClean="0"/>
                        <a:t>równości wobec prawa) i dokonań Napoleona (Kodeksu Napoleona)</a:t>
                      </a:r>
                      <a:endParaRPr lang="pl-PL" sz="1050" baseline="0" dirty="0" smtClean="0"/>
                    </a:p>
                    <a:p>
                      <a:pPr indent="-25200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pl-PL" sz="1600" b="1" baseline="0" dirty="0" smtClean="0"/>
                        <a:t>ALE</a:t>
                      </a:r>
                      <a:endParaRPr lang="pl-PL" sz="1600" baseline="0" dirty="0" smtClean="0"/>
                    </a:p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Wszyscy nienawidzili Francuzów  (agresorów)</a:t>
                      </a:r>
                    </a:p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dirty="0" smtClean="0"/>
                        <a:t>Sami Francuzi zaczęli</a:t>
                      </a:r>
                      <a:r>
                        <a:rPr lang="pl-PL" sz="1600" b="1" baseline="0" dirty="0" smtClean="0"/>
                        <a:t> być zmęczeni ciągłymi wojnami (zwłaszcza żołnierze)</a:t>
                      </a:r>
                      <a:endParaRPr lang="pl-PL" sz="1600" b="1" dirty="0"/>
                    </a:p>
                  </a:txBody>
                  <a:tcPr>
                    <a:lnR w="12700" cap="flat" cmpd="sng" algn="ctr">
                      <a:solidFill>
                        <a:srgbClr val="286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pl-PL" sz="1600" b="1" baseline="0" dirty="0" smtClean="0"/>
                    </a:p>
                  </a:txBody>
                  <a:tcPr>
                    <a:lnL w="12700" cap="flat" cmpd="sng" algn="ctr">
                      <a:solidFill>
                        <a:srgbClr val="286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1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2961609" y="896817"/>
            <a:ext cx="3220782" cy="3879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latin typeface="+mn-lt"/>
              </a:rPr>
              <a:t>Wojny napoleońskie</a:t>
            </a:r>
            <a:endParaRPr lang="pl-PL" sz="2500" b="1" dirty="0" smtClean="0">
              <a:latin typeface="+mn-lt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406146" y="1330085"/>
            <a:ext cx="8072965" cy="535531"/>
            <a:chOff x="304789" y="1564905"/>
            <a:chExt cx="8072965" cy="535531"/>
          </a:xfrm>
        </p:grpSpPr>
        <p:sp>
          <p:nvSpPr>
            <p:cNvPr id="8" name="Prostokąt 7"/>
            <p:cNvSpPr/>
            <p:nvPr/>
          </p:nvSpPr>
          <p:spPr>
            <a:xfrm>
              <a:off x="489069" y="1564905"/>
              <a:ext cx="788868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60000"/>
                </a:lnSpc>
                <a:spcBef>
                  <a:spcPts val="0"/>
                </a:spcBef>
                <a:buClr>
                  <a:schemeClr val="accent5"/>
                </a:buClr>
                <a:buSzPct val="120000"/>
                <a:buFont typeface="Calibri" panose="020F0502020204030204" pitchFamily="34" charset="0"/>
                <a:buChar char="•"/>
              </a:pPr>
              <a:r>
                <a:rPr lang="pl-PL" b="1" dirty="0">
                  <a:solidFill>
                    <a:schemeClr val="accent5"/>
                  </a:solidFill>
                </a:rPr>
                <a:t>Jak zmieniły Francję i Europę?</a:t>
              </a:r>
            </a:p>
          </p:txBody>
        </p:sp>
        <p:grpSp>
          <p:nvGrpSpPr>
            <p:cNvPr id="9" name="Grupa 8"/>
            <p:cNvGrpSpPr/>
            <p:nvPr/>
          </p:nvGrpSpPr>
          <p:grpSpPr>
            <a:xfrm>
              <a:off x="304789" y="1692724"/>
              <a:ext cx="248293" cy="307777"/>
              <a:chOff x="567975" y="2984506"/>
              <a:chExt cx="248293" cy="307777"/>
            </a:xfrm>
          </p:grpSpPr>
          <p:sp>
            <p:nvSpPr>
              <p:cNvPr id="10" name="Pięciokąt 9"/>
              <p:cNvSpPr/>
              <p:nvPr/>
            </p:nvSpPr>
            <p:spPr>
              <a:xfrm>
                <a:off x="587024" y="3054937"/>
                <a:ext cx="229244" cy="166914"/>
              </a:xfrm>
              <a:prstGeom prst="homePlat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pole tekstowe 10"/>
              <p:cNvSpPr txBox="1"/>
              <p:nvPr/>
            </p:nvSpPr>
            <p:spPr>
              <a:xfrm>
                <a:off x="567975" y="2984506"/>
                <a:ext cx="130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>
                    <a:solidFill>
                      <a:schemeClr val="bg1"/>
                    </a:solidFill>
                  </a:rPr>
                  <a:t>?</a:t>
                </a:r>
                <a:endParaRPr lang="pl-PL" sz="1400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578308"/>
              </p:ext>
            </p:extLst>
          </p:nvPr>
        </p:nvGraphicFramePr>
        <p:xfrm>
          <a:off x="150470" y="1969789"/>
          <a:ext cx="8808334" cy="451462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404167"/>
                <a:gridCol w="4404167"/>
              </a:tblGrid>
              <a:tr h="35159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28659C"/>
                          </a:solidFill>
                        </a:rPr>
                        <a:t>FRANCJA</a:t>
                      </a:r>
                      <a:endParaRPr lang="pl-PL" dirty="0">
                        <a:solidFill>
                          <a:srgbClr val="28659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286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28659C"/>
                          </a:solidFill>
                        </a:rPr>
                        <a:t>EUROPA</a:t>
                      </a:r>
                      <a:endParaRPr lang="pl-PL" dirty="0">
                        <a:solidFill>
                          <a:srgbClr val="2865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86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48862"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pl-PL" sz="1600" b="1" dirty="0" smtClean="0"/>
                    </a:p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dirty="0" smtClean="0"/>
                        <a:t>Stała się potęgą,</a:t>
                      </a:r>
                      <a:r>
                        <a:rPr lang="pl-PL" sz="1600" b="1" baseline="0" dirty="0" smtClean="0"/>
                        <a:t> supermocarstwem</a:t>
                      </a:r>
                    </a:p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Rozwijała się gospodarczo (zyski z podbojów)</a:t>
                      </a:r>
                    </a:p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Francuzi byli dumni ze swego państwa</a:t>
                      </a:r>
                    </a:p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Eksport dokonań rewolucji (praw człowieka,</a:t>
                      </a:r>
                      <a:br>
                        <a:rPr lang="pl-PL" sz="1600" b="1" baseline="0" dirty="0" smtClean="0"/>
                      </a:br>
                      <a:r>
                        <a:rPr lang="pl-PL" sz="1600" b="1" baseline="0" dirty="0" smtClean="0"/>
                        <a:t>równości wobec prawa) i dokonań Napoleona (Kodeksu Napoleona)</a:t>
                      </a:r>
                      <a:endParaRPr lang="pl-PL" sz="1050" baseline="0" dirty="0" smtClean="0"/>
                    </a:p>
                    <a:p>
                      <a:pPr indent="-25200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pl-PL" sz="1600" b="1" baseline="0" dirty="0" smtClean="0"/>
                        <a:t>ALE</a:t>
                      </a:r>
                      <a:endParaRPr lang="pl-PL" sz="1600" baseline="0" dirty="0" smtClean="0"/>
                    </a:p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Wszyscy nienawidzili Francuzów  (agresorów)</a:t>
                      </a:r>
                    </a:p>
                    <a:p>
                      <a:pPr marL="252000" indent="-252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dirty="0" smtClean="0"/>
                        <a:t>Sami Francuzi zaczęli</a:t>
                      </a:r>
                      <a:r>
                        <a:rPr lang="pl-PL" sz="1600" b="1" baseline="0" dirty="0" smtClean="0"/>
                        <a:t> być zmęczeni ciągłymi wojnami (zwłaszcza żołnierze)</a:t>
                      </a:r>
                      <a:endParaRPr lang="pl-PL" sz="1600" b="1" dirty="0"/>
                    </a:p>
                  </a:txBody>
                  <a:tcPr>
                    <a:lnR w="12700" cap="flat" cmpd="sng" algn="ctr">
                      <a:solidFill>
                        <a:srgbClr val="286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pl-PL" sz="1600" b="1" baseline="0" dirty="0" smtClean="0"/>
                    </a:p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Podporządkowana napoleońskiej Francji</a:t>
                      </a:r>
                    </a:p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Wiele narodów nie decydowało samo o sobie (Włosi, Niemcy)</a:t>
                      </a:r>
                    </a:p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Wiele narodów czuło się upokorzonych (Niemcy, Austriacy, Rosjanie, Hiszpanie)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lang="pl-PL" sz="1050" baseline="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pl-PL" sz="1050" baseline="0" dirty="0" smtClean="0"/>
                    </a:p>
                    <a:p>
                      <a:pPr indent="-25200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pl-PL" sz="1600" b="1" baseline="0" dirty="0" smtClean="0"/>
                        <a:t>ALE</a:t>
                      </a:r>
                      <a:endParaRPr lang="pl-PL" sz="1050" baseline="0" dirty="0" smtClean="0"/>
                    </a:p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Wiele narodów zyskało szansę na własne państwo (nawet jeśli podporządkowane Francji)</a:t>
                      </a:r>
                    </a:p>
                    <a:p>
                      <a:pPr marL="252000" indent="-2520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600" b="1" baseline="0" dirty="0" smtClean="0"/>
                        <a:t>W narodach tych zaczęła się budzić świadomość narodowa</a:t>
                      </a:r>
                    </a:p>
                  </a:txBody>
                  <a:tcPr>
                    <a:lnL w="12700" cap="flat" cmpd="sng" algn="ctr">
                      <a:solidFill>
                        <a:srgbClr val="286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39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354689" y="1247340"/>
            <a:ext cx="8603248" cy="49927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300" b="1" dirty="0">
                <a:latin typeface="+mn-lt"/>
              </a:rPr>
              <a:t>Cele lekcji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Przedstawisz okoliczności przejęcia władzy we Francji przez Napoleona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Wymienisz dokonania Napoleona</a:t>
            </a: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Scharakteryzujesz sytuację polityczną i militarną w Europie </a:t>
            </a:r>
            <a:r>
              <a:rPr lang="pl-PL" sz="2200" dirty="0" smtClean="0">
                <a:latin typeface="+mn-lt"/>
              </a:rPr>
              <a:t/>
            </a:r>
            <a:br>
              <a:rPr lang="pl-PL" sz="2200" dirty="0" smtClean="0">
                <a:latin typeface="+mn-lt"/>
              </a:rPr>
            </a:br>
            <a:r>
              <a:rPr lang="pl-PL" sz="2200" dirty="0" smtClean="0">
                <a:latin typeface="+mn-lt"/>
              </a:rPr>
              <a:t>w </a:t>
            </a:r>
            <a:r>
              <a:rPr lang="pl-PL" sz="2200" dirty="0">
                <a:latin typeface="+mn-lt"/>
              </a:rPr>
              <a:t>epoce napoleońskiej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Ocenisz wpływ wojen napoleońskich na Francję i Europę</a:t>
            </a:r>
          </a:p>
          <a:p>
            <a:endParaRPr lang="pl-PL" sz="23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300" b="1" i="1" dirty="0">
                <a:latin typeface="+mn-lt"/>
              </a:rPr>
              <a:t>NACOBEZU</a:t>
            </a:r>
            <a:endParaRPr lang="pl-PL" sz="2300" b="1" dirty="0">
              <a:latin typeface="+mn-lt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Podasz datę przejęcia władzy przez Napoleona we Francji i datę jego koronacji cesarskiej</a:t>
            </a: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Podasz przykłady reform przeprowadzonych we Francji w okresie rządów Napoleona</a:t>
            </a: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Wymienisz najważniejsze bitwy wojen napoleońskich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Wskażesz na mapie zmiany terytorialne dokonane przez Napoleona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232387" y="3803799"/>
            <a:ext cx="4687888" cy="2891997"/>
            <a:chOff x="174512" y="3714563"/>
            <a:chExt cx="4687888" cy="2891997"/>
          </a:xfrm>
        </p:grpSpPr>
        <p:sp>
          <p:nvSpPr>
            <p:cNvPr id="13" name="Prostokąt 12"/>
            <p:cNvSpPr/>
            <p:nvPr/>
          </p:nvSpPr>
          <p:spPr>
            <a:xfrm>
              <a:off x="174512" y="6360339"/>
              <a:ext cx="468788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Zamachowców udało się Napoleonowi rozpędzić po oddaniu kilku salw armatnich</a:t>
              </a: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32"/>
            <a:stretch/>
          </p:blipFill>
          <p:spPr>
            <a:xfrm>
              <a:off x="174512" y="3714563"/>
              <a:ext cx="4687888" cy="2668926"/>
            </a:xfrm>
            <a:prstGeom prst="rect">
              <a:avLst/>
            </a:prstGeom>
            <a:ln w="3175">
              <a:solidFill>
                <a:srgbClr val="28659C"/>
              </a:solidFill>
            </a:ln>
          </p:spPr>
        </p:pic>
      </p:grpSp>
      <p:sp>
        <p:nvSpPr>
          <p:cNvPr id="15" name="Tytuł 1"/>
          <p:cNvSpPr txBox="1">
            <a:spLocks/>
          </p:cNvSpPr>
          <p:nvPr/>
        </p:nvSpPr>
        <p:spPr>
          <a:xfrm>
            <a:off x="301976" y="896817"/>
            <a:ext cx="5118342" cy="603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dirty="0">
                <a:latin typeface="+mn-lt"/>
              </a:rPr>
              <a:t>Po upadku jakobinów</a:t>
            </a:r>
            <a:endParaRPr lang="pl-PL" sz="2500" b="1" dirty="0" smtClean="0">
              <a:latin typeface="+mn-lt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01976" y="1804203"/>
            <a:ext cx="40991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Przedstawiciele burżuazji (bogate mieszczaństwo), którzy doprowadzili do upadku </a:t>
            </a:r>
            <a:r>
              <a:rPr lang="pl-PL" b="1" dirty="0" smtClean="0"/>
              <a:t>Robespierre'a </a:t>
            </a:r>
            <a:r>
              <a:rPr lang="pl-PL" b="1" dirty="0"/>
              <a:t>i jakobinów, sami przejęli władzę</a:t>
            </a:r>
          </a:p>
          <a:p>
            <a:pPr marL="285750" lvl="1" indent="-285750">
              <a:spcBef>
                <a:spcPts val="0"/>
              </a:spcBef>
              <a:buClr>
                <a:schemeClr val="tx1"/>
              </a:buClr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Wprowadzili rządy </a:t>
            </a:r>
            <a:r>
              <a:rPr lang="pl-PL" b="1" dirty="0">
                <a:solidFill>
                  <a:srgbClr val="FF0000"/>
                </a:solidFill>
              </a:rPr>
              <a:t>dyrektoriatu</a:t>
            </a:r>
          </a:p>
        </p:txBody>
      </p:sp>
      <p:sp>
        <p:nvSpPr>
          <p:cNvPr id="2" name="Prostokąt 1"/>
          <p:cNvSpPr/>
          <p:nvPr/>
        </p:nvSpPr>
        <p:spPr>
          <a:xfrm>
            <a:off x="5254907" y="4263867"/>
            <a:ext cx="3556783" cy="130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Władza skupiła się w rękach najbogatszych</a:t>
            </a:r>
            <a:endParaRPr lang="pl-PL" b="1" dirty="0">
              <a:solidFill>
                <a:schemeClr val="bg1"/>
              </a:solidFill>
            </a:endParaRPr>
          </a:p>
          <a:p>
            <a:pPr marL="285750" lvl="1" indent="-285750">
              <a:buClr>
                <a:schemeClr val="tx1"/>
              </a:buClr>
              <a:buSzPct val="120000"/>
              <a:buFont typeface="Calibri" panose="020F0502020204030204" pitchFamily="34" charset="0"/>
              <a:buChar char="•"/>
              <a:defRPr/>
            </a:pPr>
            <a:r>
              <a:rPr lang="pl-PL" b="1" dirty="0">
                <a:solidFill>
                  <a:schemeClr val="tx2"/>
                </a:solidFill>
              </a:rPr>
              <a:t>Bogaci balowali, a biedota cierpiała </a:t>
            </a:r>
            <a:r>
              <a:rPr lang="pl-PL" b="1" dirty="0" smtClean="0">
                <a:solidFill>
                  <a:schemeClr val="tx2"/>
                </a:solidFill>
              </a:rPr>
              <a:t>niedolę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254907" y="5677080"/>
            <a:ext cx="3556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SzPct val="120000"/>
              <a:buFont typeface="Calibri" panose="020F050202020403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Doszło do próby zamachu stanu, którą powstrzymał młody generał </a:t>
            </a:r>
            <a:r>
              <a:rPr lang="pl-PL" b="1" dirty="0">
                <a:solidFill>
                  <a:srgbClr val="FF0000"/>
                </a:solidFill>
              </a:rPr>
              <a:t>Napoleon Bonaparte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4846717" y="994046"/>
            <a:ext cx="4112090" cy="3010371"/>
            <a:chOff x="4788842" y="1063496"/>
            <a:chExt cx="4112090" cy="3010371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842" y="1063496"/>
              <a:ext cx="4112090" cy="2484388"/>
            </a:xfrm>
            <a:prstGeom prst="rect">
              <a:avLst/>
            </a:prstGeom>
            <a:ln w="3175">
              <a:solidFill>
                <a:srgbClr val="28659C"/>
              </a:solidFill>
            </a:ln>
          </p:spPr>
        </p:pic>
        <p:sp>
          <p:nvSpPr>
            <p:cNvPr id="12" name="Prostokąt 11"/>
            <p:cNvSpPr/>
            <p:nvPr/>
          </p:nvSpPr>
          <p:spPr>
            <a:xfrm>
              <a:off x="4935958" y="3519869"/>
              <a:ext cx="381785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W okresie rządów dyrektoriatu burżuazja organizowała wystawne bale i poświęcała się licznym rozrywkom. Wszystko po to, aby wynagrodzić sobie życie w strachu podczas wielkiego terroru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8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301976" y="1804203"/>
            <a:ext cx="373758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Młody dowódca </a:t>
            </a:r>
            <a:r>
              <a:rPr lang="pl-PL" b="1" dirty="0" smtClean="0"/>
              <a:t>wojskowy, </a:t>
            </a:r>
            <a:r>
              <a:rPr lang="pl-PL" b="1" dirty="0"/>
              <a:t>pochodził z </a:t>
            </a:r>
            <a:r>
              <a:rPr lang="pl-PL" b="1" dirty="0" smtClean="0"/>
              <a:t>Korsyki</a:t>
            </a:r>
            <a:endParaRPr lang="pl-PL" b="1" dirty="0"/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Był geniuszem wojskowym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4016415" y="1572615"/>
            <a:ext cx="4159681" cy="5091620"/>
            <a:chOff x="4804487" y="1731655"/>
            <a:chExt cx="4159681" cy="5091620"/>
          </a:xfrm>
        </p:grpSpPr>
        <p:sp>
          <p:nvSpPr>
            <p:cNvPr id="13" name="Prostokąt 12"/>
            <p:cNvSpPr/>
            <p:nvPr/>
          </p:nvSpPr>
          <p:spPr>
            <a:xfrm>
              <a:off x="4804487" y="6414850"/>
              <a:ext cx="4159681" cy="408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Napoleon podczas oblężenia Tulonu. </a:t>
              </a:r>
              <a:r>
                <a:rPr lang="pl-PL" sz="1000" dirty="0" smtClean="0"/>
                <a:t/>
              </a:r>
              <a:br>
                <a:rPr lang="pl-PL" sz="1000" dirty="0" smtClean="0"/>
              </a:br>
              <a:r>
                <a:rPr lang="pl-PL" sz="1000" dirty="0" smtClean="0"/>
                <a:t>Było </a:t>
              </a:r>
              <a:r>
                <a:rPr lang="pl-PL" sz="1000" dirty="0"/>
                <a:t>to jedno z pierwszych zwycięstw republikanów nad monarchistami</a:t>
              </a: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8"/>
            <a:stretch/>
          </p:blipFill>
          <p:spPr>
            <a:xfrm>
              <a:off x="5011837" y="1731655"/>
              <a:ext cx="3791282" cy="4717920"/>
            </a:xfrm>
            <a:prstGeom prst="rect">
              <a:avLst/>
            </a:prstGeom>
            <a:ln w="3175">
              <a:solidFill>
                <a:srgbClr val="28659C"/>
              </a:solidFill>
            </a:ln>
          </p:spPr>
        </p:pic>
      </p:grpSp>
      <p:sp>
        <p:nvSpPr>
          <p:cNvPr id="16" name="Tytuł 1"/>
          <p:cNvSpPr txBox="1">
            <a:spLocks/>
          </p:cNvSpPr>
          <p:nvPr/>
        </p:nvSpPr>
        <p:spPr>
          <a:xfrm>
            <a:off x="2934441" y="896817"/>
            <a:ext cx="3275118" cy="4574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+mn-lt"/>
              </a:rPr>
              <a:t>Napoleon Bonaparte</a:t>
            </a:r>
            <a:endParaRPr lang="pl-PL" sz="25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9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1574674" y="1688454"/>
            <a:ext cx="5994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lvl="1" indent="-285750"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W 1796 r. został dowódcą armii francuskiej we Włoszech, gdzie podbił północ tego kraju (1797 r</a:t>
            </a:r>
            <a:r>
              <a:rPr lang="pl-PL" b="1" dirty="0" smtClean="0"/>
              <a:t>.)</a:t>
            </a:r>
            <a:endParaRPr lang="pl-PL" b="1" dirty="0"/>
          </a:p>
        </p:txBody>
      </p:sp>
      <p:grpSp>
        <p:nvGrpSpPr>
          <p:cNvPr id="2" name="Grupa 1"/>
          <p:cNvGrpSpPr/>
          <p:nvPr/>
        </p:nvGrpSpPr>
        <p:grpSpPr>
          <a:xfrm>
            <a:off x="1758914" y="2450530"/>
            <a:ext cx="5626173" cy="4104299"/>
            <a:chOff x="2211137" y="2744142"/>
            <a:chExt cx="5626173" cy="4104299"/>
          </a:xfrm>
        </p:grpSpPr>
        <p:sp>
          <p:nvSpPr>
            <p:cNvPr id="13" name="Prostokąt 12"/>
            <p:cNvSpPr/>
            <p:nvPr/>
          </p:nvSpPr>
          <p:spPr>
            <a:xfrm>
              <a:off x="2295644" y="6448331"/>
              <a:ext cx="54571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Napoleon podczas walk we Włoszech. Podczas bitwy osobiście poprowadził szturm na most prowadzący do miejscowości </a:t>
              </a:r>
              <a:r>
                <a:rPr lang="pl-PL" sz="1000" dirty="0" err="1"/>
                <a:t>Arcole</a:t>
              </a:r>
              <a:endParaRPr lang="pl-PL" sz="1000" dirty="0"/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137" y="2744142"/>
              <a:ext cx="5626173" cy="3727339"/>
            </a:xfrm>
            <a:prstGeom prst="rect">
              <a:avLst/>
            </a:prstGeom>
            <a:ln w="3175">
              <a:solidFill>
                <a:srgbClr val="28659C"/>
              </a:solidFill>
            </a:ln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2934441" y="896817"/>
            <a:ext cx="3275118" cy="4574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+mn-lt"/>
              </a:rPr>
              <a:t>Napoleon Bonaparte</a:t>
            </a:r>
            <a:endParaRPr lang="pl-PL" sz="25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2781" y="1778410"/>
            <a:ext cx="4570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W 1798 r. został wysłany na podbój Egiptu (wyprawa miała odciąć Anglię od jej kolonii w Afryce i Azji)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5058555" y="1859432"/>
            <a:ext cx="3262719" cy="4741290"/>
            <a:chOff x="5104854" y="1743685"/>
            <a:chExt cx="3262719" cy="4741290"/>
          </a:xfrm>
        </p:grpSpPr>
        <p:sp>
          <p:nvSpPr>
            <p:cNvPr id="13" name="Prostokąt 12"/>
            <p:cNvSpPr/>
            <p:nvPr/>
          </p:nvSpPr>
          <p:spPr>
            <a:xfrm>
              <a:off x="5104854" y="6238754"/>
              <a:ext cx="326271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Napoleon podczas kampanii egipskiej</a:t>
              </a: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854" y="1743685"/>
              <a:ext cx="3262719" cy="4529794"/>
            </a:xfrm>
            <a:prstGeom prst="rect">
              <a:avLst/>
            </a:prstGeom>
            <a:ln w="3175">
              <a:solidFill>
                <a:srgbClr val="28659C"/>
              </a:solidFill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2934441" y="896817"/>
            <a:ext cx="3275118" cy="4574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+mn-lt"/>
              </a:rPr>
              <a:t>Napoleon Bonaparte</a:t>
            </a:r>
            <a:endParaRPr lang="pl-PL" sz="25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13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278825" y="1778410"/>
            <a:ext cx="408483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W 1799 r. wrócił do Francji i dokonał zamachu stanu</a:t>
            </a:r>
          </a:p>
          <a:p>
            <a:pPr marL="285750" lvl="1" indent="-285750"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Objął władzę jako pierwszy </a:t>
            </a:r>
            <a:r>
              <a:rPr lang="pl-PL" b="1" dirty="0" smtClean="0"/>
              <a:t>konsul</a:t>
            </a:r>
            <a:endParaRPr lang="pl-PL" b="1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934441" y="896817"/>
            <a:ext cx="3275118" cy="4574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+mn-lt"/>
              </a:rPr>
              <a:t>Napoleon Bonaparte</a:t>
            </a:r>
            <a:endParaRPr lang="pl-PL" sz="2500" b="1" dirty="0" smtClean="0">
              <a:latin typeface="+mn-lt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4479403" y="1778410"/>
            <a:ext cx="4234405" cy="4731993"/>
            <a:chOff x="4328932" y="1583002"/>
            <a:chExt cx="4234405" cy="4731993"/>
          </a:xfrm>
        </p:grpSpPr>
        <p:sp>
          <p:nvSpPr>
            <p:cNvPr id="13" name="Prostokąt 12"/>
            <p:cNvSpPr/>
            <p:nvPr/>
          </p:nvSpPr>
          <p:spPr>
            <a:xfrm>
              <a:off x="4328932" y="6068774"/>
              <a:ext cx="42344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Napoleon dokonujący zamachu stanu 18 </a:t>
              </a:r>
              <a:r>
                <a:rPr lang="pl-PL" sz="1000" dirty="0" err="1"/>
                <a:t>brumaire`a</a:t>
              </a:r>
              <a:r>
                <a:rPr lang="pl-PL" sz="1000" dirty="0"/>
                <a:t> (9 listopada) 1799 roku</a:t>
              </a: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932" y="1583002"/>
              <a:ext cx="4234405" cy="4511566"/>
            </a:xfrm>
            <a:prstGeom prst="rect">
              <a:avLst/>
            </a:prstGeom>
            <a:ln w="3175">
              <a:solidFill>
                <a:srgbClr val="28659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942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278825" y="1778410"/>
            <a:ext cx="408483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b="1" dirty="0"/>
              <a:t>Cele Napoleona to: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uczynić Francję mocarstwem</a:t>
            </a:r>
          </a:p>
          <a:p>
            <a:pPr marL="742950" lvl="1" indent="-285750"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zostać zapamiętanym jako </a:t>
            </a:r>
            <a:r>
              <a:rPr lang="pl-PL" b="1" dirty="0" smtClean="0"/>
              <a:t>wielki wódz </a:t>
            </a:r>
            <a:r>
              <a:rPr lang="pl-PL" b="1" dirty="0"/>
              <a:t>i prawodawca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984805" y="896818"/>
            <a:ext cx="5174390" cy="3798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+mn-lt"/>
              </a:rPr>
              <a:t>Konsulat Napoleona (1799–1804)</a:t>
            </a:r>
            <a:endParaRPr lang="pl-PL" sz="2500" b="1" dirty="0" smtClean="0">
              <a:latin typeface="+mn-lt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643438" y="2051551"/>
            <a:ext cx="3869197" cy="4436604"/>
            <a:chOff x="4479403" y="1877931"/>
            <a:chExt cx="3869197" cy="4436604"/>
          </a:xfrm>
        </p:grpSpPr>
        <p:sp>
          <p:nvSpPr>
            <p:cNvPr id="13" name="Prostokąt 12"/>
            <p:cNvSpPr/>
            <p:nvPr/>
          </p:nvSpPr>
          <p:spPr>
            <a:xfrm>
              <a:off x="4479403" y="5909094"/>
              <a:ext cx="3869197" cy="405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Po zamachu stanu władzę we Francji przejął trzyosobowy konsulat </a:t>
              </a:r>
              <a:r>
                <a:rPr lang="pl-PL" sz="1000" dirty="0" smtClean="0"/>
                <a:t/>
              </a:r>
              <a:br>
                <a:rPr lang="pl-PL" sz="1000" dirty="0" smtClean="0"/>
              </a:br>
              <a:r>
                <a:rPr lang="pl-PL" sz="1000" dirty="0" smtClean="0"/>
                <a:t>z </a:t>
              </a:r>
              <a:r>
                <a:rPr lang="pl-PL" sz="1000" dirty="0"/>
                <a:t>Napoleonem jako pierwszym konsulem</a:t>
              </a:r>
            </a:p>
          </p:txBody>
        </p:sp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403" y="1877931"/>
              <a:ext cx="3869197" cy="4031164"/>
            </a:xfrm>
            <a:prstGeom prst="rect">
              <a:avLst/>
            </a:prstGeom>
            <a:ln>
              <a:solidFill>
                <a:srgbClr val="0A5E8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759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3414530" y="1868460"/>
            <a:ext cx="5428528" cy="4410298"/>
            <a:chOff x="3414530" y="1868460"/>
            <a:chExt cx="5428528" cy="4410298"/>
          </a:xfrm>
        </p:grpSpPr>
        <p:sp>
          <p:nvSpPr>
            <p:cNvPr id="13" name="Prostokąt 12"/>
            <p:cNvSpPr/>
            <p:nvPr/>
          </p:nvSpPr>
          <p:spPr>
            <a:xfrm>
              <a:off x="3414530" y="5878648"/>
              <a:ext cx="54285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/>
                <a:t>Zawarcie pokoju z Austrią umożliwiło zwycięstwo w bitwie pod Marengo w 1800 r. Po tej klęsce Austriacy wycofali się z wojny przeciw Francji</a:t>
              </a: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531" y="1868460"/>
              <a:ext cx="5428527" cy="4021763"/>
            </a:xfrm>
            <a:prstGeom prst="rect">
              <a:avLst/>
            </a:prstGeom>
            <a:ln w="3175">
              <a:solidFill>
                <a:srgbClr val="0A5E86"/>
              </a:solidFill>
            </a:ln>
          </p:spPr>
        </p:pic>
      </p:grpSp>
      <p:sp>
        <p:nvSpPr>
          <p:cNvPr id="17" name="Prostokąt 16"/>
          <p:cNvSpPr/>
          <p:nvPr/>
        </p:nvSpPr>
        <p:spPr>
          <a:xfrm>
            <a:off x="278825" y="1778409"/>
            <a:ext cx="2996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120000"/>
              <a:buFont typeface="Calibri" panose="020F0502020204030204" pitchFamily="34" charset="0"/>
              <a:buChar char="•"/>
            </a:pPr>
            <a:r>
              <a:rPr lang="pl-PL" b="1" dirty="0"/>
              <a:t>Wygrał wojnę z Austrią, po czym zapewnił Francuzom pokój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984805" y="896818"/>
            <a:ext cx="5174390" cy="3798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+mn-lt"/>
              </a:rPr>
              <a:t>Konsulat Napoleona (1799–1804)</a:t>
            </a:r>
            <a:endParaRPr lang="pl-PL" sz="25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42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5295</TotalTime>
  <Words>668</Words>
  <Application>Microsoft Office PowerPoint</Application>
  <PresentationFormat>Pokaz na ekranie (4:3)</PresentationFormat>
  <Paragraphs>129</Paragraphs>
  <Slides>17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Agata Bereza</cp:lastModifiedBy>
  <cp:revision>829</cp:revision>
  <dcterms:created xsi:type="dcterms:W3CDTF">2015-10-29T10:43:43Z</dcterms:created>
  <dcterms:modified xsi:type="dcterms:W3CDTF">2021-09-08T06:51:52Z</dcterms:modified>
</cp:coreProperties>
</file>