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1"/>
  </p:notesMasterIdLst>
  <p:handoutMasterIdLst>
    <p:handoutMasterId r:id="rId12"/>
  </p:handoutMasterIdLst>
  <p:sldIdLst>
    <p:sldId id="296" r:id="rId3"/>
    <p:sldId id="258" r:id="rId4"/>
    <p:sldId id="312" r:id="rId5"/>
    <p:sldId id="311" r:id="rId6"/>
    <p:sldId id="317" r:id="rId7"/>
    <p:sldId id="319" r:id="rId8"/>
    <p:sldId id="318" r:id="rId9"/>
    <p:sldId id="306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3816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  <p15:guide id="8" pos="2744" userDrawn="1">
          <p15:clr>
            <a:srgbClr val="A4A3A4"/>
          </p15:clr>
        </p15:guide>
        <p15:guide id="9" pos="3039" userDrawn="1">
          <p15:clr>
            <a:srgbClr val="A4A3A4"/>
          </p15:clr>
        </p15:guide>
        <p15:guide id="10" orient="horz" pos="867" userDrawn="1">
          <p15:clr>
            <a:srgbClr val="A4A3A4"/>
          </p15:clr>
        </p15:guide>
        <p15:guide id="11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BB6"/>
    <a:srgbClr val="EAA886"/>
    <a:srgbClr val="C84B30"/>
    <a:srgbClr val="B5D2EC"/>
    <a:srgbClr val="2E75B5"/>
    <a:srgbClr val="013974"/>
    <a:srgbClr val="036B9A"/>
    <a:srgbClr val="3B87CD"/>
    <a:srgbClr val="2DAFE6"/>
    <a:srgbClr val="0E7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99" autoAdjust="0"/>
  </p:normalViewPr>
  <p:slideViewPr>
    <p:cSldViewPr showGuides="1">
      <p:cViewPr varScale="1">
        <p:scale>
          <a:sx n="105" d="100"/>
          <a:sy n="105" d="100"/>
        </p:scale>
        <p:origin x="1188" y="114"/>
      </p:cViewPr>
      <p:guideLst>
        <p:guide orient="horz" pos="3816"/>
        <p:guide orient="horz" pos="3974"/>
        <p:guide pos="2744"/>
        <p:guide pos="3039"/>
        <p:guide orient="horz" pos="867"/>
        <p:guide orient="horz" pos="34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47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94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6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920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55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15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2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595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34682"/>
            <a:ext cx="450002" cy="4500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5076564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Zjednoczenie</a:t>
            </a:r>
            <a:r>
              <a:rPr lang="pl-PL" sz="1400" b="1" kern="1200" baseline="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Włoch</a:t>
            </a:r>
            <a:endParaRPr lang="pl-PL" sz="1400" b="1" kern="1200" dirty="0" smtClean="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7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 userDrawn="1"/>
        </p:nvSpPr>
        <p:spPr>
          <a:xfrm>
            <a:off x="-72516" y="174166"/>
            <a:ext cx="5076564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Zjednoczenie Włoch</a:t>
            </a:r>
          </a:p>
        </p:txBody>
      </p: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6264696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Zjednoczenie Włoch</a:t>
            </a:r>
          </a:p>
        </p:txBody>
      </p: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5652628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Zjednoczenie Włoch</a:t>
            </a:r>
          </a:p>
        </p:txBody>
      </p: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59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5652628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5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Zjednoczenie Włoch</a:t>
            </a:r>
          </a:p>
        </p:txBody>
      </p:sp>
    </p:spTree>
    <p:extLst>
      <p:ext uri="{BB962C8B-B14F-4D97-AF65-F5344CB8AC3E}">
        <p14:creationId xmlns:p14="http://schemas.microsoft.com/office/powerpoint/2010/main" val="2251339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5443">
          <p15:clr>
            <a:srgbClr val="FBAE40"/>
          </p15:clr>
        </p15:guide>
        <p15:guide id="3" pos="317">
          <p15:clr>
            <a:srgbClr val="FBAE40"/>
          </p15:clr>
        </p15:guide>
        <p15:guide id="4" orient="horz" pos="5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845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725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5" r:id="rId4"/>
    <p:sldLayoutId id="2147483688" r:id="rId5"/>
    <p:sldLayoutId id="2147483663" r:id="rId6"/>
    <p:sldLayoutId id="2147483689" r:id="rId7"/>
    <p:sldLayoutId id="2147483690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5" t="9975" r="10594" b="21776"/>
          <a:stretch/>
        </p:blipFill>
        <p:spPr>
          <a:xfrm>
            <a:off x="4615688" y="836712"/>
            <a:ext cx="4032448" cy="468052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432000" bIns="216000" rtlCol="0" anchor="ctr"/>
          <a:lstStyle/>
          <a:p>
            <a:pPr>
              <a:lnSpc>
                <a:spcPts val="2700"/>
              </a:lnSpc>
            </a:pPr>
            <a:r>
              <a:rPr lang="pl-PL" sz="40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Zjednoczenie Włoch</a:t>
            </a:r>
            <a:endParaRPr lang="pl-PL" sz="4000" dirty="0">
              <a:solidFill>
                <a:schemeClr val="accent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28" y="3363571"/>
            <a:ext cx="1515587" cy="197364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7" name="Schemat blokowy: ręczne wprowadzanie danych 5"/>
          <p:cNvSpPr/>
          <p:nvPr/>
        </p:nvSpPr>
        <p:spPr>
          <a:xfrm rot="10800000">
            <a:off x="6696236" y="83671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46" y="994956"/>
            <a:ext cx="1018565" cy="44055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03" y="5357490"/>
            <a:ext cx="643629" cy="64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2024" y="3753180"/>
            <a:ext cx="8137214" cy="432000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NACOBEZU</a:t>
            </a:r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Cele lekcji</a:t>
            </a:r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412776"/>
            <a:ext cx="8137215" cy="431183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lvl="0"/>
            <a:r>
              <a:rPr lang="pl-PL" dirty="0" smtClean="0"/>
              <a:t>scharakteryzujesz </a:t>
            </a:r>
            <a:r>
              <a:rPr lang="pl-PL" dirty="0"/>
              <a:t>koncepcje zjednoczeniowe Włoch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1714" y="4184723"/>
            <a:ext cx="813752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1917696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/>
              <a:t>przedstawisz proces zjednoczenia Włoch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503547" y="2420888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/>
              <a:t>omówisz przebieg wojny między Sardynią i Francją a Austrią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503238" y="1880828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/>
          <p:cNvCxnSpPr/>
          <p:nvPr/>
        </p:nvCxnSpPr>
        <p:spPr>
          <a:xfrm>
            <a:off x="503238" y="2384884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496243" y="4221279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lvl="0"/>
            <a:r>
              <a:rPr lang="pl-PL" dirty="0"/>
              <a:t>podasz lata trwania procesu zjednoczenia Włoch</a:t>
            </a:r>
          </a:p>
        </p:txBody>
      </p:sp>
      <p:sp>
        <p:nvSpPr>
          <p:cNvPr id="32" name="Prostokąt 31"/>
          <p:cNvSpPr/>
          <p:nvPr/>
        </p:nvSpPr>
        <p:spPr>
          <a:xfrm>
            <a:off x="496243" y="4725240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najważniejsze postaci związane z przebiegiem tego procesu</a:t>
            </a:r>
          </a:p>
        </p:txBody>
      </p:sp>
      <p:cxnSp>
        <p:nvCxnSpPr>
          <p:cNvPr id="35" name="Łącznik prosty 34"/>
          <p:cNvCxnSpPr/>
          <p:nvPr/>
        </p:nvCxnSpPr>
        <p:spPr>
          <a:xfrm>
            <a:off x="495934" y="4689236"/>
            <a:ext cx="814451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496243" y="5229248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wskażesz na mapie kolejne ziemie przejmowane przez Sardynię</a:t>
            </a:r>
          </a:p>
        </p:txBody>
      </p:sp>
      <p:cxnSp>
        <p:nvCxnSpPr>
          <p:cNvPr id="28" name="Łącznik prosty 27"/>
          <p:cNvCxnSpPr/>
          <p:nvPr/>
        </p:nvCxnSpPr>
        <p:spPr>
          <a:xfrm>
            <a:off x="495934" y="5193244"/>
            <a:ext cx="814451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03547" y="2924992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/>
              <a:t>przedstawisz przebieg wyprawy tysiąca czerwonych koszul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503238" y="2888988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503548" y="944772"/>
            <a:ext cx="4068144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Po Wiośnie Ludów…</a:t>
            </a:r>
          </a:p>
        </p:txBody>
      </p:sp>
      <p:grpSp>
        <p:nvGrpSpPr>
          <p:cNvPr id="59" name="Grupa 58"/>
          <p:cNvGrpSpPr/>
          <p:nvPr/>
        </p:nvGrpSpPr>
        <p:grpSpPr>
          <a:xfrm>
            <a:off x="503238" y="1376363"/>
            <a:ext cx="4068453" cy="1332557"/>
            <a:chOff x="503238" y="1376363"/>
            <a:chExt cx="4068453" cy="1332557"/>
          </a:xfrm>
        </p:grpSpPr>
        <p:cxnSp>
          <p:nvCxnSpPr>
            <p:cNvPr id="19" name="Łącznik prosty 18"/>
            <p:cNvCxnSpPr/>
            <p:nvPr/>
          </p:nvCxnSpPr>
          <p:spPr>
            <a:xfrm>
              <a:off x="503238" y="1376363"/>
              <a:ext cx="4068144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rostokąt 16"/>
            <p:cNvSpPr/>
            <p:nvPr/>
          </p:nvSpPr>
          <p:spPr>
            <a:xfrm>
              <a:off x="503547" y="1412800"/>
              <a:ext cx="4068144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wzrost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świadomości narodowej wśród Włochów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503546" y="1700800"/>
              <a:ext cx="4068144" cy="504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zjednoczenie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wpłynęłoby pozytywnie na rozwój gospodarczy i wzrost dochodów mieszkańców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503238" y="1664796"/>
              <a:ext cx="4068144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>
              <a:off x="503238" y="2240916"/>
              <a:ext cx="40681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503547" y="2276920"/>
              <a:ext cx="4068144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jednak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wciąż silne było poczucie odrębności mieszkańców różnych części Italii</a:t>
              </a:r>
            </a:p>
          </p:txBody>
        </p:sp>
      </p:grpSp>
      <p:grpSp>
        <p:nvGrpSpPr>
          <p:cNvPr id="60" name="Grupa 59"/>
          <p:cNvGrpSpPr/>
          <p:nvPr/>
        </p:nvGrpSpPr>
        <p:grpSpPr>
          <a:xfrm>
            <a:off x="503548" y="3248956"/>
            <a:ext cx="4068453" cy="1080144"/>
            <a:chOff x="503548" y="3248956"/>
            <a:chExt cx="4068453" cy="1080144"/>
          </a:xfrm>
        </p:grpSpPr>
        <p:sp>
          <p:nvSpPr>
            <p:cNvPr id="37" name="Prostokąt 36"/>
            <p:cNvSpPr/>
            <p:nvPr/>
          </p:nvSpPr>
          <p:spPr>
            <a:xfrm>
              <a:off x="503857" y="3248956"/>
              <a:ext cx="4068144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dwie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koncepcje zjednoczeniowe</a:t>
              </a:r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503548" y="3500984"/>
              <a:ext cx="40681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ostokąt 38"/>
            <p:cNvSpPr/>
            <p:nvPr/>
          </p:nvSpPr>
          <p:spPr>
            <a:xfrm>
              <a:off x="503857" y="3537012"/>
              <a:ext cx="4068144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scentralizowana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demokratyczna republika</a:t>
              </a:r>
            </a:p>
          </p:txBody>
        </p:sp>
        <p:cxnSp>
          <p:nvCxnSpPr>
            <p:cNvPr id="20" name="Łącznik prosty 19"/>
            <p:cNvCxnSpPr/>
            <p:nvPr/>
          </p:nvCxnSpPr>
          <p:spPr>
            <a:xfrm>
              <a:off x="503548" y="3789016"/>
              <a:ext cx="40681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rostokąt 22"/>
            <p:cNvSpPr/>
            <p:nvPr/>
          </p:nvSpPr>
          <p:spPr>
            <a:xfrm>
              <a:off x="503857" y="3825044"/>
              <a:ext cx="4068144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Giuseppe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Mazzini</a:t>
              </a:r>
            </a:p>
          </p:txBody>
        </p:sp>
        <p:cxnSp>
          <p:nvCxnSpPr>
            <p:cNvPr id="24" name="Łącznik prosty 23"/>
            <p:cNvCxnSpPr/>
            <p:nvPr/>
          </p:nvCxnSpPr>
          <p:spPr>
            <a:xfrm>
              <a:off x="503548" y="4077072"/>
              <a:ext cx="40681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rostokąt 25"/>
            <p:cNvSpPr/>
            <p:nvPr/>
          </p:nvSpPr>
          <p:spPr>
            <a:xfrm>
              <a:off x="503857" y="4113100"/>
              <a:ext cx="4068144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Giuseppe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Garibaldi</a:t>
              </a:r>
            </a:p>
          </p:txBody>
        </p:sp>
      </p:grpSp>
      <p:grpSp>
        <p:nvGrpSpPr>
          <p:cNvPr id="61" name="Grupa 60"/>
          <p:cNvGrpSpPr/>
          <p:nvPr/>
        </p:nvGrpSpPr>
        <p:grpSpPr>
          <a:xfrm>
            <a:off x="502929" y="4869148"/>
            <a:ext cx="4068453" cy="1080072"/>
            <a:chOff x="502929" y="4869148"/>
            <a:chExt cx="4068453" cy="1080072"/>
          </a:xfrm>
        </p:grpSpPr>
        <p:sp>
          <p:nvSpPr>
            <p:cNvPr id="28" name="Prostokąt 27"/>
            <p:cNvSpPr/>
            <p:nvPr/>
          </p:nvSpPr>
          <p:spPr>
            <a:xfrm>
              <a:off x="503238" y="4869148"/>
              <a:ext cx="4068144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liberalna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monarchia</a:t>
              </a:r>
            </a:p>
          </p:txBody>
        </p:sp>
        <p:cxnSp>
          <p:nvCxnSpPr>
            <p:cNvPr id="29" name="Łącznik prosty 28"/>
            <p:cNvCxnSpPr/>
            <p:nvPr/>
          </p:nvCxnSpPr>
          <p:spPr>
            <a:xfrm>
              <a:off x="502929" y="5121152"/>
              <a:ext cx="40681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rostokąt 29"/>
            <p:cNvSpPr/>
            <p:nvPr/>
          </p:nvSpPr>
          <p:spPr>
            <a:xfrm>
              <a:off x="503238" y="5157156"/>
              <a:ext cx="4068144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politycy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Królestwa Sardynii (Piemontu)</a:t>
              </a:r>
            </a:p>
          </p:txBody>
        </p:sp>
        <p:cxnSp>
          <p:nvCxnSpPr>
            <p:cNvPr id="31" name="Łącznik prosty 30"/>
            <p:cNvCxnSpPr/>
            <p:nvPr/>
          </p:nvCxnSpPr>
          <p:spPr>
            <a:xfrm>
              <a:off x="502929" y="5409208"/>
              <a:ext cx="40681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Prostokąt 31"/>
            <p:cNvSpPr/>
            <p:nvPr/>
          </p:nvSpPr>
          <p:spPr>
            <a:xfrm>
              <a:off x="503238" y="5445212"/>
              <a:ext cx="4068144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t-BR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król </a:t>
              </a:r>
              <a:r>
                <a:rPr lang="pt-BR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Wiktor Emanuel II </a:t>
              </a:r>
              <a:endPara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Łącznik prosty 32"/>
            <p:cNvCxnSpPr/>
            <p:nvPr/>
          </p:nvCxnSpPr>
          <p:spPr>
            <a:xfrm>
              <a:off x="502929" y="5697216"/>
              <a:ext cx="4068144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rostokąt 33"/>
            <p:cNvSpPr/>
            <p:nvPr/>
          </p:nvSpPr>
          <p:spPr>
            <a:xfrm>
              <a:off x="503238" y="5733220"/>
              <a:ext cx="4068144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t-BR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Camillo </a:t>
              </a:r>
              <a:r>
                <a:rPr lang="pt-BR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Cavour</a:t>
              </a:r>
              <a:endPara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4824413" y="1376363"/>
            <a:ext cx="3816351" cy="5481637"/>
            <a:chOff x="4824413" y="1376363"/>
            <a:chExt cx="3816351" cy="5481637"/>
          </a:xfrm>
        </p:grpSpPr>
        <p:sp>
          <p:nvSpPr>
            <p:cNvPr id="41" name="Prostokąt 40"/>
            <p:cNvSpPr/>
            <p:nvPr/>
          </p:nvSpPr>
          <p:spPr>
            <a:xfrm>
              <a:off x="5256076" y="1376363"/>
              <a:ext cx="3384688" cy="5481637"/>
            </a:xfrm>
            <a:prstGeom prst="rect">
              <a:avLst/>
            </a:prstGeom>
            <a:pattFill prst="zigZag">
              <a:fgClr>
                <a:schemeClr val="bg1"/>
              </a:fgClr>
              <a:bgClr>
                <a:schemeClr val="accent5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82" t="2227" r="8580" b="29262"/>
            <a:stretch/>
          </p:blipFill>
          <p:spPr>
            <a:xfrm>
              <a:off x="5364244" y="1466794"/>
              <a:ext cx="3168352" cy="4698510"/>
            </a:xfrm>
            <a:prstGeom prst="rect">
              <a:avLst/>
            </a:prstGeom>
          </p:spPr>
        </p:pic>
        <p:sp>
          <p:nvSpPr>
            <p:cNvPr id="25" name="pole tekstowe 24"/>
            <p:cNvSpPr txBox="1"/>
            <p:nvPr/>
          </p:nvSpPr>
          <p:spPr>
            <a:xfrm>
              <a:off x="4824413" y="5481216"/>
              <a:ext cx="1008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l-PL" sz="800" dirty="0"/>
                <a:t>Giuseppe Garibaldi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1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772"/>
            <a:ext cx="3492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492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Na </a:t>
            </a:r>
            <a:r>
              <a:rPr lang="pl-PL" b="1" dirty="0">
                <a:solidFill>
                  <a:schemeClr val="accent6"/>
                </a:solidFill>
              </a:rPr>
              <a:t>drodze do zjednoczenia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4355976" y="1412776"/>
            <a:ext cx="4284308" cy="1332148"/>
            <a:chOff x="4355976" y="1412776"/>
            <a:chExt cx="4284308" cy="1332148"/>
          </a:xfrm>
        </p:grpSpPr>
        <p:sp>
          <p:nvSpPr>
            <p:cNvPr id="17" name="Prostokąt 16"/>
            <p:cNvSpPr/>
            <p:nvPr/>
          </p:nvSpPr>
          <p:spPr>
            <a:xfrm>
              <a:off x="4356284" y="1412776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Camillo </a:t>
              </a:r>
              <a:r>
                <a:rPr lang="pl-PL" sz="1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Cavour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nawiązał relacje z Francją Napoleona III</a:t>
              </a:r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4355976" y="1664852"/>
              <a:ext cx="4284000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a 2"/>
            <p:cNvGrpSpPr/>
            <p:nvPr/>
          </p:nvGrpSpPr>
          <p:grpSpPr>
            <a:xfrm>
              <a:off x="4355976" y="1700904"/>
              <a:ext cx="4284308" cy="1044020"/>
              <a:chOff x="4355976" y="1700856"/>
              <a:chExt cx="4284308" cy="1044020"/>
            </a:xfrm>
          </p:grpSpPr>
          <p:sp>
            <p:nvSpPr>
              <p:cNvPr id="13" name="Prostokąt 12"/>
              <p:cNvSpPr/>
              <p:nvPr/>
            </p:nvSpPr>
            <p:spPr>
              <a:xfrm>
                <a:off x="4356284" y="1700856"/>
                <a:ext cx="4284000" cy="4320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216000" tIns="0" rIns="0" bIns="0" anchor="ctr">
                <a:noAutofit/>
              </a:bodyPr>
              <a:lstStyle/>
              <a:p>
                <a:pPr marL="0" lvl="1">
                  <a:buClr>
                    <a:schemeClr val="accent3"/>
                  </a:buClr>
                </a:pP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Sardynia 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była za słaba, aby pokonać Austrię </a:t>
                </a: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 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zjednoczyć Włochy</a:t>
                </a:r>
                <a:endParaRPr lang="pl-PL" sz="1400" dirty="0">
                  <a:solidFill>
                    <a:srgbClr val="01397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1" name="Łącznik prosty 20"/>
              <p:cNvCxnSpPr/>
              <p:nvPr/>
            </p:nvCxnSpPr>
            <p:spPr>
              <a:xfrm>
                <a:off x="4355976" y="2168860"/>
                <a:ext cx="4284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Prostokąt 34"/>
              <p:cNvSpPr/>
              <p:nvPr/>
            </p:nvSpPr>
            <p:spPr>
              <a:xfrm>
                <a:off x="4356284" y="2204864"/>
                <a:ext cx="4284000" cy="2160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216000" tIns="0" rIns="0" bIns="0" anchor="ctr">
                <a:noAutofit/>
              </a:bodyPr>
              <a:lstStyle/>
              <a:p>
                <a:pPr marL="0" lvl="1">
                  <a:buClr>
                    <a:schemeClr val="accent3"/>
                  </a:buClr>
                </a:pP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potrzebowała 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sojusznika</a:t>
                </a:r>
              </a:p>
            </p:txBody>
          </p:sp>
          <p:cxnSp>
            <p:nvCxnSpPr>
              <p:cNvPr id="18" name="Łącznik prosty 17"/>
              <p:cNvCxnSpPr/>
              <p:nvPr/>
            </p:nvCxnSpPr>
            <p:spPr>
              <a:xfrm>
                <a:off x="4355976" y="2456844"/>
                <a:ext cx="4284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Prostokąt 19"/>
              <p:cNvSpPr/>
              <p:nvPr/>
            </p:nvSpPr>
            <p:spPr>
              <a:xfrm>
                <a:off x="4356284" y="2492848"/>
                <a:ext cx="4284000" cy="21600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432000" tIns="0" rIns="0" bIns="0" anchor="ctr">
                <a:noAutofit/>
              </a:bodyPr>
              <a:lstStyle/>
              <a:p>
                <a:pPr marL="0" lvl="1">
                  <a:buClr>
                    <a:schemeClr val="accent3"/>
                  </a:buClr>
                </a:pPr>
                <a:r>
                  <a:rPr lang="pl-PL" sz="1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Napoleon </a:t>
                </a:r>
                <a:r>
                  <a:rPr lang="pl-PL" sz="1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III był władcą żądny sukcesów</a:t>
                </a:r>
              </a:p>
            </p:txBody>
          </p:sp>
          <p:cxnSp>
            <p:nvCxnSpPr>
              <p:cNvPr id="23" name="Łącznik prosty 22"/>
              <p:cNvCxnSpPr/>
              <p:nvPr/>
            </p:nvCxnSpPr>
            <p:spPr>
              <a:xfrm>
                <a:off x="4355976" y="2744876"/>
                <a:ext cx="4284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upa 6"/>
          <p:cNvGrpSpPr/>
          <p:nvPr/>
        </p:nvGrpSpPr>
        <p:grpSpPr>
          <a:xfrm>
            <a:off x="4355976" y="3284984"/>
            <a:ext cx="4284619" cy="1764180"/>
            <a:chOff x="4355976" y="3284984"/>
            <a:chExt cx="4284619" cy="1764180"/>
          </a:xfrm>
        </p:grpSpPr>
        <p:sp>
          <p:nvSpPr>
            <p:cNvPr id="37" name="Prostokąt 36"/>
            <p:cNvSpPr/>
            <p:nvPr/>
          </p:nvSpPr>
          <p:spPr>
            <a:xfrm>
              <a:off x="4356594" y="3284984"/>
              <a:ext cx="4284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kontakty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polityczne zostały nawiązane podczas wojny krymskiej i kongresu paryskiego (1856 r.)</a:t>
              </a:r>
            </a:p>
          </p:txBody>
        </p:sp>
        <p:cxnSp>
          <p:nvCxnSpPr>
            <p:cNvPr id="38" name="Łącznik prosty 37"/>
            <p:cNvCxnSpPr/>
            <p:nvPr/>
          </p:nvCxnSpPr>
          <p:spPr>
            <a:xfrm>
              <a:off x="4356286" y="3753036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Prostokąt 38"/>
            <p:cNvSpPr/>
            <p:nvPr/>
          </p:nvSpPr>
          <p:spPr>
            <a:xfrm>
              <a:off x="4356595" y="3789040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1858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– układ w </a:t>
              </a:r>
              <a:r>
                <a:rPr lang="pl-PL" sz="14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Plombières</a:t>
              </a:r>
              <a:endPara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6" name="Łącznik prosty 25"/>
            <p:cNvCxnSpPr/>
            <p:nvPr/>
          </p:nvCxnSpPr>
          <p:spPr>
            <a:xfrm>
              <a:off x="4356286" y="4041052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rostokąt 26"/>
            <p:cNvSpPr/>
            <p:nvPr/>
          </p:nvSpPr>
          <p:spPr>
            <a:xfrm>
              <a:off x="4356595" y="4077056"/>
              <a:ext cx="4284000" cy="432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wspólny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atak wojsk francuskich i sardyńskich na Austrię w celu odebrania jej Lombardii i Wenecji</a:t>
              </a:r>
            </a:p>
          </p:txBody>
        </p:sp>
        <p:cxnSp>
          <p:nvCxnSpPr>
            <p:cNvPr id="28" name="Łącznik prosty 27"/>
            <p:cNvCxnSpPr/>
            <p:nvPr/>
          </p:nvCxnSpPr>
          <p:spPr>
            <a:xfrm>
              <a:off x="4356286" y="4545108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rostokąt 28"/>
            <p:cNvSpPr/>
            <p:nvPr/>
          </p:nvSpPr>
          <p:spPr>
            <a:xfrm>
              <a:off x="4356595" y="4581112"/>
              <a:ext cx="4284000" cy="432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Francja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miała uzyskać alpejską część Sabaudii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oraz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Niceę</a:t>
              </a:r>
            </a:p>
          </p:txBody>
        </p:sp>
        <p:cxnSp>
          <p:nvCxnSpPr>
            <p:cNvPr id="31" name="Łącznik prosty 30"/>
            <p:cNvCxnSpPr/>
            <p:nvPr/>
          </p:nvCxnSpPr>
          <p:spPr>
            <a:xfrm>
              <a:off x="4355976" y="5049164"/>
              <a:ext cx="4284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a 3"/>
          <p:cNvGrpSpPr/>
          <p:nvPr/>
        </p:nvGrpSpPr>
        <p:grpSpPr>
          <a:xfrm>
            <a:off x="4355976" y="2780880"/>
            <a:ext cx="4284308" cy="468100"/>
            <a:chOff x="4355976" y="2780880"/>
            <a:chExt cx="4284308" cy="468100"/>
          </a:xfrm>
        </p:grpSpPr>
        <p:sp>
          <p:nvSpPr>
            <p:cNvPr id="24" name="Prostokąt 23"/>
            <p:cNvSpPr/>
            <p:nvPr/>
          </p:nvSpPr>
          <p:spPr>
            <a:xfrm>
              <a:off x="4356284" y="2780880"/>
              <a:ext cx="4284000" cy="432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kreował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się na orędownika narodów niemających własnej państwowości</a:t>
              </a: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4355976" y="3248980"/>
              <a:ext cx="428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a 7"/>
          <p:cNvGrpSpPr/>
          <p:nvPr/>
        </p:nvGrpSpPr>
        <p:grpSpPr>
          <a:xfrm>
            <a:off x="4355976" y="5085168"/>
            <a:ext cx="4284309" cy="1224176"/>
            <a:chOff x="4355976" y="5085168"/>
            <a:chExt cx="4284309" cy="1224176"/>
          </a:xfrm>
        </p:grpSpPr>
        <p:sp>
          <p:nvSpPr>
            <p:cNvPr id="33" name="Prostokąt 32"/>
            <p:cNvSpPr/>
            <p:nvPr/>
          </p:nvSpPr>
          <p:spPr>
            <a:xfrm>
              <a:off x="4356285" y="5085168"/>
              <a:ext cx="4284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zjednoczenie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miało obejmować tylko północną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środkową część Italii (bez Rzymu)</a:t>
              </a:r>
            </a:p>
          </p:txBody>
        </p:sp>
        <p:sp>
          <p:nvSpPr>
            <p:cNvPr id="40" name="Prostokąt 39"/>
            <p:cNvSpPr/>
            <p:nvPr/>
          </p:nvSpPr>
          <p:spPr>
            <a:xfrm>
              <a:off x="4356284" y="5589264"/>
              <a:ext cx="4284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zjednoczenie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całości naruszyłoby równowagę sił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kontynencie</a:t>
              </a:r>
            </a:p>
          </p:txBody>
        </p:sp>
        <p:cxnSp>
          <p:nvCxnSpPr>
            <p:cNvPr id="41" name="Łącznik prosty 40"/>
            <p:cNvCxnSpPr/>
            <p:nvPr/>
          </p:nvCxnSpPr>
          <p:spPr>
            <a:xfrm>
              <a:off x="4355976" y="5553260"/>
              <a:ext cx="4284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stokąt 41"/>
            <p:cNvSpPr/>
            <p:nvPr/>
          </p:nvSpPr>
          <p:spPr>
            <a:xfrm>
              <a:off x="4356284" y="6093344"/>
              <a:ext cx="4284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3600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południe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uważane było za zbyt biedne i zacofane</a:t>
              </a:r>
            </a:p>
          </p:txBody>
        </p:sp>
        <p:cxnSp>
          <p:nvCxnSpPr>
            <p:cNvPr id="43" name="Łącznik prosty 42"/>
            <p:cNvCxnSpPr/>
            <p:nvPr/>
          </p:nvCxnSpPr>
          <p:spPr>
            <a:xfrm>
              <a:off x="4355976" y="6057340"/>
              <a:ext cx="4284000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a 1"/>
          <p:cNvGrpSpPr/>
          <p:nvPr/>
        </p:nvGrpSpPr>
        <p:grpSpPr>
          <a:xfrm>
            <a:off x="503238" y="1483829"/>
            <a:ext cx="3492698" cy="4824000"/>
            <a:chOff x="503238" y="1483829"/>
            <a:chExt cx="3492698" cy="4824000"/>
          </a:xfrm>
        </p:grpSpPr>
        <p:sp>
          <p:nvSpPr>
            <p:cNvPr id="30" name="Prostokąt 29"/>
            <p:cNvSpPr/>
            <p:nvPr/>
          </p:nvSpPr>
          <p:spPr>
            <a:xfrm>
              <a:off x="503238" y="1483829"/>
              <a:ext cx="3492698" cy="4824000"/>
            </a:xfrm>
            <a:prstGeom prst="rect">
              <a:avLst/>
            </a:prstGeom>
            <a:pattFill prst="zigZag">
              <a:fgClr>
                <a:schemeClr val="bg1"/>
              </a:fgClr>
              <a:bgClr>
                <a:schemeClr val="accent5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pic>
          <p:nvPicPr>
            <p:cNvPr id="6" name="Obraz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2"/>
            <a:stretch/>
          </p:blipFill>
          <p:spPr>
            <a:xfrm>
              <a:off x="608201" y="1592796"/>
              <a:ext cx="3279723" cy="4618614"/>
            </a:xfrm>
            <a:prstGeom prst="rect">
              <a:avLst/>
            </a:prstGeom>
          </p:spPr>
        </p:pic>
        <p:sp>
          <p:nvSpPr>
            <p:cNvPr id="32" name="pole tekstowe 31"/>
            <p:cNvSpPr txBox="1"/>
            <p:nvPr/>
          </p:nvSpPr>
          <p:spPr>
            <a:xfrm>
              <a:off x="3203924" y="5995410"/>
              <a:ext cx="684000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l-PL" sz="800" dirty="0"/>
                <a:t>Napoleon III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6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60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600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Wojna </a:t>
            </a:r>
            <a:r>
              <a:rPr lang="pl-PL" b="1" dirty="0">
                <a:solidFill>
                  <a:schemeClr val="accent6"/>
                </a:solidFill>
              </a:rPr>
              <a:t>z Austrią</a:t>
            </a:r>
          </a:p>
        </p:txBody>
      </p:sp>
      <p:grpSp>
        <p:nvGrpSpPr>
          <p:cNvPr id="4" name="Grupa 3"/>
          <p:cNvGrpSpPr/>
          <p:nvPr/>
        </p:nvGrpSpPr>
        <p:grpSpPr>
          <a:xfrm>
            <a:off x="503546" y="2780928"/>
            <a:ext cx="3564310" cy="1440128"/>
            <a:chOff x="503546" y="2780928"/>
            <a:chExt cx="3564310" cy="1440128"/>
          </a:xfrm>
        </p:grpSpPr>
        <p:sp>
          <p:nvSpPr>
            <p:cNvPr id="48" name="Prostokąt 47"/>
            <p:cNvSpPr/>
            <p:nvPr/>
          </p:nvSpPr>
          <p:spPr>
            <a:xfrm>
              <a:off x="503856" y="2780928"/>
              <a:ext cx="3564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Francja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podpisała układ z Austrią</a:t>
              </a:r>
            </a:p>
          </p:txBody>
        </p:sp>
        <p:cxnSp>
          <p:nvCxnSpPr>
            <p:cNvPr id="49" name="Łącznik prosty 48"/>
            <p:cNvCxnSpPr/>
            <p:nvPr/>
          </p:nvCxnSpPr>
          <p:spPr>
            <a:xfrm>
              <a:off x="503547" y="3032956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Prostokąt 49"/>
            <p:cNvSpPr/>
            <p:nvPr/>
          </p:nvSpPr>
          <p:spPr>
            <a:xfrm>
              <a:off x="503856" y="3068976"/>
              <a:ext cx="3564000" cy="648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reakcja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Napoleona wynikała z niechęci mocarstw europejskich do tej wojny oraz wybuchu powstań w środkowej Italii</a:t>
              </a:r>
            </a:p>
          </p:txBody>
        </p:sp>
        <p:cxnSp>
          <p:nvCxnSpPr>
            <p:cNvPr id="51" name="Łącznik prosty 50"/>
            <p:cNvCxnSpPr/>
            <p:nvPr/>
          </p:nvCxnSpPr>
          <p:spPr>
            <a:xfrm>
              <a:off x="503547" y="3753052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rostokąt 54"/>
            <p:cNvSpPr/>
            <p:nvPr/>
          </p:nvSpPr>
          <p:spPr>
            <a:xfrm>
              <a:off x="503546" y="3789056"/>
              <a:ext cx="3564000" cy="432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Austria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odstąpiła Francji tylko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Lombardię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ta przekazała ją później Sardynii)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4320452" y="1373645"/>
            <a:ext cx="4320000" cy="4467599"/>
            <a:chOff x="4320452" y="1373645"/>
            <a:chExt cx="4320000" cy="4467599"/>
          </a:xfrm>
        </p:grpSpPr>
        <p:sp>
          <p:nvSpPr>
            <p:cNvPr id="56" name="Prostokąt 55"/>
            <p:cNvSpPr/>
            <p:nvPr/>
          </p:nvSpPr>
          <p:spPr>
            <a:xfrm>
              <a:off x="4320452" y="1373645"/>
              <a:ext cx="4320000" cy="4248000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72000" rtlCol="0" anchor="b"/>
            <a:lstStyle/>
            <a:p>
              <a:endParaRPr lang="pl-PL" b="1" dirty="0">
                <a:solidFill>
                  <a:schemeClr val="accent6"/>
                </a:solidFill>
              </a:endParaRPr>
            </a:p>
          </p:txBody>
        </p:sp>
        <p:sp>
          <p:nvSpPr>
            <p:cNvPr id="57" name="pole tekstowe 56"/>
            <p:cNvSpPr txBox="1"/>
            <p:nvPr/>
          </p:nvSpPr>
          <p:spPr>
            <a:xfrm>
              <a:off x="7164288" y="5625244"/>
              <a:ext cx="1476068" cy="21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l-PL" sz="800" dirty="0" smtClean="0"/>
                <a:t>Zjednoczenie Włoch</a:t>
              </a:r>
              <a:endParaRPr lang="pl-PL" sz="800" dirty="0"/>
            </a:p>
          </p:txBody>
        </p:sp>
        <p:pic>
          <p:nvPicPr>
            <p:cNvPr id="58" name="Obraz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4840" y="1508107"/>
              <a:ext cx="4071225" cy="397907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grpSp>
        <p:nvGrpSpPr>
          <p:cNvPr id="2" name="Grupa 1"/>
          <p:cNvGrpSpPr/>
          <p:nvPr/>
        </p:nvGrpSpPr>
        <p:grpSpPr>
          <a:xfrm>
            <a:off x="503237" y="1412800"/>
            <a:ext cx="3564309" cy="1332124"/>
            <a:chOff x="503237" y="1412800"/>
            <a:chExt cx="3564309" cy="1332124"/>
          </a:xfrm>
        </p:grpSpPr>
        <p:sp>
          <p:nvSpPr>
            <p:cNvPr id="44" name="Prostokąt 43"/>
            <p:cNvSpPr/>
            <p:nvPr/>
          </p:nvSpPr>
          <p:spPr>
            <a:xfrm>
              <a:off x="503546" y="1412800"/>
              <a:ext cx="3564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zawarciu układu z Francją Sardynia rozpoczęła zbrojenia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Prostokąt 44"/>
            <p:cNvSpPr/>
            <p:nvPr/>
          </p:nvSpPr>
          <p:spPr>
            <a:xfrm>
              <a:off x="503545" y="1916832"/>
              <a:ext cx="3564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doprowadziło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 do wybuchu wojny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Austrią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Łącznik prosty 45"/>
            <p:cNvCxnSpPr/>
            <p:nvPr/>
          </p:nvCxnSpPr>
          <p:spPr>
            <a:xfrm>
              <a:off x="503237" y="1880828"/>
              <a:ext cx="3564000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46"/>
            <p:cNvCxnSpPr/>
            <p:nvPr/>
          </p:nvCxnSpPr>
          <p:spPr>
            <a:xfrm>
              <a:off x="503237" y="2168860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Prostokąt 51"/>
            <p:cNvSpPr/>
            <p:nvPr/>
          </p:nvSpPr>
          <p:spPr>
            <a:xfrm>
              <a:off x="503545" y="2204864"/>
              <a:ext cx="3564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VI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1859 r. – bitwy pod Magentą i Solferino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3" name="Łącznik prosty 52"/>
            <p:cNvCxnSpPr/>
            <p:nvPr/>
          </p:nvCxnSpPr>
          <p:spPr>
            <a:xfrm>
              <a:off x="503237" y="2456892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rostokąt 53"/>
            <p:cNvSpPr/>
            <p:nvPr/>
          </p:nvSpPr>
          <p:spPr>
            <a:xfrm>
              <a:off x="503545" y="2492896"/>
              <a:ext cx="3564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przegrana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Austriaków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9" name="Łącznik prosty 58"/>
            <p:cNvCxnSpPr/>
            <p:nvPr/>
          </p:nvCxnSpPr>
          <p:spPr>
            <a:xfrm>
              <a:off x="503237" y="2744924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a 62"/>
          <p:cNvGrpSpPr/>
          <p:nvPr/>
        </p:nvGrpSpPr>
        <p:grpSpPr>
          <a:xfrm>
            <a:off x="503548" y="4509120"/>
            <a:ext cx="1656496" cy="1656496"/>
            <a:chOff x="543188" y="4981168"/>
            <a:chExt cx="1656496" cy="1656496"/>
          </a:xfrm>
        </p:grpSpPr>
        <p:grpSp>
          <p:nvGrpSpPr>
            <p:cNvPr id="64" name="Grupa 63"/>
            <p:cNvGrpSpPr/>
            <p:nvPr/>
          </p:nvGrpSpPr>
          <p:grpSpPr>
            <a:xfrm>
              <a:off x="543188" y="4981168"/>
              <a:ext cx="1656496" cy="1656496"/>
              <a:chOff x="543188" y="4981168"/>
              <a:chExt cx="1656496" cy="1656496"/>
            </a:xfrm>
          </p:grpSpPr>
          <p:sp>
            <p:nvSpPr>
              <p:cNvPr id="66" name="Elipsa 65"/>
              <p:cNvSpPr/>
              <p:nvPr/>
            </p:nvSpPr>
            <p:spPr>
              <a:xfrm>
                <a:off x="543188" y="4981168"/>
                <a:ext cx="1656496" cy="1656496"/>
              </a:xfrm>
              <a:prstGeom prst="ellipse">
                <a:avLst/>
              </a:prstGeom>
              <a:pattFill prst="zigZag">
                <a:fgClr>
                  <a:schemeClr val="accent5"/>
                </a:fgClr>
                <a:bgClr>
                  <a:schemeClr val="bg1"/>
                </a:bgClr>
              </a:patt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72000" rtlCol="0" anchor="b"/>
              <a:lstStyle/>
              <a:p>
                <a:endParaRPr lang="pl-PL" b="1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7" name="Elipsa 66"/>
              <p:cNvSpPr/>
              <p:nvPr/>
            </p:nvSpPr>
            <p:spPr>
              <a:xfrm>
                <a:off x="615436" y="5053416"/>
                <a:ext cx="1512000" cy="1512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0" rIns="0" bIns="72000" rtlCol="0" anchor="b"/>
              <a:lstStyle/>
              <a:p>
                <a:endParaRPr lang="pl-PL" b="1" dirty="0">
                  <a:solidFill>
                    <a:schemeClr val="accent6"/>
                  </a:solidFill>
                </a:endParaRPr>
              </a:p>
            </p:txBody>
          </p:sp>
        </p:grpSp>
        <p:pic>
          <p:nvPicPr>
            <p:cNvPr id="65" name="Obraz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427" y="5230804"/>
              <a:ext cx="1093774" cy="11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7" y="1376363"/>
            <a:ext cx="3564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7" y="944772"/>
            <a:ext cx="356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Powstania </a:t>
            </a:r>
            <a:r>
              <a:rPr lang="pl-PL" b="1" dirty="0">
                <a:solidFill>
                  <a:schemeClr val="accent6"/>
                </a:solidFill>
              </a:rPr>
              <a:t>w środkowej Italii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4320452" y="1373645"/>
            <a:ext cx="4320000" cy="4467599"/>
            <a:chOff x="4320452" y="1373645"/>
            <a:chExt cx="4320000" cy="4467599"/>
          </a:xfrm>
        </p:grpSpPr>
        <p:sp>
          <p:nvSpPr>
            <p:cNvPr id="26" name="Prostokąt 25"/>
            <p:cNvSpPr/>
            <p:nvPr/>
          </p:nvSpPr>
          <p:spPr>
            <a:xfrm>
              <a:off x="4320452" y="1373645"/>
              <a:ext cx="4320000" cy="4248000"/>
            </a:xfrm>
            <a:prstGeom prst="rect">
              <a:avLst/>
            </a:prstGeom>
            <a:pattFill prst="zigZag">
              <a:fgClr>
                <a:schemeClr val="accent5"/>
              </a:fgClr>
              <a:bgClr>
                <a:schemeClr val="bg1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0" rIns="0" bIns="72000" rtlCol="0" anchor="b"/>
            <a:lstStyle/>
            <a:p>
              <a:endParaRPr lang="pl-PL" b="1" dirty="0">
                <a:solidFill>
                  <a:schemeClr val="accent6"/>
                </a:solidFill>
              </a:endParaRPr>
            </a:p>
          </p:txBody>
        </p:sp>
        <p:sp>
          <p:nvSpPr>
            <p:cNvPr id="25" name="pole tekstowe 24"/>
            <p:cNvSpPr txBox="1"/>
            <p:nvPr/>
          </p:nvSpPr>
          <p:spPr>
            <a:xfrm>
              <a:off x="7164288" y="5625244"/>
              <a:ext cx="1476068" cy="21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l-PL" sz="800" dirty="0"/>
                <a:t>Zjednoczenie Włoch</a:t>
              </a:r>
            </a:p>
          </p:txBody>
        </p:sp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4840" y="1508107"/>
              <a:ext cx="4071225" cy="397907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  <p:grpSp>
        <p:nvGrpSpPr>
          <p:cNvPr id="4" name="Grupa 3"/>
          <p:cNvGrpSpPr/>
          <p:nvPr/>
        </p:nvGrpSpPr>
        <p:grpSpPr>
          <a:xfrm>
            <a:off x="503237" y="2852936"/>
            <a:ext cx="3564308" cy="1872184"/>
            <a:chOff x="503237" y="2852936"/>
            <a:chExt cx="3564308" cy="1872184"/>
          </a:xfrm>
        </p:grpSpPr>
        <p:sp>
          <p:nvSpPr>
            <p:cNvPr id="27" name="Prostokąt 26"/>
            <p:cNvSpPr/>
            <p:nvPr/>
          </p:nvSpPr>
          <p:spPr>
            <a:xfrm>
              <a:off x="503545" y="2852936"/>
              <a:ext cx="3564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III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1860 r. – na tych terenach zostały zorganizowane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plebiscyty</a:t>
              </a:r>
            </a:p>
          </p:txBody>
        </p:sp>
        <p:cxnSp>
          <p:nvCxnSpPr>
            <p:cNvPr id="36" name="Łącznik prosty 35"/>
            <p:cNvCxnSpPr/>
            <p:nvPr/>
          </p:nvCxnSpPr>
          <p:spPr>
            <a:xfrm>
              <a:off x="503237" y="3320988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stokąt 41"/>
            <p:cNvSpPr/>
            <p:nvPr/>
          </p:nvSpPr>
          <p:spPr>
            <a:xfrm>
              <a:off x="503545" y="3356992"/>
              <a:ext cx="3564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Królestwo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Sardynii powiększyło się o: 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Łącznik prosty 27"/>
            <p:cNvCxnSpPr/>
            <p:nvPr/>
          </p:nvCxnSpPr>
          <p:spPr>
            <a:xfrm>
              <a:off x="503237" y="3609020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Prostokąt 28"/>
            <p:cNvSpPr/>
            <p:nvPr/>
          </p:nvSpPr>
          <p:spPr>
            <a:xfrm>
              <a:off x="503545" y="3645024"/>
              <a:ext cx="3564000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Toskanię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Łącznik prosty 29"/>
            <p:cNvCxnSpPr/>
            <p:nvPr/>
          </p:nvCxnSpPr>
          <p:spPr>
            <a:xfrm>
              <a:off x="503237" y="3897052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rostokąt 30"/>
            <p:cNvSpPr/>
            <p:nvPr/>
          </p:nvSpPr>
          <p:spPr>
            <a:xfrm>
              <a:off x="503545" y="3933056"/>
              <a:ext cx="3564000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Parmę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Łącznik prosty 31"/>
            <p:cNvCxnSpPr/>
            <p:nvPr/>
          </p:nvCxnSpPr>
          <p:spPr>
            <a:xfrm>
              <a:off x="503237" y="4185108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rostokąt 32"/>
            <p:cNvSpPr/>
            <p:nvPr/>
          </p:nvSpPr>
          <p:spPr>
            <a:xfrm>
              <a:off x="503545" y="4221112"/>
              <a:ext cx="3564000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Modenę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503237" y="4473116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Prostokąt 34"/>
            <p:cNvSpPr/>
            <p:nvPr/>
          </p:nvSpPr>
          <p:spPr>
            <a:xfrm>
              <a:off x="503545" y="4509120"/>
              <a:ext cx="3564000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Romanię (część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aństwa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ościelnego)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503237" y="1412800"/>
            <a:ext cx="3564309" cy="1404132"/>
            <a:chOff x="503237" y="1412800"/>
            <a:chExt cx="3564309" cy="1404132"/>
          </a:xfrm>
        </p:grpSpPr>
        <p:sp>
          <p:nvSpPr>
            <p:cNvPr id="17" name="Prostokąt 16"/>
            <p:cNvSpPr/>
            <p:nvPr/>
          </p:nvSpPr>
          <p:spPr>
            <a:xfrm>
              <a:off x="503546" y="1412800"/>
              <a:ext cx="3564000" cy="648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sukcesy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Francuzów i Sardyńczyków zachęciły mieszkańców państw w środkowej Italii do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wystąpienia przeciw swym władcom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(1859 r.)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503545" y="2132856"/>
              <a:ext cx="3564000" cy="648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powstania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wszędzie odnosiły sukces – władcy uciekli, a nowe rządy ogłaszały połączenie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Królestwem Sardynii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503237" y="2096852"/>
              <a:ext cx="3564000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43"/>
            <p:cNvCxnSpPr/>
            <p:nvPr/>
          </p:nvCxnSpPr>
          <p:spPr>
            <a:xfrm>
              <a:off x="503237" y="2816932"/>
              <a:ext cx="3564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71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7" y="1376363"/>
            <a:ext cx="3852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6" y="944772"/>
            <a:ext cx="3852553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Wyprawa </a:t>
            </a:r>
            <a:r>
              <a:rPr lang="pl-PL" b="1" dirty="0">
                <a:solidFill>
                  <a:schemeClr val="accent6"/>
                </a:solidFill>
              </a:rPr>
              <a:t>tysiąca czerwonych koszul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503237" y="1412800"/>
            <a:ext cx="3852309" cy="2628268"/>
            <a:chOff x="503237" y="1412800"/>
            <a:chExt cx="3852309" cy="2628268"/>
          </a:xfrm>
        </p:grpSpPr>
        <p:sp>
          <p:nvSpPr>
            <p:cNvPr id="17" name="Prostokąt 16"/>
            <p:cNvSpPr/>
            <p:nvPr/>
          </p:nvSpPr>
          <p:spPr>
            <a:xfrm>
              <a:off x="503546" y="141280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wiosna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1860 r. – na Sycylii wybuchło powstanie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503545" y="1700808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pomoc powstańcom ruszyli zwolennicy Giuseppe Garibaldiego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Łącznik prosty 4"/>
            <p:cNvCxnSpPr/>
            <p:nvPr/>
          </p:nvCxnSpPr>
          <p:spPr>
            <a:xfrm>
              <a:off x="503237" y="1664804"/>
              <a:ext cx="3852000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Łącznik prosty 43"/>
            <p:cNvCxnSpPr/>
            <p:nvPr/>
          </p:nvCxnSpPr>
          <p:spPr>
            <a:xfrm>
              <a:off x="503237" y="2168860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Prostokąt 50"/>
            <p:cNvSpPr/>
            <p:nvPr/>
          </p:nvSpPr>
          <p:spPr>
            <a:xfrm>
              <a:off x="503545" y="2204864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popłynęli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dwóch statkach z Genui w kierunku Sycylii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Łącznik prosty 51"/>
            <p:cNvCxnSpPr/>
            <p:nvPr/>
          </p:nvCxnSpPr>
          <p:spPr>
            <a:xfrm>
              <a:off x="503237" y="267291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Prostokąt 52"/>
            <p:cNvSpPr/>
            <p:nvPr/>
          </p:nvSpPr>
          <p:spPr>
            <a:xfrm>
              <a:off x="503545" y="270892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wyprawa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tysiąca czerwonych koszul</a:t>
              </a:r>
            </a:p>
          </p:txBody>
        </p:sp>
        <p:cxnSp>
          <p:nvCxnSpPr>
            <p:cNvPr id="54" name="Łącznik prosty 53"/>
            <p:cNvCxnSpPr/>
            <p:nvPr/>
          </p:nvCxnSpPr>
          <p:spPr>
            <a:xfrm>
              <a:off x="503237" y="2960948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rostokąt 54"/>
            <p:cNvSpPr/>
            <p:nvPr/>
          </p:nvSpPr>
          <p:spPr>
            <a:xfrm>
              <a:off x="503545" y="2996952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wojska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sycylijskie poniosły porażkę</a:t>
              </a:r>
            </a:p>
          </p:txBody>
        </p:sp>
        <p:cxnSp>
          <p:nvCxnSpPr>
            <p:cNvPr id="56" name="Łącznik prosty 55"/>
            <p:cNvCxnSpPr/>
            <p:nvPr/>
          </p:nvCxnSpPr>
          <p:spPr>
            <a:xfrm>
              <a:off x="503237" y="3248980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Prostokąt 56"/>
            <p:cNvSpPr/>
            <p:nvPr/>
          </p:nvSpPr>
          <p:spPr>
            <a:xfrm>
              <a:off x="503545" y="3284984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władca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Królestwa Obojga Sycylii uciekł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Neapolu</a:t>
              </a:r>
            </a:p>
          </p:txBody>
        </p:sp>
        <p:cxnSp>
          <p:nvCxnSpPr>
            <p:cNvPr id="58" name="Łącznik prosty 57"/>
            <p:cNvCxnSpPr/>
            <p:nvPr/>
          </p:nvCxnSpPr>
          <p:spPr>
            <a:xfrm>
              <a:off x="503237" y="375303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Prostokąt 58"/>
            <p:cNvSpPr/>
            <p:nvPr/>
          </p:nvSpPr>
          <p:spPr>
            <a:xfrm>
              <a:off x="503545" y="3789040"/>
              <a:ext cx="3852000" cy="216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Garibaldi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marzył o stworzeniu republiki</a:t>
              </a:r>
            </a:p>
          </p:txBody>
        </p:sp>
        <p:cxnSp>
          <p:nvCxnSpPr>
            <p:cNvPr id="74" name="Łącznik prosty 73"/>
            <p:cNvCxnSpPr/>
            <p:nvPr/>
          </p:nvCxnSpPr>
          <p:spPr>
            <a:xfrm>
              <a:off x="503237" y="4041068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a 23"/>
          <p:cNvGrpSpPr/>
          <p:nvPr/>
        </p:nvGrpSpPr>
        <p:grpSpPr>
          <a:xfrm>
            <a:off x="503237" y="4077072"/>
            <a:ext cx="3852308" cy="1944192"/>
            <a:chOff x="503237" y="4077072"/>
            <a:chExt cx="3852308" cy="1944192"/>
          </a:xfrm>
        </p:grpSpPr>
        <p:sp>
          <p:nvSpPr>
            <p:cNvPr id="63" name="Prostokąt 62"/>
            <p:cNvSpPr/>
            <p:nvPr/>
          </p:nvSpPr>
          <p:spPr>
            <a:xfrm>
              <a:off x="503545" y="4077072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sukcesy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Garibaldiego skłoniły Camillo </a:t>
              </a:r>
              <a:r>
                <a:rPr lang="pl-PL" sz="1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Cavoura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wysłania wojsk sardyńskich na południe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4" name="Łącznik prosty 63"/>
            <p:cNvCxnSpPr/>
            <p:nvPr/>
          </p:nvCxnSpPr>
          <p:spPr>
            <a:xfrm>
              <a:off x="503237" y="4545124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Prostokąt 64"/>
            <p:cNvSpPr/>
            <p:nvPr/>
          </p:nvSpPr>
          <p:spPr>
            <a:xfrm>
              <a:off x="503545" y="4581128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wojska </a:t>
              </a:r>
              <a:r>
                <a:rPr lang="pl-PL" sz="14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zajęły część Państwa Kościelnego oraz wkroczyły do Królestwa Obojga Sycylii</a:t>
              </a:r>
              <a:endParaRPr lang="pl-PL" sz="1400" b="1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6" name="Łącznik prosty 65"/>
            <p:cNvCxnSpPr/>
            <p:nvPr/>
          </p:nvCxnSpPr>
          <p:spPr>
            <a:xfrm>
              <a:off x="503237" y="5049180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Prostokąt 66"/>
            <p:cNvSpPr/>
            <p:nvPr/>
          </p:nvSpPr>
          <p:spPr>
            <a:xfrm>
              <a:off x="503545" y="5085184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err="1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Cavour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bał się radykalnych reform Garibaldiego</a:t>
              </a:r>
            </a:p>
          </p:txBody>
        </p:sp>
        <p:cxnSp>
          <p:nvCxnSpPr>
            <p:cNvPr id="75" name="Łącznik prosty 74"/>
            <p:cNvCxnSpPr/>
            <p:nvPr/>
          </p:nvCxnSpPr>
          <p:spPr>
            <a:xfrm>
              <a:off x="503237" y="5553236"/>
              <a:ext cx="385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Prostokąt 75"/>
            <p:cNvSpPr/>
            <p:nvPr/>
          </p:nvSpPr>
          <p:spPr>
            <a:xfrm>
              <a:off x="503545" y="5589264"/>
              <a:ext cx="3852000" cy="432000"/>
            </a:xfrm>
            <a:prstGeom prst="rect">
              <a:avLst/>
            </a:prstGeom>
            <a:ln>
              <a:noFill/>
            </a:ln>
          </p:spPr>
          <p:txBody>
            <a:bodyPr wrap="square" lIns="648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Garibaldi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zrezygnował z marzeń o republice (nie chciał bratobójczej walki)</a:t>
              </a:r>
            </a:p>
          </p:txBody>
        </p:sp>
      </p:grpSp>
      <p:grpSp>
        <p:nvGrpSpPr>
          <p:cNvPr id="100" name="Grupa 99"/>
          <p:cNvGrpSpPr/>
          <p:nvPr/>
        </p:nvGrpSpPr>
        <p:grpSpPr>
          <a:xfrm>
            <a:off x="4824104" y="1412800"/>
            <a:ext cx="3816309" cy="1944144"/>
            <a:chOff x="4824104" y="1412800"/>
            <a:chExt cx="3816309" cy="1944144"/>
          </a:xfrm>
        </p:grpSpPr>
        <p:sp>
          <p:nvSpPr>
            <p:cNvPr id="77" name="Prostokąt 76"/>
            <p:cNvSpPr/>
            <p:nvPr/>
          </p:nvSpPr>
          <p:spPr>
            <a:xfrm>
              <a:off x="4824413" y="1412800"/>
              <a:ext cx="3816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IX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1860 r. – król Wiktor Emanuel II i Garibaldi wspólnie wjechali do Neapolu</a:t>
              </a:r>
              <a:endParaRPr lang="pl-PL" sz="1400" dirty="0">
                <a:solidFill>
                  <a:srgbClr val="01397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Prostokąt 77"/>
            <p:cNvSpPr/>
            <p:nvPr/>
          </p:nvSpPr>
          <p:spPr>
            <a:xfrm>
              <a:off x="4824412" y="1916832"/>
              <a:ext cx="3816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plebiscyt zjednoczeniowy w Królestwie Obojga Sycylii </a:t>
              </a:r>
            </a:p>
          </p:txBody>
        </p:sp>
        <p:cxnSp>
          <p:nvCxnSpPr>
            <p:cNvPr id="79" name="Łącznik prosty 78"/>
            <p:cNvCxnSpPr/>
            <p:nvPr/>
          </p:nvCxnSpPr>
          <p:spPr>
            <a:xfrm>
              <a:off x="4824104" y="1880828"/>
              <a:ext cx="3816000" cy="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Łącznik prosty 79"/>
            <p:cNvCxnSpPr/>
            <p:nvPr/>
          </p:nvCxnSpPr>
          <p:spPr>
            <a:xfrm>
              <a:off x="4824104" y="2384884"/>
              <a:ext cx="381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Prostokąt 80"/>
            <p:cNvSpPr/>
            <p:nvPr/>
          </p:nvSpPr>
          <p:spPr>
            <a:xfrm>
              <a:off x="4824412" y="2420888"/>
              <a:ext cx="3816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XI </a:t>
              </a:r>
              <a:r>
                <a:rPr lang="pl-PL" sz="1400" b="1" dirty="0">
                  <a:solidFill>
                    <a:schemeClr val="accent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– plebiscyt zjednoczeniowy w części Państwa Kościelnego </a:t>
              </a:r>
            </a:p>
          </p:txBody>
        </p:sp>
        <p:cxnSp>
          <p:nvCxnSpPr>
            <p:cNvPr id="82" name="Łącznik prosty 81"/>
            <p:cNvCxnSpPr/>
            <p:nvPr/>
          </p:nvCxnSpPr>
          <p:spPr>
            <a:xfrm>
              <a:off x="4824104" y="2888940"/>
              <a:ext cx="3816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Prostokąt 82"/>
            <p:cNvSpPr/>
            <p:nvPr/>
          </p:nvSpPr>
          <p:spPr>
            <a:xfrm>
              <a:off x="4824412" y="2924944"/>
              <a:ext cx="3816000" cy="432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większość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mieszkańców za połączeniem </a:t>
              </a: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dirty="0" smtClean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 </a:t>
              </a:r>
              <a:r>
                <a:rPr lang="pl-PL" sz="1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Sardynią</a:t>
              </a: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4824028" y="3438000"/>
            <a:ext cx="3024508" cy="3420000"/>
            <a:chOff x="4824028" y="3438000"/>
            <a:chExt cx="3024508" cy="3420000"/>
          </a:xfrm>
        </p:grpSpPr>
        <p:grpSp>
          <p:nvGrpSpPr>
            <p:cNvPr id="16" name="Grupa 15"/>
            <p:cNvGrpSpPr/>
            <p:nvPr/>
          </p:nvGrpSpPr>
          <p:grpSpPr>
            <a:xfrm>
              <a:off x="5616288" y="3438000"/>
              <a:ext cx="2232248" cy="3420000"/>
              <a:chOff x="5652120" y="3438000"/>
              <a:chExt cx="2232248" cy="3420000"/>
            </a:xfrm>
          </p:grpSpPr>
          <p:sp>
            <p:nvSpPr>
              <p:cNvPr id="98" name="Prostokąt 97"/>
              <p:cNvSpPr/>
              <p:nvPr/>
            </p:nvSpPr>
            <p:spPr>
              <a:xfrm>
                <a:off x="5652120" y="3438000"/>
                <a:ext cx="2232248" cy="3420000"/>
              </a:xfrm>
              <a:prstGeom prst="rect">
                <a:avLst/>
              </a:prstGeom>
              <a:pattFill prst="zigZag">
                <a:fgClr>
                  <a:schemeClr val="bg1"/>
                </a:fgClr>
                <a:bgClr>
                  <a:schemeClr val="accent5"/>
                </a:bgClr>
              </a:patt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8000" tIns="72000" rIns="36000" bIns="72000" rtlCol="0" anchor="t"/>
              <a:lstStyle/>
              <a:p>
                <a:endParaRPr lang="pl-PL" b="1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12" name="Obraz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995" r="1165"/>
              <a:stretch/>
            </p:blipFill>
            <p:spPr>
              <a:xfrm>
                <a:off x="5763912" y="3537012"/>
                <a:ext cx="2008665" cy="3150477"/>
              </a:xfrm>
              <a:prstGeom prst="rect">
                <a:avLst/>
              </a:prstGeom>
              <a:ln w="6350">
                <a:solidFill>
                  <a:schemeClr val="bg1"/>
                </a:solidFill>
              </a:ln>
            </p:spPr>
          </p:pic>
        </p:grpSp>
        <p:sp>
          <p:nvSpPr>
            <p:cNvPr id="99" name="pole tekstowe 98"/>
            <p:cNvSpPr txBox="1"/>
            <p:nvPr/>
          </p:nvSpPr>
          <p:spPr>
            <a:xfrm>
              <a:off x="4824028" y="5805264"/>
              <a:ext cx="904052" cy="21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l-PL" sz="800" dirty="0"/>
                <a:t>Giuseppe Garibaldi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7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Łącznik prosty 2"/>
          <p:cNvCxnSpPr/>
          <p:nvPr/>
        </p:nvCxnSpPr>
        <p:spPr>
          <a:xfrm>
            <a:off x="503238" y="1376363"/>
            <a:ext cx="35280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rostokąt 3"/>
          <p:cNvSpPr/>
          <p:nvPr/>
        </p:nvSpPr>
        <p:spPr>
          <a:xfrm>
            <a:off x="503548" y="944772"/>
            <a:ext cx="3528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4"/>
                </a:solidFill>
              </a:rPr>
              <a:t>Powstanie </a:t>
            </a:r>
            <a:r>
              <a:rPr lang="pl-PL" b="1" dirty="0">
                <a:solidFill>
                  <a:schemeClr val="accent4"/>
                </a:solidFill>
              </a:rPr>
              <a:t>Królestwa Włoch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503238" y="1412776"/>
            <a:ext cx="3528261" cy="1008088"/>
            <a:chOff x="503238" y="1412776"/>
            <a:chExt cx="3528261" cy="1008088"/>
          </a:xfrm>
        </p:grpSpPr>
        <p:sp>
          <p:nvSpPr>
            <p:cNvPr id="2" name="Prostokąt 1"/>
            <p:cNvSpPr/>
            <p:nvPr/>
          </p:nvSpPr>
          <p:spPr>
            <a:xfrm>
              <a:off x="503499" y="1412776"/>
              <a:ext cx="3528000" cy="432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II </a:t>
              </a: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1861 r. – zwołanie włoskiego parlamentu </a:t>
              </a:r>
              <a:r>
                <a:rPr lang="pl-PL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pl-PL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pl-PL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 </a:t>
              </a: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Turynu</a:t>
              </a:r>
              <a:endPara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" name="Łącznik prosty 6"/>
            <p:cNvCxnSpPr/>
            <p:nvPr/>
          </p:nvCxnSpPr>
          <p:spPr>
            <a:xfrm>
              <a:off x="503238" y="1880828"/>
              <a:ext cx="3528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rostokąt 32"/>
            <p:cNvSpPr/>
            <p:nvPr/>
          </p:nvSpPr>
          <p:spPr>
            <a:xfrm>
              <a:off x="503499" y="1916832"/>
              <a:ext cx="3528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proklamacja </a:t>
              </a: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powstania </a:t>
              </a:r>
              <a:r>
                <a:rPr lang="pl-PL" sz="14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Królestwa Włoch</a:t>
              </a:r>
            </a:p>
          </p:txBody>
        </p:sp>
        <p:cxnSp>
          <p:nvCxnSpPr>
            <p:cNvPr id="34" name="Łącznik prosty 33"/>
            <p:cNvCxnSpPr/>
            <p:nvPr/>
          </p:nvCxnSpPr>
          <p:spPr>
            <a:xfrm>
              <a:off x="503238" y="2168860"/>
              <a:ext cx="3528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rostokąt 21"/>
            <p:cNvSpPr/>
            <p:nvPr/>
          </p:nvSpPr>
          <p:spPr>
            <a:xfrm>
              <a:off x="503499" y="2204864"/>
              <a:ext cx="3528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królem </a:t>
              </a: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Wiktor Emanuel II</a:t>
              </a:r>
              <a:endParaRPr lang="pl-PL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03238" y="2816956"/>
            <a:ext cx="3528000" cy="792064"/>
            <a:chOff x="503238" y="2384488"/>
            <a:chExt cx="4788307" cy="792064"/>
          </a:xfrm>
        </p:grpSpPr>
        <p:sp>
          <p:nvSpPr>
            <p:cNvPr id="23" name="Prostokąt 22"/>
            <p:cNvSpPr/>
            <p:nvPr/>
          </p:nvSpPr>
          <p:spPr>
            <a:xfrm>
              <a:off x="503545" y="2384488"/>
              <a:ext cx="4788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1866 </a:t>
              </a:r>
              <a:r>
                <a:rPr lang="pl-PL" sz="14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– przyłączenie Wenecji do Włoch</a:t>
              </a:r>
              <a:endParaRPr lang="pl-PL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4" name="Łącznik prosty 23"/>
            <p:cNvCxnSpPr/>
            <p:nvPr/>
          </p:nvCxnSpPr>
          <p:spPr>
            <a:xfrm>
              <a:off x="503238" y="2636516"/>
              <a:ext cx="4788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rostokąt 25"/>
            <p:cNvSpPr/>
            <p:nvPr/>
          </p:nvSpPr>
          <p:spPr>
            <a:xfrm>
              <a:off x="503545" y="2672520"/>
              <a:ext cx="4788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efekt </a:t>
              </a: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wojny między Austrią a Prusami</a:t>
              </a:r>
              <a:endParaRPr lang="pl-PL" sz="14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Łącznik prosty 28"/>
            <p:cNvCxnSpPr/>
            <p:nvPr/>
          </p:nvCxnSpPr>
          <p:spPr>
            <a:xfrm>
              <a:off x="503238" y="2924548"/>
              <a:ext cx="4788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rostokąt 29"/>
            <p:cNvSpPr/>
            <p:nvPr/>
          </p:nvSpPr>
          <p:spPr>
            <a:xfrm>
              <a:off x="503545" y="2960552"/>
              <a:ext cx="4788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mimo </a:t>
              </a: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porażek Włosi otrzymali Wenecję</a:t>
              </a:r>
              <a:endParaRPr lang="pl-PL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503238" y="4077072"/>
            <a:ext cx="3528307" cy="1584128"/>
            <a:chOff x="503238" y="4329124"/>
            <a:chExt cx="3528307" cy="1584128"/>
          </a:xfrm>
        </p:grpSpPr>
        <p:sp>
          <p:nvSpPr>
            <p:cNvPr id="31" name="Prostokąt 30"/>
            <p:cNvSpPr/>
            <p:nvPr/>
          </p:nvSpPr>
          <p:spPr>
            <a:xfrm>
              <a:off x="503545" y="4329124"/>
              <a:ext cx="3528000" cy="216000"/>
            </a:xfrm>
            <a:prstGeom prst="rect">
              <a:avLst/>
            </a:prstGeom>
            <a:ln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1870 </a:t>
              </a:r>
              <a:r>
                <a:rPr lang="pl-PL" sz="14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– zajęcie Rzymu</a:t>
              </a:r>
              <a:endParaRPr lang="pl-PL" sz="1400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Łącznik prosty 31"/>
            <p:cNvCxnSpPr/>
            <p:nvPr/>
          </p:nvCxnSpPr>
          <p:spPr>
            <a:xfrm>
              <a:off x="503238" y="4581152"/>
              <a:ext cx="3528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Prostokąt 35"/>
            <p:cNvSpPr/>
            <p:nvPr/>
          </p:nvSpPr>
          <p:spPr>
            <a:xfrm>
              <a:off x="503545" y="4617156"/>
              <a:ext cx="3528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efekt </a:t>
              </a: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wojny między Francją a Prusami</a:t>
              </a:r>
              <a:endParaRPr lang="pl-PL" sz="1400" b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7" name="Łącznik prosty 36"/>
            <p:cNvCxnSpPr/>
            <p:nvPr/>
          </p:nvCxnSpPr>
          <p:spPr>
            <a:xfrm>
              <a:off x="503238" y="4869184"/>
              <a:ext cx="3528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Prostokąt 37"/>
            <p:cNvSpPr/>
            <p:nvPr/>
          </p:nvSpPr>
          <p:spPr>
            <a:xfrm>
              <a:off x="503545" y="4905188"/>
              <a:ext cx="3528000" cy="432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Włosi </a:t>
              </a: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zajęli miasto po opuszczeniu go przez garnizon francuski</a:t>
              </a:r>
              <a:endParaRPr lang="pl-PL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Łącznik prosty 38"/>
            <p:cNvCxnSpPr/>
            <p:nvPr/>
          </p:nvCxnSpPr>
          <p:spPr>
            <a:xfrm>
              <a:off x="503238" y="5373216"/>
              <a:ext cx="3528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Prostokąt 39"/>
            <p:cNvSpPr/>
            <p:nvPr/>
          </p:nvSpPr>
          <p:spPr>
            <a:xfrm>
              <a:off x="503238" y="5409220"/>
              <a:ext cx="3528000" cy="216000"/>
            </a:xfrm>
            <a:prstGeom prst="rect">
              <a:avLst/>
            </a:prstGeom>
            <a:ln>
              <a:noFill/>
            </a:ln>
          </p:spPr>
          <p:txBody>
            <a:bodyPr wrap="square" lIns="216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1871 </a:t>
              </a:r>
              <a:r>
                <a:rPr lang="pl-PL" sz="14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r. – Rzym stał się stolicą Włoch</a:t>
              </a:r>
            </a:p>
          </p:txBody>
        </p:sp>
        <p:cxnSp>
          <p:nvCxnSpPr>
            <p:cNvPr id="41" name="Łącznik prosty 40"/>
            <p:cNvCxnSpPr/>
            <p:nvPr/>
          </p:nvCxnSpPr>
          <p:spPr>
            <a:xfrm>
              <a:off x="503238" y="5661248"/>
              <a:ext cx="3528000" cy="0"/>
            </a:xfrm>
            <a:prstGeom prst="line">
              <a:avLst/>
            </a:prstGeom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Prostokąt 41"/>
            <p:cNvSpPr/>
            <p:nvPr/>
          </p:nvSpPr>
          <p:spPr>
            <a:xfrm>
              <a:off x="503238" y="5697252"/>
              <a:ext cx="3528000" cy="216000"/>
            </a:xfrm>
            <a:prstGeom prst="rect">
              <a:avLst/>
            </a:prstGeom>
            <a:ln>
              <a:noFill/>
            </a:ln>
          </p:spPr>
          <p:txBody>
            <a:bodyPr wrap="square" lIns="432000" tIns="0" rIns="0" bIns="0" anchor="ctr">
              <a:noAutofit/>
            </a:bodyPr>
            <a:lstStyle/>
            <a:p>
              <a:pPr marL="0" lvl="1">
                <a:buClr>
                  <a:schemeClr val="accent3"/>
                </a:buClr>
              </a:pPr>
              <a:r>
                <a:rPr lang="pl-PL" sz="1400" dirty="0" smtClean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papież </a:t>
              </a:r>
              <a:r>
                <a:rPr lang="pl-PL" sz="14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ogłosił się więźniem Watykanu</a:t>
              </a:r>
              <a:endParaRPr lang="pl-PL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4320452" y="1373645"/>
            <a:ext cx="4320000" cy="4467599"/>
            <a:chOff x="4320452" y="1373645"/>
            <a:chExt cx="4320000" cy="4467599"/>
          </a:xfrm>
        </p:grpSpPr>
        <p:sp>
          <p:nvSpPr>
            <p:cNvPr id="43" name="Prostokąt 42"/>
            <p:cNvSpPr/>
            <p:nvPr/>
          </p:nvSpPr>
          <p:spPr>
            <a:xfrm>
              <a:off x="4320452" y="1373645"/>
              <a:ext cx="4320000" cy="4248000"/>
            </a:xfrm>
            <a:prstGeom prst="rect">
              <a:avLst/>
            </a:prstGeom>
            <a:pattFill prst="zigZag">
              <a:fgClr>
                <a:schemeClr val="bg1"/>
              </a:fgClr>
              <a:bgClr>
                <a:schemeClr val="accent5"/>
              </a:bgClr>
            </a:patt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36000" bIns="72000" rtlCol="0" anchor="t"/>
            <a:lstStyle/>
            <a:p>
              <a:endParaRPr lang="pl-PL" b="1" dirty="0">
                <a:solidFill>
                  <a:schemeClr val="accent2"/>
                </a:solidFill>
              </a:endParaRPr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7524328" y="5625244"/>
              <a:ext cx="1116028" cy="216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pl-PL" sz="700" dirty="0">
                  <a:solidFill>
                    <a:schemeClr val="bg1"/>
                  </a:solidFill>
                </a:rPr>
                <a:t>Zjednoczenie Włoch</a:t>
              </a:r>
            </a:p>
          </p:txBody>
        </p:sp>
        <p:pic>
          <p:nvPicPr>
            <p:cNvPr id="45" name="Obraz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4840" y="1508107"/>
              <a:ext cx="4071225" cy="3979077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5471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Liceum_KlasaIII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83271E"/>
      </a:accent4>
      <a:accent5>
        <a:srgbClr val="EAA886"/>
      </a:accent5>
      <a:accent6>
        <a:srgbClr val="C84B30"/>
      </a:accent6>
      <a:hlink>
        <a:srgbClr val="BA4748"/>
      </a:hlink>
      <a:folHlink>
        <a:srgbClr val="F6DBDA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15792</TotalTime>
  <Words>534</Words>
  <Application>Microsoft Office PowerPoint</Application>
  <PresentationFormat>Pokaz na ekranie (4:3)</PresentationFormat>
  <Paragraphs>94</Paragraphs>
  <Slides>8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Piotr Salewski</cp:lastModifiedBy>
  <cp:revision>1981</cp:revision>
  <dcterms:created xsi:type="dcterms:W3CDTF">2015-10-29T10:43:43Z</dcterms:created>
  <dcterms:modified xsi:type="dcterms:W3CDTF">2023-11-29T08:47:50Z</dcterms:modified>
</cp:coreProperties>
</file>