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296" r:id="rId3"/>
    <p:sldId id="258" r:id="rId4"/>
    <p:sldId id="312" r:id="rId5"/>
    <p:sldId id="311" r:id="rId6"/>
    <p:sldId id="320" r:id="rId7"/>
    <p:sldId id="317" r:id="rId8"/>
    <p:sldId id="321" r:id="rId9"/>
    <p:sldId id="319" r:id="rId10"/>
    <p:sldId id="322" r:id="rId11"/>
    <p:sldId id="318" r:id="rId12"/>
    <p:sldId id="323" r:id="rId13"/>
    <p:sldId id="32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3816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pos="2744" userDrawn="1">
          <p15:clr>
            <a:srgbClr val="A4A3A4"/>
          </p15:clr>
        </p15:guide>
        <p15:guide id="9" pos="3016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  <p15:guide id="11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886"/>
    <a:srgbClr val="F2CBB6"/>
    <a:srgbClr val="C84B30"/>
    <a:srgbClr val="B5D2EC"/>
    <a:srgbClr val="2E75B5"/>
    <a:srgbClr val="013974"/>
    <a:srgbClr val="036B9A"/>
    <a:srgbClr val="3B87CD"/>
    <a:srgbClr val="2DAFE6"/>
    <a:srgbClr val="0E7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3816"/>
        <p:guide orient="horz" pos="3974"/>
        <p:guide pos="2744"/>
        <p:guide pos="3016"/>
        <p:guide orient="horz" pos="867"/>
        <p:guide orient="horz" pos="3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9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12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47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94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43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81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9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55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5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Wielka Wojna 1914–1918</a:t>
            </a:r>
          </a:p>
        </p:txBody>
      </p: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880" userDrawn="1">
          <p15:clr>
            <a:srgbClr val="FBAE40"/>
          </p15:clr>
        </p15:guide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Zjednoczenie Włoch</a:t>
            </a:r>
          </a:p>
        </p:txBody>
      </p: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6264696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Wielka Wojna 1914–1918</a:t>
            </a:r>
          </a:p>
        </p:txBody>
      </p: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Wielka Wojna 1914–1918</a:t>
            </a:r>
          </a:p>
        </p:txBody>
      </p: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5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>
                <a:solidFill>
                  <a:schemeClr val="accent5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Wielka Wojna 1914–1918</a:t>
            </a:r>
          </a:p>
        </p:txBody>
      </p:sp>
    </p:spTree>
    <p:extLst>
      <p:ext uri="{BB962C8B-B14F-4D97-AF65-F5344CB8AC3E}">
        <p14:creationId xmlns:p14="http://schemas.microsoft.com/office/powerpoint/2010/main" val="225133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5443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25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5" r:id="rId4"/>
    <p:sldLayoutId id="2147483688" r:id="rId5"/>
    <p:sldLayoutId id="2147483663" r:id="rId6"/>
    <p:sldLayoutId id="2147483689" r:id="rId7"/>
    <p:sldLayoutId id="2147483690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 b="5392"/>
          <a:stretch/>
        </p:blipFill>
        <p:spPr>
          <a:xfrm>
            <a:off x="503238" y="836712"/>
            <a:ext cx="8136364" cy="46805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432000" bIns="216000" rtlCol="0" anchor="ctr"/>
          <a:lstStyle/>
          <a:p>
            <a:pPr>
              <a:lnSpc>
                <a:spcPts val="2700"/>
              </a:lnSpc>
            </a:pPr>
            <a:r>
              <a:rPr lang="pl-PL" sz="4000" b="1" dirty="0">
                <a:solidFill>
                  <a:schemeClr val="accent4"/>
                </a:solidFill>
                <a:latin typeface="Calibri" panose="020F0502020204030204" pitchFamily="34" charset="0"/>
              </a:rPr>
              <a:t>Wielka Wojna 1914–1918</a:t>
            </a:r>
            <a:endParaRPr lang="pl-PL" sz="4000" dirty="0">
              <a:solidFill>
                <a:schemeClr val="accent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8" y="3363571"/>
            <a:ext cx="1515587" cy="197364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Schemat blokowy: ręczne wprowadzanie danych 5"/>
          <p:cNvSpPr/>
          <p:nvPr/>
        </p:nvSpPr>
        <p:spPr>
          <a:xfrm rot="10800000">
            <a:off x="6696236" y="83671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46" y="994956"/>
            <a:ext cx="1018565" cy="4405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03" y="5357490"/>
            <a:ext cx="643629" cy="64362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256452" y="4977196"/>
            <a:ext cx="3384000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72000" tIns="0" rIns="108000" bIns="0" rtlCol="0" anchor="ctr">
            <a:noAutofit/>
          </a:bodyPr>
          <a:lstStyle/>
          <a:p>
            <a:pPr algn="r"/>
            <a:r>
              <a:rPr lang="pl-PL" sz="800" dirty="0"/>
              <a:t>Włoskie oddziały artyleryjskie przygotowujące się do ostrzału wrogich pozycji</a:t>
            </a:r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7" y="1376363"/>
            <a:ext cx="385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6" y="944772"/>
            <a:ext cx="3852553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Koniec wojny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788143" y="1412800"/>
            <a:ext cx="3852309" cy="936056"/>
            <a:chOff x="4788143" y="1412800"/>
            <a:chExt cx="3852309" cy="936056"/>
          </a:xfrm>
        </p:grpSpPr>
        <p:sp>
          <p:nvSpPr>
            <p:cNvPr id="17" name="Prostokąt 16"/>
            <p:cNvSpPr/>
            <p:nvPr/>
          </p:nvSpPr>
          <p:spPr>
            <a:xfrm>
              <a:off x="4788452" y="1412800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wycofaniu wojsk z frontu wschodniego Niemcy próbowali przebić się na zachodzie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4788451" y="1916856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1918 r. – w drugiej bitwie nad Marną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ponieśli porażkę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4788143" y="1880852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a 8"/>
          <p:cNvGrpSpPr/>
          <p:nvPr/>
        </p:nvGrpSpPr>
        <p:grpSpPr>
          <a:xfrm>
            <a:off x="4788143" y="2384908"/>
            <a:ext cx="3852308" cy="1044092"/>
            <a:chOff x="4788143" y="2384908"/>
            <a:chExt cx="3852308" cy="1044092"/>
          </a:xfrm>
        </p:grpSpPr>
        <p:cxnSp>
          <p:nvCxnSpPr>
            <p:cNvPr id="44" name="Łącznik prosty 43"/>
            <p:cNvCxnSpPr/>
            <p:nvPr/>
          </p:nvCxnSpPr>
          <p:spPr>
            <a:xfrm>
              <a:off x="4788143" y="238490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rostokąt 50"/>
            <p:cNvSpPr/>
            <p:nvPr/>
          </p:nvSpPr>
          <p:spPr>
            <a:xfrm>
              <a:off x="4788451" y="2420912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VIII 1918 r.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ofensywa aliantów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Łącznik prosty 51"/>
            <p:cNvCxnSpPr/>
            <p:nvPr/>
          </p:nvCxnSpPr>
          <p:spPr>
            <a:xfrm>
              <a:off x="4788143" y="267291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rostokąt 52"/>
            <p:cNvSpPr/>
            <p:nvPr/>
          </p:nvSpPr>
          <p:spPr>
            <a:xfrm>
              <a:off x="4788451" y="2708920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od września do listopada skapitulowały armie Bułgarii, Imperium Osmańskiego i Austro-Węgier</a:t>
              </a:r>
            </a:p>
          </p:txBody>
        </p:sp>
        <p:cxnSp>
          <p:nvCxnSpPr>
            <p:cNvPr id="54" name="Łącznik prosty 53"/>
            <p:cNvCxnSpPr/>
            <p:nvPr/>
          </p:nvCxnSpPr>
          <p:spPr>
            <a:xfrm>
              <a:off x="4788143" y="3176972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rostokąt 54"/>
            <p:cNvSpPr/>
            <p:nvPr/>
          </p:nvSpPr>
          <p:spPr>
            <a:xfrm>
              <a:off x="4788451" y="321300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XI 1918 r. – wybuchła rewolucja w Niemczech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03548" y="1448780"/>
            <a:ext cx="8136903" cy="5409220"/>
            <a:chOff x="503548" y="1448780"/>
            <a:chExt cx="8136903" cy="5409220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4788143" y="378904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4788451" y="382504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 listopada – zawarcie rozejmu we francuskim </a:t>
              </a:r>
              <a:r>
                <a:rPr lang="pl-PL" sz="1400" b="1" dirty="0" err="1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Compiègne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503548" y="1448780"/>
              <a:ext cx="8136594" cy="5409220"/>
              <a:chOff x="503548" y="1448780"/>
              <a:chExt cx="8136594" cy="5409220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503548" y="1448780"/>
                <a:ext cx="4068452" cy="5409220"/>
                <a:chOff x="503548" y="1448780"/>
                <a:chExt cx="4068452" cy="5409220"/>
              </a:xfrm>
            </p:grpSpPr>
            <p:sp>
              <p:nvSpPr>
                <p:cNvPr id="49" name="Prostokąt 48"/>
                <p:cNvSpPr/>
                <p:nvPr/>
              </p:nvSpPr>
              <p:spPr>
                <a:xfrm>
                  <a:off x="1573409" y="1448780"/>
                  <a:ext cx="2998591" cy="5409220"/>
                </a:xfrm>
                <a:prstGeom prst="rect">
                  <a:avLst/>
                </a:prstGeom>
                <a:pattFill prst="zigZag">
                  <a:fgClr>
                    <a:schemeClr val="bg1"/>
                  </a:fgClr>
                  <a:bgClr>
                    <a:schemeClr val="accent5"/>
                  </a:bgClr>
                </a:pattFill>
                <a:ln w="12700">
                  <a:noFill/>
                </a:ln>
              </p:spPr>
              <p:txBody>
                <a:bodyPr wrap="square" lIns="108000" tIns="36000" rIns="36000" bIns="36000" rtlCol="0" anchor="ctr">
                  <a:noAutofit/>
                </a:bodyPr>
                <a:lstStyle/>
                <a:p>
                  <a:pPr marL="0" algn="ctr">
                    <a:spcAft>
                      <a:spcPts val="200"/>
                    </a:spcAft>
                    <a:buClr>
                      <a:srgbClr val="B5D2EC"/>
                    </a:buClr>
                  </a:pPr>
                  <a:endPara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" name="Obraz 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4372" r="214" b="2233"/>
                <a:stretch/>
              </p:blipFill>
              <p:spPr>
                <a:xfrm>
                  <a:off x="503548" y="1448780"/>
                  <a:ext cx="3852428" cy="471652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sp>
            <p:nvSpPr>
              <p:cNvPr id="28" name="pole tekstowe 27"/>
              <p:cNvSpPr txBox="1"/>
              <p:nvPr/>
            </p:nvSpPr>
            <p:spPr>
              <a:xfrm>
                <a:off x="4781723" y="5740988"/>
                <a:ext cx="3858419" cy="432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square" lIns="108000" tIns="0" rIns="108000" bIns="0" rtlCol="0" anchor="ctr">
                <a:noAutofit/>
              </a:bodyPr>
              <a:lstStyle/>
              <a:p>
                <a:r>
                  <a:rPr lang="pl-PL" sz="800" dirty="0"/>
                  <a:t>Podpisanie zawieszenia broni między Niemcami a ententą w </a:t>
                </a:r>
                <a:r>
                  <a:rPr lang="pl-PL" sz="800" dirty="0" err="1"/>
                  <a:t>Compiègne</a:t>
                </a:r>
                <a:r>
                  <a:rPr lang="pl-PL" sz="800" dirty="0"/>
                  <a:t>. Na zdjęciu delegacja aliantów przed wagonem sztabowym, w którym Niemcy podpisali akt kończący działania zbrojne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7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3546" y="944772"/>
            <a:ext cx="3852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4"/>
                </a:solidFill>
              </a:rPr>
              <a:t>Nowe rodzaje broni</a:t>
            </a:r>
          </a:p>
        </p:txBody>
      </p:sp>
      <p:grpSp>
        <p:nvGrpSpPr>
          <p:cNvPr id="24" name="Grupa 23"/>
          <p:cNvGrpSpPr/>
          <p:nvPr/>
        </p:nvGrpSpPr>
        <p:grpSpPr>
          <a:xfrm>
            <a:off x="503236" y="1952836"/>
            <a:ext cx="3852370" cy="252004"/>
            <a:chOff x="503236" y="1952836"/>
            <a:chExt cx="3852370" cy="252004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503236" y="1952836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503606" y="198884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lotnictwo wojskowe</a:t>
              </a:r>
              <a:endPara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" name="Łącznik prosty 1"/>
          <p:cNvCxnSpPr/>
          <p:nvPr/>
        </p:nvCxnSpPr>
        <p:spPr>
          <a:xfrm>
            <a:off x="503237" y="1376363"/>
            <a:ext cx="385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503608" y="1376796"/>
            <a:ext cx="8136292" cy="828068"/>
            <a:chOff x="503608" y="1376796"/>
            <a:chExt cx="8136292" cy="828068"/>
          </a:xfrm>
        </p:grpSpPr>
        <p:sp>
          <p:nvSpPr>
            <p:cNvPr id="4" name="Prostokąt 3"/>
            <p:cNvSpPr/>
            <p:nvPr/>
          </p:nvSpPr>
          <p:spPr>
            <a:xfrm>
              <a:off x="4787899" y="1700832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1915 r. – pierwsze użycie pod Ypres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3608" y="141280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karabiny maszynowe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4787900" y="141280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gazy bojowe</a:t>
              </a:r>
            </a:p>
          </p:txBody>
        </p:sp>
        <p:cxnSp>
          <p:nvCxnSpPr>
            <p:cNvPr id="17" name="Łącznik prosty 16"/>
            <p:cNvCxnSpPr/>
            <p:nvPr/>
          </p:nvCxnSpPr>
          <p:spPr>
            <a:xfrm>
              <a:off x="4787530" y="1376796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4787530" y="1664828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rostokąt 29"/>
            <p:cNvSpPr/>
            <p:nvPr/>
          </p:nvSpPr>
          <p:spPr>
            <a:xfrm>
              <a:off x="4787899" y="1988864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maski przeciwgazowe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Łącznik prosty 30"/>
            <p:cNvCxnSpPr/>
            <p:nvPr/>
          </p:nvCxnSpPr>
          <p:spPr>
            <a:xfrm>
              <a:off x="4787530" y="1952860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a 26"/>
          <p:cNvGrpSpPr/>
          <p:nvPr/>
        </p:nvGrpSpPr>
        <p:grpSpPr>
          <a:xfrm>
            <a:off x="4787530" y="2528900"/>
            <a:ext cx="3852370" cy="540036"/>
            <a:chOff x="4787530" y="2528900"/>
            <a:chExt cx="3852370" cy="540036"/>
          </a:xfrm>
        </p:grpSpPr>
        <p:cxnSp>
          <p:nvCxnSpPr>
            <p:cNvPr id="13" name="Łącznik prosty 12"/>
            <p:cNvCxnSpPr/>
            <p:nvPr/>
          </p:nvCxnSpPr>
          <p:spPr>
            <a:xfrm>
              <a:off x="4787530" y="2528900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4787900" y="2564904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czołgi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4787900" y="2852936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1916 r. – użyte po raz pierwszy nad Sommą</a:t>
              </a: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4787530" y="2816932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503236" y="2240868"/>
            <a:ext cx="3852370" cy="828092"/>
            <a:chOff x="503236" y="2240868"/>
            <a:chExt cx="3852370" cy="828092"/>
          </a:xfrm>
        </p:grpSpPr>
        <p:cxnSp>
          <p:nvCxnSpPr>
            <p:cNvPr id="7" name="Łącznik prosty 6"/>
            <p:cNvCxnSpPr/>
            <p:nvPr/>
          </p:nvCxnSpPr>
          <p:spPr>
            <a:xfrm>
              <a:off x="503236" y="2240868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503606" y="2276872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samoloty rozpoznawcze</a:t>
              </a:r>
            </a:p>
          </p:txBody>
        </p:sp>
        <p:cxnSp>
          <p:nvCxnSpPr>
            <p:cNvPr id="9" name="Łącznik prosty 8"/>
            <p:cNvCxnSpPr/>
            <p:nvPr/>
          </p:nvCxnSpPr>
          <p:spPr>
            <a:xfrm>
              <a:off x="503236" y="2528900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503606" y="2564904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myśliwce</a:t>
              </a: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503236" y="2816932"/>
              <a:ext cx="3852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27"/>
            <p:cNvSpPr/>
            <p:nvPr/>
          </p:nvSpPr>
          <p:spPr>
            <a:xfrm>
              <a:off x="503606" y="285296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bombowce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1" y="3501008"/>
            <a:ext cx="8648135" cy="3384376"/>
            <a:chOff x="1" y="3501008"/>
            <a:chExt cx="8648135" cy="3384376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57" r="8616" b="39927"/>
            <a:stretch/>
          </p:blipFill>
          <p:spPr>
            <a:xfrm>
              <a:off x="259204" y="3509886"/>
              <a:ext cx="8388932" cy="3375498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34" name="Prostokąt 33"/>
            <p:cNvSpPr/>
            <p:nvPr/>
          </p:nvSpPr>
          <p:spPr>
            <a:xfrm>
              <a:off x="1" y="3501008"/>
              <a:ext cx="1079611" cy="3384376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chemeClr val="accent5"/>
              </a:bgClr>
            </a:patt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503236" y="5841268"/>
              <a:ext cx="1440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0" rIns="0" bIns="0" rtlCol="0" anchor="ctr">
              <a:noAutofit/>
            </a:bodyPr>
            <a:lstStyle/>
            <a:p>
              <a:r>
                <a:rPr lang="pl-PL" sz="800" dirty="0"/>
                <a:t>Austriacki samolot we Lwowie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3546" y="944772"/>
            <a:ext cx="4536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Straty ludzkie spowodowane I wojną światową</a:t>
            </a:r>
          </a:p>
        </p:txBody>
      </p:sp>
      <p:grpSp>
        <p:nvGrpSpPr>
          <p:cNvPr id="57" name="Grupa 56"/>
          <p:cNvGrpSpPr/>
          <p:nvPr/>
        </p:nvGrpSpPr>
        <p:grpSpPr>
          <a:xfrm>
            <a:off x="503236" y="2960972"/>
            <a:ext cx="4536370" cy="540036"/>
            <a:chOff x="503236" y="2960972"/>
            <a:chExt cx="4536370" cy="540036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503236" y="2960972"/>
              <a:ext cx="453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503606" y="2996976"/>
              <a:ext cx="4536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śmierć poniosło ok. 10 mln żołnierzy, 20 mln zostało rannych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503236" y="3249004"/>
              <a:ext cx="453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503606" y="3285008"/>
              <a:ext cx="4536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ok. 50 do 100 mln osób zabiła grypa hiszpanka</a:t>
              </a:r>
            </a:p>
          </p:txBody>
        </p:sp>
      </p:grpSp>
      <p:cxnSp>
        <p:nvCxnSpPr>
          <p:cNvPr id="2" name="Łącznik prosty 1"/>
          <p:cNvCxnSpPr/>
          <p:nvPr/>
        </p:nvCxnSpPr>
        <p:spPr>
          <a:xfrm>
            <a:off x="503237" y="1376363"/>
            <a:ext cx="453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a 57"/>
          <p:cNvGrpSpPr/>
          <p:nvPr/>
        </p:nvGrpSpPr>
        <p:grpSpPr>
          <a:xfrm>
            <a:off x="503237" y="1412800"/>
            <a:ext cx="4536371" cy="504008"/>
            <a:chOff x="503237" y="1412800"/>
            <a:chExt cx="4536371" cy="504008"/>
          </a:xfrm>
        </p:grpSpPr>
        <p:sp>
          <p:nvSpPr>
            <p:cNvPr id="15" name="Prostokąt 14"/>
            <p:cNvSpPr/>
            <p:nvPr/>
          </p:nvSpPr>
          <p:spPr>
            <a:xfrm>
              <a:off x="503608" y="1412800"/>
              <a:ext cx="4536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wojna totalna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03607" y="1700808"/>
              <a:ext cx="4536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prowadzona na wyniszczenie przeciwnika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Łącznik prosty 16"/>
            <p:cNvCxnSpPr/>
            <p:nvPr/>
          </p:nvCxnSpPr>
          <p:spPr>
            <a:xfrm>
              <a:off x="503237" y="1664804"/>
              <a:ext cx="453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a 55"/>
          <p:cNvGrpSpPr/>
          <p:nvPr/>
        </p:nvGrpSpPr>
        <p:grpSpPr>
          <a:xfrm>
            <a:off x="503237" y="1952836"/>
            <a:ext cx="4536369" cy="468004"/>
            <a:chOff x="503237" y="1952836"/>
            <a:chExt cx="4536369" cy="468004"/>
          </a:xfrm>
        </p:grpSpPr>
        <p:sp>
          <p:nvSpPr>
            <p:cNvPr id="4" name="Prostokąt 3"/>
            <p:cNvSpPr/>
            <p:nvPr/>
          </p:nvSpPr>
          <p:spPr>
            <a:xfrm>
              <a:off x="503606" y="1988840"/>
              <a:ext cx="4536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prowadzona przy użyciu propagandy i nowych rodzajów broni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503237" y="1952836"/>
              <a:ext cx="453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a 53"/>
          <p:cNvGrpSpPr/>
          <p:nvPr/>
        </p:nvGrpSpPr>
        <p:grpSpPr>
          <a:xfrm>
            <a:off x="5364088" y="962497"/>
            <a:ext cx="3779912" cy="5895503"/>
            <a:chOff x="5364088" y="962497"/>
            <a:chExt cx="3779912" cy="5895503"/>
          </a:xfrm>
        </p:grpSpPr>
        <p:sp>
          <p:nvSpPr>
            <p:cNvPr id="47" name="Prostokąt 46"/>
            <p:cNvSpPr/>
            <p:nvPr/>
          </p:nvSpPr>
          <p:spPr>
            <a:xfrm>
              <a:off x="5364088" y="962497"/>
              <a:ext cx="3779912" cy="5895503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64"/>
            <a:stretch/>
          </p:blipFill>
          <p:spPr>
            <a:xfrm>
              <a:off x="5508104" y="1376363"/>
              <a:ext cx="3635896" cy="2195494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48" name="pole tekstowe 47"/>
            <p:cNvSpPr txBox="1"/>
            <p:nvPr/>
          </p:nvSpPr>
          <p:spPr>
            <a:xfrm>
              <a:off x="5495403" y="3571857"/>
              <a:ext cx="3648597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r>
                <a:rPr lang="pl-PL" sz="800" dirty="0"/>
                <a:t>Fragment rynku w Kaliszu zbombardowanego podczas działań zbrojnych</a:t>
              </a:r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503236" y="3994416"/>
            <a:ext cx="6084988" cy="2422916"/>
            <a:chOff x="503236" y="3994416"/>
            <a:chExt cx="6084988" cy="2422916"/>
          </a:xfrm>
        </p:grpSpPr>
        <p:pic>
          <p:nvPicPr>
            <p:cNvPr id="49" name="Obraz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78"/>
            <a:stretch/>
          </p:blipFill>
          <p:spPr>
            <a:xfrm>
              <a:off x="2952329" y="3994416"/>
              <a:ext cx="3635895" cy="2422916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50" name="pole tekstowe 49"/>
            <p:cNvSpPr txBox="1"/>
            <p:nvPr/>
          </p:nvSpPr>
          <p:spPr>
            <a:xfrm>
              <a:off x="503236" y="5949304"/>
              <a:ext cx="2664608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pPr algn="r"/>
              <a:r>
                <a:rPr lang="pl-PL" sz="800" dirty="0"/>
                <a:t>Ranni żołnierze przebywający w szpitalu we Frankfurcie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2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2024" y="4257236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NACOBEZU</a:t>
            </a: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Cele lekcji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3547" y="1412776"/>
            <a:ext cx="8137215" cy="431183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lvl="0"/>
            <a:r>
              <a:rPr lang="pl-PL" dirty="0"/>
              <a:t>scharakteryzujesz sytuację w Europie przed wybuchem I wojny światowej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1714" y="4688779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1917696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przedstawisz przebieg I wojny światowej na froncie zachodnim i wschodnim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03547" y="2420888"/>
            <a:ext cx="8137215" cy="57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wyjaśnisz wpływ najważniejszych wydarzeń,  do których doszło w czasie wojny </a:t>
            </a:r>
            <a:br>
              <a:rPr lang="pl-PL" dirty="0"/>
            </a:br>
            <a:r>
              <a:rPr lang="pl-PL" dirty="0"/>
              <a:t>na przebieg tego konfliktu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03238" y="1880828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03238" y="2384884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503857" y="4725335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lvl="0"/>
            <a:r>
              <a:rPr lang="pl-PL" dirty="0"/>
              <a:t>wymienisz główne przyczyny wybuchu I wojny światowej 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503857" y="5229296"/>
            <a:ext cx="8137215" cy="57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na mapie państwa biorące udział w wojnie oraz miejsca najważniejszych wydarzeń związanych z konfliktem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503548" y="5193292"/>
            <a:ext cx="814451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03548" y="5877272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 różnice w przebiegu wojny na froncie zachodnim i wschodnim</a:t>
            </a:r>
          </a:p>
        </p:txBody>
      </p:sp>
      <p:cxnSp>
        <p:nvCxnSpPr>
          <p:cNvPr id="28" name="Łącznik prosty 27"/>
          <p:cNvCxnSpPr/>
          <p:nvPr/>
        </p:nvCxnSpPr>
        <p:spPr>
          <a:xfrm>
            <a:off x="495934" y="5841268"/>
            <a:ext cx="814451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3068960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opiszesz zmiany w sztuce wojennej w czasie I wojny światowej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3032956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03547" y="3573016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przedstawisz skutki społeczne I wojny światowej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503238" y="3537012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852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Sytuacja przed wybuchem wojny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03238" y="1412800"/>
            <a:ext cx="3852309" cy="1080120"/>
            <a:chOff x="503238" y="1412800"/>
            <a:chExt cx="3852309" cy="1080120"/>
          </a:xfrm>
        </p:grpSpPr>
        <p:sp>
          <p:nvSpPr>
            <p:cNvPr id="17" name="Prostokąt 16"/>
            <p:cNvSpPr/>
            <p:nvPr/>
          </p:nvSpPr>
          <p:spPr>
            <a:xfrm>
              <a:off x="503547" y="141280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doszło do kryzysów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marokańskiego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bałkańskiego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03546" y="1700800"/>
              <a:ext cx="3852000" cy="504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zwiększyły napięcie w Europie, ale nie doprowadziły do wybuchu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503238" y="166479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503238" y="224091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547" y="227692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trwał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wyścig zbrojeń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03548" y="2528900"/>
            <a:ext cx="3852309" cy="540036"/>
            <a:chOff x="503238" y="2528900"/>
            <a:chExt cx="3852309" cy="540036"/>
          </a:xfrm>
        </p:grpSpPr>
        <p:sp>
          <p:nvSpPr>
            <p:cNvPr id="36" name="Prostokąt 35"/>
            <p:cNvSpPr/>
            <p:nvPr/>
          </p:nvSpPr>
          <p:spPr>
            <a:xfrm>
              <a:off x="503547" y="2564904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mimo to trwał zbrojny pokój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Łącznik prosty 39"/>
            <p:cNvCxnSpPr/>
            <p:nvPr/>
          </p:nvCxnSpPr>
          <p:spPr>
            <a:xfrm>
              <a:off x="503238" y="252890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503238" y="2816932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rostokąt 42"/>
            <p:cNvSpPr/>
            <p:nvPr/>
          </p:nvSpPr>
          <p:spPr>
            <a:xfrm>
              <a:off x="503547" y="2852936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istniały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trójprzymierze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trójporozumienie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503238" y="3104916"/>
            <a:ext cx="3852309" cy="252004"/>
            <a:chOff x="503238" y="3104916"/>
            <a:chExt cx="3852309" cy="252004"/>
          </a:xfrm>
        </p:grpSpPr>
        <p:sp>
          <p:nvSpPr>
            <p:cNvPr id="44" name="Prostokąt 43"/>
            <p:cNvSpPr/>
            <p:nvPr/>
          </p:nvSpPr>
          <p:spPr>
            <a:xfrm>
              <a:off x="503547" y="314092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sojusze te wzajemnie się równoważyły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Łącznik prosty 44"/>
            <p:cNvCxnSpPr/>
            <p:nvPr/>
          </p:nvCxnSpPr>
          <p:spPr>
            <a:xfrm>
              <a:off x="503238" y="310491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503238" y="3392996"/>
            <a:ext cx="3852309" cy="684004"/>
            <a:chOff x="503238" y="3392996"/>
            <a:chExt cx="3852309" cy="684004"/>
          </a:xfrm>
        </p:grpSpPr>
        <p:cxnSp>
          <p:nvCxnSpPr>
            <p:cNvPr id="46" name="Łącznik prosty 45"/>
            <p:cNvCxnSpPr/>
            <p:nvPr/>
          </p:nvCxnSpPr>
          <p:spPr>
            <a:xfrm>
              <a:off x="503238" y="339299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rostokąt 46"/>
            <p:cNvSpPr/>
            <p:nvPr/>
          </p:nvSpPr>
          <p:spPr>
            <a:xfrm>
              <a:off x="503547" y="3429000"/>
              <a:ext cx="3852000" cy="64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panowało powszechne przekonanie, że wojna nie wybuchnie, a konflikty zostaną opanowane dzięki negocjacjom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03238" y="4113076"/>
            <a:ext cx="3852309" cy="1332124"/>
            <a:chOff x="503238" y="4113076"/>
            <a:chExt cx="3852309" cy="1332124"/>
          </a:xfrm>
        </p:grpSpPr>
        <p:cxnSp>
          <p:nvCxnSpPr>
            <p:cNvPr id="48" name="Łącznik prosty 47"/>
            <p:cNvCxnSpPr/>
            <p:nvPr/>
          </p:nvCxnSpPr>
          <p:spPr>
            <a:xfrm>
              <a:off x="503238" y="411307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rostokąt 48"/>
            <p:cNvSpPr/>
            <p:nvPr/>
          </p:nvSpPr>
          <p:spPr>
            <a:xfrm>
              <a:off x="503547" y="414908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 czerwca 1914 r. – zamach w Sarajewie</a:t>
              </a: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503547" y="443706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zginął następca tronu Austro-Węgier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Franciszek Ferdynand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wraz z żoną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503238" y="440106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/>
            <p:cNvCxnSpPr/>
            <p:nvPr/>
          </p:nvCxnSpPr>
          <p:spPr>
            <a:xfrm>
              <a:off x="503238" y="490518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rostokąt 52"/>
            <p:cNvSpPr/>
            <p:nvPr/>
          </p:nvSpPr>
          <p:spPr>
            <a:xfrm>
              <a:off x="503547" y="4941192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zabójcą był </a:t>
              </a:r>
              <a:r>
                <a:rPr lang="pl-PL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Gawriło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Princip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Łącznik prosty 53"/>
            <p:cNvCxnSpPr/>
            <p:nvPr/>
          </p:nvCxnSpPr>
          <p:spPr>
            <a:xfrm>
              <a:off x="503238" y="519319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rostokąt 54"/>
            <p:cNvSpPr/>
            <p:nvPr/>
          </p:nvSpPr>
          <p:spPr>
            <a:xfrm>
              <a:off x="503547" y="522920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powiązany z serbskim wywiadem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03238" y="5481252"/>
            <a:ext cx="3852309" cy="684004"/>
            <a:chOff x="503238" y="5481252"/>
            <a:chExt cx="3852309" cy="684004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503238" y="5481252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503547" y="5517256"/>
              <a:ext cx="3852000" cy="64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zabójstwo dla Austro-Węgier stało się okazją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 upokorzenia Serbii, utrudniającej ekspansję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Bałkanach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4580878" y="1376363"/>
            <a:ext cx="4572000" cy="3924845"/>
            <a:chOff x="4580878" y="1376363"/>
            <a:chExt cx="4572000" cy="3924845"/>
          </a:xfrm>
        </p:grpSpPr>
        <p:sp>
          <p:nvSpPr>
            <p:cNvPr id="2" name="Prostokąt 1"/>
            <p:cNvSpPr/>
            <p:nvPr/>
          </p:nvSpPr>
          <p:spPr>
            <a:xfrm>
              <a:off x="4580878" y="1376363"/>
              <a:ext cx="4572000" cy="3924845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7173166" y="4941192"/>
              <a:ext cx="147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Europa przed I wojną światową</a:t>
              </a: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1513164"/>
              <a:ext cx="3924436" cy="3428028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25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03238" y="1483829"/>
            <a:ext cx="3564000" cy="4682021"/>
            <a:chOff x="503238" y="1483829"/>
            <a:chExt cx="3564000" cy="4682021"/>
          </a:xfrm>
        </p:grpSpPr>
        <p:sp>
          <p:nvSpPr>
            <p:cNvPr id="30" name="Prostokąt 29"/>
            <p:cNvSpPr/>
            <p:nvPr/>
          </p:nvSpPr>
          <p:spPr>
            <a:xfrm>
              <a:off x="503238" y="1483829"/>
              <a:ext cx="3564000" cy="4682021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chemeClr val="accent5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7" r="1554" b="17100"/>
            <a:stretch/>
          </p:blipFill>
          <p:spPr>
            <a:xfrm>
              <a:off x="601971" y="1574304"/>
              <a:ext cx="3366535" cy="3852428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32" name="pole tekstowe 31"/>
            <p:cNvSpPr txBox="1"/>
            <p:nvPr/>
          </p:nvSpPr>
          <p:spPr>
            <a:xfrm>
              <a:off x="596192" y="4797152"/>
              <a:ext cx="2160000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0" rIns="0" bIns="0" rtlCol="0" anchor="ctr">
              <a:noAutofit/>
            </a:bodyPr>
            <a:lstStyle/>
            <a:p>
              <a:r>
                <a:rPr lang="pl-PL" sz="800" dirty="0"/>
                <a:t>Manifestacja zwolenników wojny zorganizowana na początku sierpnia 1914 r. w Berlinie</a:t>
              </a:r>
            </a:p>
          </p:txBody>
        </p:sp>
      </p:grpSp>
      <p:cxnSp>
        <p:nvCxnSpPr>
          <p:cNvPr id="19" name="Łącznik prosty 18"/>
          <p:cNvCxnSpPr/>
          <p:nvPr/>
        </p:nvCxnSpPr>
        <p:spPr>
          <a:xfrm>
            <a:off x="503238" y="1376772"/>
            <a:ext cx="356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600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Początek Wielkiej Wojny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4355976" y="1412776"/>
            <a:ext cx="4284308" cy="1944120"/>
            <a:chOff x="4355976" y="1412776"/>
            <a:chExt cx="4284308" cy="1944120"/>
          </a:xfrm>
        </p:grpSpPr>
        <p:sp>
          <p:nvSpPr>
            <p:cNvPr id="17" name="Prostokąt 16"/>
            <p:cNvSpPr/>
            <p:nvPr/>
          </p:nvSpPr>
          <p:spPr>
            <a:xfrm>
              <a:off x="4356284" y="1412776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t-B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ultimatum Austro-Węgier do Serbii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4355976" y="1664852"/>
              <a:ext cx="4284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4356284" y="1700904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Serbia odrzuciła je – przyjęcie oznaczałoby utratę suwerenności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4355976" y="2168908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356284" y="2204912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 lipca – Austro-Węgry wypowiadają Serbii wojnę</a:t>
              </a:r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4355976" y="2456892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4356284" y="2492896"/>
              <a:ext cx="4284000" cy="864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pomyślany jako lokalny konflikt, spór z Serbią doprowadził do reakcji łańcuchowej i szybko przekształcił się w wojnę o charakterze najpierw europejskim, a później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światowym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355976" y="3392996"/>
            <a:ext cx="4284308" cy="2700276"/>
            <a:chOff x="4355976" y="3392996"/>
            <a:chExt cx="4284308" cy="2700276"/>
          </a:xfrm>
        </p:grpSpPr>
        <p:cxnSp>
          <p:nvCxnSpPr>
            <p:cNvPr id="23" name="Łącznik prosty 22"/>
            <p:cNvCxnSpPr/>
            <p:nvPr/>
          </p:nvCxnSpPr>
          <p:spPr>
            <a:xfrm>
              <a:off x="4355976" y="3392996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ostokąt 23"/>
            <p:cNvSpPr/>
            <p:nvPr/>
          </p:nvSpPr>
          <p:spPr>
            <a:xfrm>
              <a:off x="4356284" y="3428952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obronie Serbii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Rosja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zarządziła mobilizację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4355976" y="3681028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rostokąt 43"/>
            <p:cNvSpPr/>
            <p:nvPr/>
          </p:nvSpPr>
          <p:spPr>
            <a:xfrm>
              <a:off x="4356284" y="3717032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Niemcy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 sierpnia wypowiedziały wojnę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Rosji</a:t>
              </a:r>
            </a:p>
          </p:txBody>
        </p:sp>
        <p:cxnSp>
          <p:nvCxnSpPr>
            <p:cNvPr id="45" name="Łącznik prosty 44"/>
            <p:cNvCxnSpPr/>
            <p:nvPr/>
          </p:nvCxnSpPr>
          <p:spPr>
            <a:xfrm>
              <a:off x="4355976" y="3969060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rostokąt 45"/>
            <p:cNvSpPr/>
            <p:nvPr/>
          </p:nvSpPr>
          <p:spPr>
            <a:xfrm>
              <a:off x="4356284" y="4005064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Niemcy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 sierpnia wypowiedziały wojnę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Francji</a:t>
              </a:r>
            </a:p>
          </p:txBody>
        </p:sp>
        <p:cxnSp>
          <p:nvCxnSpPr>
            <p:cNvPr id="47" name="Łącznik prosty 46"/>
            <p:cNvCxnSpPr/>
            <p:nvPr/>
          </p:nvCxnSpPr>
          <p:spPr>
            <a:xfrm>
              <a:off x="4355976" y="4257116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rostokąt 47"/>
            <p:cNvSpPr/>
            <p:nvPr/>
          </p:nvSpPr>
          <p:spPr>
            <a:xfrm>
              <a:off x="4356284" y="4293120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Wielka Brytania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wypowiedziała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wojnę Niemcom </a:t>
              </a:r>
              <a:b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(po ataku Niemiec 4 sierpnia na neutralną Belgię)</a:t>
              </a:r>
            </a:p>
          </p:txBody>
        </p:sp>
        <p:cxnSp>
          <p:nvCxnSpPr>
            <p:cNvPr id="49" name="Łącznik prosty 48"/>
            <p:cNvCxnSpPr/>
            <p:nvPr/>
          </p:nvCxnSpPr>
          <p:spPr>
            <a:xfrm>
              <a:off x="4355976" y="4761148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rostokąt 49"/>
            <p:cNvSpPr/>
            <p:nvPr/>
          </p:nvSpPr>
          <p:spPr>
            <a:xfrm>
              <a:off x="4356284" y="4797152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wraz z Wielką Brytanią do wojny przystąpiły brytyjskie dominia</a:t>
              </a:r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4355976" y="5265204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ostokąt 51"/>
            <p:cNvSpPr/>
            <p:nvPr/>
          </p:nvSpPr>
          <p:spPr>
            <a:xfrm>
              <a:off x="4356284" y="5301208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stronie ententy stanęła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Japonia</a:t>
              </a:r>
            </a:p>
          </p:txBody>
        </p:sp>
        <p:cxnSp>
          <p:nvCxnSpPr>
            <p:cNvPr id="53" name="Łącznik prosty 52"/>
            <p:cNvCxnSpPr/>
            <p:nvPr/>
          </p:nvCxnSpPr>
          <p:spPr>
            <a:xfrm>
              <a:off x="4355976" y="5553236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4356284" y="5589240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stronie państw centralnych stanęła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Turcja</a:t>
              </a:r>
            </a:p>
          </p:txBody>
        </p:sp>
        <p:cxnSp>
          <p:nvCxnSpPr>
            <p:cNvPr id="55" name="Łącznik prosty 54"/>
            <p:cNvCxnSpPr/>
            <p:nvPr/>
          </p:nvCxnSpPr>
          <p:spPr>
            <a:xfrm>
              <a:off x="4355976" y="5841268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rostokąt 55"/>
            <p:cNvSpPr/>
            <p:nvPr/>
          </p:nvSpPr>
          <p:spPr>
            <a:xfrm>
              <a:off x="4356284" y="5877272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Włochy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ogłosiły neutralność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Prostokąt 30"/>
          <p:cNvSpPr/>
          <p:nvPr/>
        </p:nvSpPr>
        <p:spPr>
          <a:xfrm>
            <a:off x="503238" y="5516038"/>
            <a:ext cx="3564000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144000" tIns="0" rIns="0" bIns="0" anchor="t">
            <a:noAutofit/>
          </a:bodyPr>
          <a:lstStyle/>
          <a:p>
            <a:pPr marL="0" lvl="1">
              <a:buClr>
                <a:schemeClr val="accent3"/>
              </a:buClr>
            </a:pP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wojna okazała się triumfem nacjonalistów </a:t>
            </a:r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 pacyfistami oraz zwolennikami współpracy </a:t>
            </a:r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międzynarodowej</a:t>
            </a:r>
          </a:p>
        </p:txBody>
      </p:sp>
    </p:spTree>
    <p:extLst>
      <p:ext uri="{BB962C8B-B14F-4D97-AF65-F5344CB8AC3E}">
        <p14:creationId xmlns:p14="http://schemas.microsoft.com/office/powerpoint/2010/main" val="13726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772"/>
            <a:ext cx="385193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852704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Front zachodni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03548" y="1412776"/>
            <a:ext cx="3852241" cy="1008064"/>
            <a:chOff x="503548" y="1412776"/>
            <a:chExt cx="3852241" cy="1008064"/>
          </a:xfrm>
        </p:grpSpPr>
        <p:sp>
          <p:nvSpPr>
            <p:cNvPr id="17" name="Prostokąt 16"/>
            <p:cNvSpPr/>
            <p:nvPr/>
          </p:nvSpPr>
          <p:spPr>
            <a:xfrm>
              <a:off x="503856" y="1412776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wojna błyskawiczna</a:t>
              </a: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503548" y="1664852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503856" y="1700904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 </a:t>
              </a:r>
              <a:r>
                <a:rPr 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Schlieffena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503548" y="1952836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856" y="1988840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wynikał z konieczności prowadzenia wojny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dwa fronty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503858" y="3753060"/>
            <a:ext cx="3852242" cy="540020"/>
            <a:chOff x="503858" y="3753060"/>
            <a:chExt cx="3852242" cy="540020"/>
          </a:xfrm>
        </p:grpSpPr>
        <p:cxnSp>
          <p:nvCxnSpPr>
            <p:cNvPr id="38" name="Łącznik prosty 37"/>
            <p:cNvCxnSpPr/>
            <p:nvPr/>
          </p:nvCxnSpPr>
          <p:spPr>
            <a:xfrm>
              <a:off x="503858" y="3753060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504167" y="3789064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5–9 września – bitwa nad rzeką Marną</a:t>
              </a: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03858" y="4041076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>
              <a:off x="504167" y="4077080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Niemcy zostali zatrzymani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03548" y="2456868"/>
            <a:ext cx="3852551" cy="1260116"/>
            <a:chOff x="503548" y="2456868"/>
            <a:chExt cx="3852551" cy="1260116"/>
          </a:xfrm>
        </p:grpSpPr>
        <p:cxnSp>
          <p:nvCxnSpPr>
            <p:cNvPr id="18" name="Łącznik prosty 17"/>
            <p:cNvCxnSpPr/>
            <p:nvPr/>
          </p:nvCxnSpPr>
          <p:spPr>
            <a:xfrm>
              <a:off x="503548" y="2456868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503856" y="2492872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sierpnia – atak Niemiec na Belgię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503548" y="2744900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504166" y="3284984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pojawił się desant Brytyjskiego Korpusu Ekspedycyjnego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03856" y="2780856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Belgowie, a także Francuzi, bronili się znacznie dłużej, niż zakładali to Niemcy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548" y="3248956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a 6"/>
          <p:cNvGrpSpPr/>
          <p:nvPr/>
        </p:nvGrpSpPr>
        <p:grpSpPr>
          <a:xfrm>
            <a:off x="503548" y="4329124"/>
            <a:ext cx="3852552" cy="1404148"/>
            <a:chOff x="503548" y="4329124"/>
            <a:chExt cx="3852552" cy="1404148"/>
          </a:xfrm>
        </p:grpSpPr>
        <p:cxnSp>
          <p:nvCxnSpPr>
            <p:cNvPr id="28" name="Łącznik prosty 27"/>
            <p:cNvCxnSpPr/>
            <p:nvPr/>
          </p:nvCxnSpPr>
          <p:spPr>
            <a:xfrm>
              <a:off x="503858" y="4329124"/>
              <a:ext cx="38519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4167" y="4365128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wojna przybrała charakter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wojny pozycyjnej</a:t>
              </a:r>
            </a:p>
          </p:txBody>
        </p:sp>
        <p:cxnSp>
          <p:nvCxnSpPr>
            <p:cNvPr id="31" name="Łącznik prosty 30"/>
            <p:cNvCxnSpPr/>
            <p:nvPr/>
          </p:nvCxnSpPr>
          <p:spPr>
            <a:xfrm>
              <a:off x="503548" y="4617156"/>
              <a:ext cx="38519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503857" y="4653160"/>
              <a:ext cx="3851933" cy="57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obie strony okopały się na liniach szańców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schronów, uzbrojone w artylerię i karabiny maszynowe</a:t>
              </a:r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503856" y="5301272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dostępu do pozycji broniły zasieki z drutu kolczastego i miny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>
              <a:off x="503548" y="5265268"/>
              <a:ext cx="38519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a 8"/>
          <p:cNvGrpSpPr/>
          <p:nvPr/>
        </p:nvGrpSpPr>
        <p:grpSpPr>
          <a:xfrm>
            <a:off x="4572000" y="5661338"/>
            <a:ext cx="4068763" cy="503966"/>
            <a:chOff x="4572000" y="5661338"/>
            <a:chExt cx="4068763" cy="503966"/>
          </a:xfrm>
        </p:grpSpPr>
        <p:sp>
          <p:nvSpPr>
            <p:cNvPr id="42" name="Prostokąt 41"/>
            <p:cNvSpPr/>
            <p:nvPr/>
          </p:nvSpPr>
          <p:spPr>
            <a:xfrm>
              <a:off x="4572308" y="5661338"/>
              <a:ext cx="4068455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1916 r. – ofensywy nad Sommą i pod Verdun </a:t>
              </a: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4572308" y="5949304"/>
              <a:ext cx="4068455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 przyniosły znaczącego przesunięcia się linii frontu</a:t>
              </a:r>
            </a:p>
          </p:txBody>
        </p:sp>
        <p:cxnSp>
          <p:nvCxnSpPr>
            <p:cNvPr id="44" name="Łącznik prosty 43"/>
            <p:cNvCxnSpPr/>
            <p:nvPr/>
          </p:nvCxnSpPr>
          <p:spPr>
            <a:xfrm>
              <a:off x="4572000" y="5913302"/>
              <a:ext cx="406845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4572000" y="1376363"/>
            <a:ext cx="4068763" cy="3888905"/>
            <a:chOff x="4572000" y="1376363"/>
            <a:chExt cx="4068763" cy="3888905"/>
          </a:xfrm>
        </p:grpSpPr>
        <p:sp>
          <p:nvSpPr>
            <p:cNvPr id="30" name="Prostokąt 29"/>
            <p:cNvSpPr/>
            <p:nvPr/>
          </p:nvSpPr>
          <p:spPr>
            <a:xfrm>
              <a:off x="4572000" y="1376363"/>
              <a:ext cx="4068763" cy="3888905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863" y="1457658"/>
              <a:ext cx="3903036" cy="2942374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45" name="pole tekstowe 44"/>
            <p:cNvSpPr txBox="1"/>
            <p:nvPr/>
          </p:nvSpPr>
          <p:spPr>
            <a:xfrm>
              <a:off x="7306777" y="4408910"/>
              <a:ext cx="1260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Wielka Wojna (1914–1918)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4572000" y="1376363"/>
            <a:ext cx="4068763" cy="4789487"/>
            <a:chOff x="4572000" y="1376363"/>
            <a:chExt cx="4068763" cy="4789487"/>
          </a:xfrm>
        </p:grpSpPr>
        <p:sp>
          <p:nvSpPr>
            <p:cNvPr id="28" name="Prostokąt 27"/>
            <p:cNvSpPr/>
            <p:nvPr/>
          </p:nvSpPr>
          <p:spPr>
            <a:xfrm>
              <a:off x="4572000" y="1376363"/>
              <a:ext cx="4068763" cy="4789487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chemeClr val="accent5"/>
              </a:bgClr>
            </a:patt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863" y="1457658"/>
              <a:ext cx="3903036" cy="2942374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30" name="pole tekstowe 29"/>
            <p:cNvSpPr txBox="1"/>
            <p:nvPr/>
          </p:nvSpPr>
          <p:spPr>
            <a:xfrm>
              <a:off x="7306777" y="4408910"/>
              <a:ext cx="1260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Wielka Wojna (1914–1918)</a:t>
              </a:r>
            </a:p>
          </p:txBody>
        </p:sp>
      </p:grpSp>
      <p:sp>
        <p:nvSpPr>
          <p:cNvPr id="32" name="Prostokąt 31"/>
          <p:cNvSpPr/>
          <p:nvPr/>
        </p:nvSpPr>
        <p:spPr>
          <a:xfrm>
            <a:off x="503548" y="944772"/>
            <a:ext cx="3852704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4"/>
                </a:solidFill>
              </a:rPr>
              <a:t>Front wschodni</a:t>
            </a:r>
          </a:p>
        </p:txBody>
      </p:sp>
      <p:cxnSp>
        <p:nvCxnSpPr>
          <p:cNvPr id="31" name="Łącznik prosty 30"/>
          <p:cNvCxnSpPr/>
          <p:nvPr/>
        </p:nvCxnSpPr>
        <p:spPr>
          <a:xfrm>
            <a:off x="503238" y="1376772"/>
            <a:ext cx="3851933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/>
        </p:nvGrpSpPr>
        <p:grpSpPr>
          <a:xfrm>
            <a:off x="503548" y="1412776"/>
            <a:ext cx="3852241" cy="1872160"/>
            <a:chOff x="503548" y="1412776"/>
            <a:chExt cx="3852241" cy="1872160"/>
          </a:xfrm>
        </p:grpSpPr>
        <p:sp>
          <p:nvSpPr>
            <p:cNvPr id="33" name="Prostokąt 32"/>
            <p:cNvSpPr/>
            <p:nvPr/>
          </p:nvSpPr>
          <p:spPr>
            <a:xfrm>
              <a:off x="503856" y="1412776"/>
              <a:ext cx="3851933" cy="864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 </a:t>
              </a:r>
              <a:r>
                <a:rPr lang="pl-PL" sz="14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Schlieffena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zakładał przerzucenie sił niemieckich na front wschodni po pokonaniu Niemiec, do tego czasu siły rosyjskie miała powstrzymywać armia austro-węgierska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548" y="2312908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856" y="2348960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początkowych sukcesach wojska Habsburgów zaczęły się cofać</a:t>
              </a: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503548" y="2816932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503856" y="2852936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jesienią 1914 r. Rosjanie podjęli nieudaną próbę zdobycia Krakowa i Przemyśla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03548" y="3320988"/>
            <a:ext cx="3852551" cy="1332148"/>
            <a:chOff x="503548" y="3320988"/>
            <a:chExt cx="3852551" cy="1332148"/>
          </a:xfrm>
        </p:grpSpPr>
        <p:cxnSp>
          <p:nvCxnSpPr>
            <p:cNvPr id="38" name="Łącznik prosty 37"/>
            <p:cNvCxnSpPr/>
            <p:nvPr/>
          </p:nvCxnSpPr>
          <p:spPr>
            <a:xfrm>
              <a:off x="503548" y="3320988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503856" y="3356992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1914 r.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Niemcy walczyli z Rosjanami na terenie </a:t>
              </a:r>
              <a:b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Prus Wschodnich</a:t>
              </a:r>
            </a:p>
          </p:txBody>
        </p:sp>
        <p:cxnSp>
          <p:nvCxnSpPr>
            <p:cNvPr id="40" name="Łącznik prosty 39"/>
            <p:cNvCxnSpPr/>
            <p:nvPr/>
          </p:nvCxnSpPr>
          <p:spPr>
            <a:xfrm>
              <a:off x="503548" y="3825028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/>
            <p:cNvSpPr/>
            <p:nvPr/>
          </p:nvSpPr>
          <p:spPr>
            <a:xfrm>
              <a:off x="504166" y="4437136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armie rosyjskie zostały pokonane</a:t>
              </a:r>
            </a:p>
          </p:txBody>
        </p:sp>
        <p:sp>
          <p:nvSpPr>
            <p:cNvPr id="70" name="Prostokąt 69"/>
            <p:cNvSpPr/>
            <p:nvPr/>
          </p:nvSpPr>
          <p:spPr>
            <a:xfrm>
              <a:off x="503856" y="3860984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bitwa pod </a:t>
              </a:r>
              <a:r>
                <a:rPr lang="pl-PL" sz="14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Tanennbergiem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Łącznik prosty 70"/>
            <p:cNvCxnSpPr/>
            <p:nvPr/>
          </p:nvCxnSpPr>
          <p:spPr>
            <a:xfrm>
              <a:off x="503548" y="4113100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rostokąt 74"/>
            <p:cNvSpPr/>
            <p:nvPr/>
          </p:nvSpPr>
          <p:spPr>
            <a:xfrm>
              <a:off x="503856" y="4149128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bitwa nad jeziorami mazurskimi</a:t>
              </a:r>
            </a:p>
          </p:txBody>
        </p:sp>
        <p:cxnSp>
          <p:nvCxnSpPr>
            <p:cNvPr id="76" name="Łącznik prosty 75"/>
            <p:cNvCxnSpPr/>
            <p:nvPr/>
          </p:nvCxnSpPr>
          <p:spPr>
            <a:xfrm>
              <a:off x="503548" y="4401132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4572000" y="1376363"/>
            <a:ext cx="4068763" cy="5481637"/>
          </a:xfrm>
          <a:prstGeom prst="rect">
            <a:avLst/>
          </a:prstGeom>
          <a:pattFill prst="zigZag">
            <a:fgClr>
              <a:schemeClr val="bg1"/>
            </a:fgClr>
            <a:bgClr>
              <a:schemeClr val="accent5"/>
            </a:bgClr>
          </a:pattFill>
          <a:ln w="12700">
            <a:noFill/>
          </a:ln>
        </p:spPr>
        <p:txBody>
          <a:bodyPr wrap="square" lIns="108000" tIns="36000" rIns="36000" bIns="36000" rtlCol="0" anchor="ctr">
            <a:noAutofit/>
          </a:bodyPr>
          <a:lstStyle/>
          <a:p>
            <a:pPr marL="0" algn="ctr">
              <a:spcAft>
                <a:spcPts val="200"/>
              </a:spcAft>
              <a:buClr>
                <a:srgbClr val="B5D2EC"/>
              </a:buClr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03548" y="944772"/>
            <a:ext cx="3852704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4"/>
                </a:solidFill>
              </a:rPr>
              <a:t>Front wschodni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503548" y="4005016"/>
            <a:ext cx="3852241" cy="252116"/>
            <a:chOff x="503548" y="4005016"/>
            <a:chExt cx="3852241" cy="252116"/>
          </a:xfrm>
        </p:grpSpPr>
        <p:sp>
          <p:nvSpPr>
            <p:cNvPr id="70" name="Prostokąt 69"/>
            <p:cNvSpPr/>
            <p:nvPr/>
          </p:nvSpPr>
          <p:spPr>
            <a:xfrm>
              <a:off x="503856" y="4005016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1916 r. – kontrofensywa Rosji</a:t>
              </a:r>
            </a:p>
          </p:txBody>
        </p:sp>
        <p:cxnSp>
          <p:nvCxnSpPr>
            <p:cNvPr id="71" name="Łącznik prosty 70"/>
            <p:cNvCxnSpPr/>
            <p:nvPr/>
          </p:nvCxnSpPr>
          <p:spPr>
            <a:xfrm>
              <a:off x="503548" y="4257132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Łącznik prosty 30"/>
          <p:cNvCxnSpPr/>
          <p:nvPr/>
        </p:nvCxnSpPr>
        <p:spPr>
          <a:xfrm>
            <a:off x="503238" y="1376772"/>
            <a:ext cx="3851933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503548" y="1412776"/>
            <a:ext cx="3852241" cy="1224112"/>
            <a:chOff x="503548" y="1412776"/>
            <a:chExt cx="3852241" cy="1224112"/>
          </a:xfrm>
        </p:grpSpPr>
        <p:sp>
          <p:nvSpPr>
            <p:cNvPr id="33" name="Prostokąt 32"/>
            <p:cNvSpPr/>
            <p:nvPr/>
          </p:nvSpPr>
          <p:spPr>
            <a:xfrm>
              <a:off x="503856" y="1412776"/>
              <a:ext cx="3851933" cy="64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1915 r.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Niemcy i Austro-Węgry przełamały obronę rosyjską i przejęły inicjatywę strategiczną na tym froncie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548" y="2096852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856" y="2132904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druga bitwa nad jeziorami mazurskimi</a:t>
              </a:r>
            </a:p>
          </p:txBody>
        </p:sp>
        <p:cxnSp>
          <p:nvCxnSpPr>
            <p:cNvPr id="20" name="Łącznik prosty 19"/>
            <p:cNvCxnSpPr/>
            <p:nvPr/>
          </p:nvCxnSpPr>
          <p:spPr>
            <a:xfrm>
              <a:off x="503548" y="2384884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503856" y="2420888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bitwa pod Gorlicami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03548" y="2672916"/>
            <a:ext cx="3852241" cy="1296144"/>
            <a:chOff x="503548" y="2672916"/>
            <a:chExt cx="3852241" cy="1296144"/>
          </a:xfrm>
        </p:grpSpPr>
        <p:cxnSp>
          <p:nvCxnSpPr>
            <p:cNvPr id="40" name="Łącznik prosty 39"/>
            <p:cNvCxnSpPr/>
            <p:nvPr/>
          </p:nvCxnSpPr>
          <p:spPr>
            <a:xfrm>
              <a:off x="503548" y="3969060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>
            <a:xfrm>
              <a:off x="503548" y="2672916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503856" y="2708920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Niemcy zajęli Warszawę i Królestwo Polskie</a:t>
              </a:r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503548" y="2960948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503856" y="3501008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1915 r. – przystąpienie do wojny Rumunii po stronie państw ententy (jej wojska zostały szybko pokonane)</a:t>
              </a: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03856" y="2996976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Austriacy pokonali wojska serbskie </a:t>
              </a:r>
              <a:b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czarnogórskie</a:t>
              </a:r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503548" y="3465004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503548" y="5589312"/>
            <a:ext cx="3852551" cy="936032"/>
            <a:chOff x="503548" y="5589312"/>
            <a:chExt cx="3852551" cy="936032"/>
          </a:xfrm>
        </p:grpSpPr>
        <p:sp>
          <p:nvSpPr>
            <p:cNvPr id="25" name="Prostokąt 24"/>
            <p:cNvSpPr/>
            <p:nvPr/>
          </p:nvSpPr>
          <p:spPr>
            <a:xfrm>
              <a:off x="503856" y="5589312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1918 r. – rewolucje w Rosji</a:t>
              </a: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03548" y="5841340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>
              <a:off x="504166" y="5877344"/>
              <a:ext cx="3851933" cy="64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przejęciu władzy przez bolszewików Rosja zakończyła wojnę z państwami centralnymi </a:t>
              </a:r>
              <a:b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podpisała z nimi pokój w Brześciu nad Bugiem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03548" y="4293160"/>
            <a:ext cx="3852241" cy="252004"/>
            <a:chOff x="503548" y="4293160"/>
            <a:chExt cx="3852241" cy="252004"/>
          </a:xfrm>
        </p:grpSpPr>
        <p:sp>
          <p:nvSpPr>
            <p:cNvPr id="75" name="Prostokąt 74"/>
            <p:cNvSpPr/>
            <p:nvPr/>
          </p:nvSpPr>
          <p:spPr>
            <a:xfrm>
              <a:off x="503856" y="4293160"/>
              <a:ext cx="3851933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jej autorem był generał </a:t>
              </a: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Aleksiej </a:t>
              </a:r>
              <a:r>
                <a:rPr lang="pl-PL" sz="14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Brusiłow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6" name="Łącznik prosty 75"/>
            <p:cNvCxnSpPr/>
            <p:nvPr/>
          </p:nvCxnSpPr>
          <p:spPr>
            <a:xfrm>
              <a:off x="503548" y="4545164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503548" y="4581176"/>
            <a:ext cx="3852551" cy="972132"/>
            <a:chOff x="503548" y="4581176"/>
            <a:chExt cx="3852551" cy="972132"/>
          </a:xfrm>
        </p:grpSpPr>
        <p:cxnSp>
          <p:nvCxnSpPr>
            <p:cNvPr id="24" name="Łącznik prosty 23"/>
            <p:cNvCxnSpPr/>
            <p:nvPr/>
          </p:nvCxnSpPr>
          <p:spPr>
            <a:xfrm>
              <a:off x="503548" y="5553308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/>
            <p:cNvSpPr/>
            <p:nvPr/>
          </p:nvSpPr>
          <p:spPr>
            <a:xfrm>
              <a:off x="504166" y="5085296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efektem liczne dezercje i rosnące nastroje antywojenne podsycane przez bolszewików</a:t>
              </a:r>
            </a:p>
          </p:txBody>
        </p:sp>
        <p:cxnSp>
          <p:nvCxnSpPr>
            <p:cNvPr id="42" name="Łącznik prosty 41"/>
            <p:cNvCxnSpPr/>
            <p:nvPr/>
          </p:nvCxnSpPr>
          <p:spPr>
            <a:xfrm>
              <a:off x="503548" y="5049180"/>
              <a:ext cx="3851933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rostokąt 42"/>
            <p:cNvSpPr/>
            <p:nvPr/>
          </p:nvSpPr>
          <p:spPr>
            <a:xfrm>
              <a:off x="504166" y="4581176"/>
              <a:ext cx="3851933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Rosja na krótko przejęła inicjatywę, ale wkrótce potem ponownie się wycofała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679971" y="1484784"/>
            <a:ext cx="3870535" cy="2016224"/>
            <a:chOff x="4679971" y="1484784"/>
            <a:chExt cx="3870535" cy="2016224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" t="7086" r="2304" b="3907"/>
            <a:stretch/>
          </p:blipFill>
          <p:spPr>
            <a:xfrm>
              <a:off x="5634182" y="1484784"/>
              <a:ext cx="2916324" cy="2016224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30" name="pole tekstowe 29"/>
            <p:cNvSpPr txBox="1"/>
            <p:nvPr/>
          </p:nvSpPr>
          <p:spPr>
            <a:xfrm>
              <a:off x="4679971" y="1592776"/>
              <a:ext cx="1116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pPr algn="r"/>
              <a:r>
                <a:rPr lang="pl-PL" sz="800" dirty="0"/>
                <a:t>Bitwa pod </a:t>
              </a:r>
              <a:r>
                <a:rPr lang="pl-PL" sz="800" dirty="0" smtClean="0"/>
                <a:t>Gorlicami</a:t>
              </a:r>
              <a:endParaRPr lang="pl-PL" sz="8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674185" y="3982907"/>
            <a:ext cx="3876503" cy="2002377"/>
            <a:chOff x="4674185" y="3730879"/>
            <a:chExt cx="3876503" cy="2002377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4"/>
            <a:stretch/>
          </p:blipFill>
          <p:spPr>
            <a:xfrm>
              <a:off x="4674185" y="3730879"/>
              <a:ext cx="2922913" cy="2002377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44" name="pole tekstowe 43"/>
            <p:cNvSpPr txBox="1"/>
            <p:nvPr/>
          </p:nvSpPr>
          <p:spPr>
            <a:xfrm>
              <a:off x="6894688" y="5049180"/>
              <a:ext cx="1656000" cy="5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r>
                <a:rPr lang="pl-PL" sz="800" dirty="0"/>
                <a:t>Dowódcy rosyjscy podczas walk na froncie wschodnim, na pierwszym planie gen. Aleksiej </a:t>
              </a:r>
              <a:r>
                <a:rPr lang="pl-PL" sz="800" dirty="0" err="1"/>
                <a:t>Brusiłow</a:t>
              </a:r>
              <a:r>
                <a:rPr lang="pl-PL" sz="800" dirty="0"/>
                <a:t> </a:t>
              </a:r>
              <a:r>
                <a:rPr lang="pl-PL" sz="800" dirty="0" smtClean="0"/>
                <a:t/>
              </a:r>
              <a:br>
                <a:rPr lang="pl-PL" sz="800" dirty="0" smtClean="0"/>
              </a:br>
              <a:r>
                <a:rPr lang="pl-PL" sz="800" dirty="0" smtClean="0"/>
                <a:t>(</a:t>
              </a:r>
              <a:r>
                <a:rPr lang="pl-PL" sz="800" dirty="0"/>
                <a:t>w środku)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9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4572000" y="1376363"/>
            <a:ext cx="4572000" cy="4681537"/>
            <a:chOff x="4572000" y="1376363"/>
            <a:chExt cx="4572000" cy="4681537"/>
          </a:xfrm>
        </p:grpSpPr>
        <p:sp>
          <p:nvSpPr>
            <p:cNvPr id="23" name="Prostokąt 22"/>
            <p:cNvSpPr/>
            <p:nvPr/>
          </p:nvSpPr>
          <p:spPr>
            <a:xfrm>
              <a:off x="4572000" y="1376363"/>
              <a:ext cx="4572000" cy="4681537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Prostokąt 3"/>
            <p:cNvSpPr/>
            <p:nvPr/>
          </p:nvSpPr>
          <p:spPr>
            <a:xfrm>
              <a:off x="6792112" y="1376363"/>
              <a:ext cx="2351888" cy="4681537"/>
            </a:xfrm>
            <a:prstGeom prst="rect">
              <a:avLst/>
            </a:prstGeom>
            <a:solidFill>
              <a:srgbClr val="EAA886"/>
            </a:solidFill>
            <a:ln w="12700">
              <a:noFill/>
            </a:ln>
          </p:spPr>
          <p:txBody>
            <a:bodyPr wrap="square" lIns="108000" tIns="36000" rIns="36000" bIns="36000" rtlCol="0" anchor="ctr">
              <a:noAutofit/>
            </a:bodyPr>
            <a:lstStyle/>
            <a:p>
              <a:pPr marL="0" algn="ctr">
                <a:spcAft>
                  <a:spcPts val="200"/>
                </a:spcAft>
                <a:buClr>
                  <a:srgbClr val="B5D2EC"/>
                </a:buClr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 b="1145"/>
            <a:stretch/>
          </p:blipFill>
          <p:spPr>
            <a:xfrm>
              <a:off x="4709142" y="1513104"/>
              <a:ext cx="3931310" cy="2598558"/>
            </a:xfrm>
            <a:prstGeom prst="rect">
              <a:avLst/>
            </a:prstGeom>
            <a:ln w="12700">
              <a:solidFill>
                <a:schemeClr val="accent5"/>
              </a:solidFill>
            </a:ln>
          </p:spPr>
        </p:pic>
        <p:sp>
          <p:nvSpPr>
            <p:cNvPr id="24" name="pole tekstowe 23"/>
            <p:cNvSpPr txBox="1"/>
            <p:nvPr/>
          </p:nvSpPr>
          <p:spPr>
            <a:xfrm>
              <a:off x="6792112" y="4120760"/>
              <a:ext cx="1848651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r"/>
              <a:r>
                <a:rPr lang="pl-PL" sz="800" dirty="0"/>
                <a:t>Żołnierze włoscy podczas walk na froncie </a:t>
              </a:r>
              <a:r>
                <a:rPr lang="pl-PL" sz="800" dirty="0" smtClean="0"/>
                <a:t>południowym</a:t>
              </a:r>
              <a:endParaRPr lang="pl-PL" sz="800" dirty="0"/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079" y="4869160"/>
              <a:ext cx="1647684" cy="945834"/>
            </a:xfrm>
            <a:prstGeom prst="rect">
              <a:avLst/>
            </a:prstGeom>
          </p:spPr>
        </p:pic>
      </p:grpSp>
      <p:cxnSp>
        <p:nvCxnSpPr>
          <p:cNvPr id="19" name="Łącznik prosty 18"/>
          <p:cNvCxnSpPr/>
          <p:nvPr/>
        </p:nvCxnSpPr>
        <p:spPr>
          <a:xfrm>
            <a:off x="503237" y="1376363"/>
            <a:ext cx="385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6" y="944772"/>
            <a:ext cx="3852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Wojna w Alpach i na Bliskim Wschodzie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503236" y="2960948"/>
            <a:ext cx="3852370" cy="1764124"/>
            <a:chOff x="503236" y="2960948"/>
            <a:chExt cx="3852370" cy="1764124"/>
          </a:xfrm>
        </p:grpSpPr>
        <p:cxnSp>
          <p:nvCxnSpPr>
            <p:cNvPr id="28" name="Łącznik prosty 27"/>
            <p:cNvCxnSpPr/>
            <p:nvPr/>
          </p:nvCxnSpPr>
          <p:spPr>
            <a:xfrm>
              <a:off x="503236" y="296094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3606" y="2996952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1915 r.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desant aliantów na półwyspie Gallipoli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Turcji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03236" y="346495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503606" y="3500960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próba opanowania cieśnin czarnomorskich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wyeliminowania Turcji z wojny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503236" y="3969012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503606" y="4005016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1915–1916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– bitwa między wojskami tureckimi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niemieckimi, a siłami ententy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236" y="447306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606" y="4509072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powstrzymanie wojsk alianckich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503237" y="1412800"/>
            <a:ext cx="3852371" cy="936032"/>
            <a:chOff x="503237" y="1412800"/>
            <a:chExt cx="3852371" cy="936032"/>
          </a:xfrm>
        </p:grpSpPr>
        <p:sp>
          <p:nvSpPr>
            <p:cNvPr id="17" name="Prostokąt 16"/>
            <p:cNvSpPr/>
            <p:nvPr/>
          </p:nvSpPr>
          <p:spPr>
            <a:xfrm>
              <a:off x="503608" y="1412800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1915 r.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Włochy przystąpiły do wojny po stronie ententy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03607" y="1916832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walczyły w Alpach z wojskami austriackimi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niemieckimi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503237" y="188082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503236" y="2384884"/>
            <a:ext cx="3852370" cy="540012"/>
            <a:chOff x="503236" y="2384884"/>
            <a:chExt cx="3852370" cy="540012"/>
          </a:xfrm>
        </p:grpSpPr>
        <p:sp>
          <p:nvSpPr>
            <p:cNvPr id="27" name="Prostokąt 26"/>
            <p:cNvSpPr/>
            <p:nvPr/>
          </p:nvSpPr>
          <p:spPr>
            <a:xfrm>
              <a:off x="503606" y="2420888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1917 r. – klęska Włochów pod </a:t>
              </a:r>
              <a:r>
                <a:rPr 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Caporetto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503236" y="2672892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503606" y="2708896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od klęski uratowało ich wsparcie sojuszników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Łącznik prosty 43"/>
            <p:cNvCxnSpPr/>
            <p:nvPr/>
          </p:nvCxnSpPr>
          <p:spPr>
            <a:xfrm>
              <a:off x="503237" y="2384884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503236" y="4761100"/>
            <a:ext cx="3852370" cy="468004"/>
            <a:chOff x="503236" y="4761100"/>
            <a:chExt cx="3852370" cy="468004"/>
          </a:xfrm>
        </p:grpSpPr>
        <p:cxnSp>
          <p:nvCxnSpPr>
            <p:cNvPr id="20" name="Łącznik prosty 19"/>
            <p:cNvCxnSpPr/>
            <p:nvPr/>
          </p:nvCxnSpPr>
          <p:spPr>
            <a:xfrm>
              <a:off x="503236" y="476110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503606" y="479710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1918 r.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wojska brytyjskie osiągnęły przewagę </a:t>
              </a:r>
              <a:b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nad tureckimi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7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3546" y="944772"/>
            <a:ext cx="4968494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Nieograniczona wojna podwodna</a:t>
            </a:r>
          </a:p>
        </p:txBody>
      </p:sp>
      <p:grpSp>
        <p:nvGrpSpPr>
          <p:cNvPr id="47" name="Grupa 46"/>
          <p:cNvGrpSpPr/>
          <p:nvPr/>
        </p:nvGrpSpPr>
        <p:grpSpPr>
          <a:xfrm>
            <a:off x="503236" y="3392996"/>
            <a:ext cx="4968864" cy="252004"/>
            <a:chOff x="503236" y="3392996"/>
            <a:chExt cx="4968864" cy="252004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503236" y="3392996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503606" y="3429000"/>
              <a:ext cx="4968494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 1915 r.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zatopienie brytyjskiego statku pasażerskiego </a:t>
              </a:r>
              <a:r>
                <a:rPr lang="pl-PL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Lusitania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503236" y="3681028"/>
            <a:ext cx="4968864" cy="468004"/>
            <a:chOff x="503236" y="3681028"/>
            <a:chExt cx="4968864" cy="468004"/>
          </a:xfrm>
        </p:grpSpPr>
        <p:cxnSp>
          <p:nvCxnSpPr>
            <p:cNvPr id="7" name="Łącznik prosty 6"/>
            <p:cNvCxnSpPr/>
            <p:nvPr/>
          </p:nvCxnSpPr>
          <p:spPr>
            <a:xfrm>
              <a:off x="503236" y="3681028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503606" y="3717032"/>
              <a:ext cx="4968494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1917 r. – ogłoszenie przez Niemcy nieograniczonej wojny podwodnej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" name="Łącznik prosty 1"/>
          <p:cNvCxnSpPr/>
          <p:nvPr/>
        </p:nvCxnSpPr>
        <p:spPr>
          <a:xfrm>
            <a:off x="503237" y="1376363"/>
            <a:ext cx="496849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a 50"/>
          <p:cNvGrpSpPr/>
          <p:nvPr/>
        </p:nvGrpSpPr>
        <p:grpSpPr>
          <a:xfrm>
            <a:off x="503237" y="1412800"/>
            <a:ext cx="4968865" cy="1944144"/>
            <a:chOff x="503237" y="1412800"/>
            <a:chExt cx="4968865" cy="1944144"/>
          </a:xfrm>
        </p:grpSpPr>
        <p:sp>
          <p:nvSpPr>
            <p:cNvPr id="4" name="Prostokąt 3"/>
            <p:cNvSpPr/>
            <p:nvPr/>
          </p:nvSpPr>
          <p:spPr>
            <a:xfrm>
              <a:off x="503606" y="2420888"/>
              <a:ext cx="4968494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Niemcy próbowali przełamać blokadę przy użyciu okrętów podwodnych, czyli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U-</a:t>
              </a:r>
              <a:r>
                <a:rPr lang="pl-PL" sz="1400" b="1" dirty="0" err="1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Bootów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3608" y="1412800"/>
              <a:ext cx="4968494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od początku konfliktu przewaga Brytyjczyków na morzach była zdecydowana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03607" y="1916832"/>
              <a:ext cx="4968494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okręty niemieckie stacjonowały w portach, blokowane przez flotę aliancką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Łącznik prosty 16"/>
            <p:cNvCxnSpPr/>
            <p:nvPr/>
          </p:nvCxnSpPr>
          <p:spPr>
            <a:xfrm>
              <a:off x="503237" y="1880828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503237" y="2384884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rostokąt 29"/>
            <p:cNvSpPr/>
            <p:nvPr/>
          </p:nvSpPr>
          <p:spPr>
            <a:xfrm>
              <a:off x="503606" y="2924944"/>
              <a:ext cx="4968494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zatapiano statki wojenne i handlowe należące do wrogiego sojuszu, a także państw neutralnych 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Łącznik prosty 30"/>
            <p:cNvCxnSpPr/>
            <p:nvPr/>
          </p:nvCxnSpPr>
          <p:spPr>
            <a:xfrm>
              <a:off x="503237" y="2888940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a 48"/>
          <p:cNvGrpSpPr/>
          <p:nvPr/>
        </p:nvGrpSpPr>
        <p:grpSpPr>
          <a:xfrm>
            <a:off x="503236" y="4185084"/>
            <a:ext cx="4968864" cy="972036"/>
            <a:chOff x="503236" y="4185084"/>
            <a:chExt cx="4968864" cy="972036"/>
          </a:xfrm>
        </p:grpSpPr>
        <p:cxnSp>
          <p:nvCxnSpPr>
            <p:cNvPr id="9" name="Łącznik prosty 8"/>
            <p:cNvCxnSpPr/>
            <p:nvPr/>
          </p:nvCxnSpPr>
          <p:spPr>
            <a:xfrm>
              <a:off x="503236" y="4185084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503606" y="4221088"/>
              <a:ext cx="4968494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1917 r. – depesza Arthura Zimmermanna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03606" y="4509120"/>
              <a:ext cx="4968494" cy="64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Niemcy zaproponowały Meksykowi sojusz i udział w wojnie po stronie państw centralnych w zamian za odzyskanie terenów utraconych w wojnie z USA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503236" y="4473116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a 49"/>
          <p:cNvGrpSpPr/>
          <p:nvPr/>
        </p:nvGrpSpPr>
        <p:grpSpPr>
          <a:xfrm>
            <a:off x="503236" y="5193196"/>
            <a:ext cx="4968864" cy="756036"/>
            <a:chOff x="503236" y="5193196"/>
            <a:chExt cx="4968864" cy="756036"/>
          </a:xfrm>
        </p:grpSpPr>
        <p:cxnSp>
          <p:nvCxnSpPr>
            <p:cNvPr id="13" name="Łącznik prosty 12"/>
            <p:cNvCxnSpPr/>
            <p:nvPr/>
          </p:nvCxnSpPr>
          <p:spPr>
            <a:xfrm>
              <a:off x="503236" y="5193196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03606" y="5229200"/>
              <a:ext cx="4968494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USA wypowiedziały Niemcom wojnę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503606" y="5517232"/>
              <a:ext cx="4968494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ślad za Amerykanami do wojny przystąpiły inne kraje – m.in. Brazylia, Chiny i Syjam</a:t>
              </a: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503236" y="5481228"/>
              <a:ext cx="49684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a 44"/>
          <p:cNvGrpSpPr/>
          <p:nvPr/>
        </p:nvGrpSpPr>
        <p:grpSpPr>
          <a:xfrm>
            <a:off x="6798856" y="4329088"/>
            <a:ext cx="1836000" cy="1836000"/>
            <a:chOff x="6795086" y="4419072"/>
            <a:chExt cx="1836000" cy="1836000"/>
          </a:xfrm>
        </p:grpSpPr>
        <p:sp>
          <p:nvSpPr>
            <p:cNvPr id="37" name="Elipsa 36"/>
            <p:cNvSpPr>
              <a:spLocks noChangeAspect="1"/>
            </p:cNvSpPr>
            <p:nvPr/>
          </p:nvSpPr>
          <p:spPr>
            <a:xfrm>
              <a:off x="6831086" y="4455072"/>
              <a:ext cx="1764000" cy="1764000"/>
            </a:xfrm>
            <a:prstGeom prst="ellipse">
              <a:avLst/>
            </a:prstGeom>
            <a:pattFill prst="zigZ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Elipsa 37"/>
            <p:cNvSpPr/>
            <p:nvPr/>
          </p:nvSpPr>
          <p:spPr>
            <a:xfrm>
              <a:off x="6904274" y="4527199"/>
              <a:ext cx="1620000" cy="162000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9" name="Obraz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782" y="4912848"/>
              <a:ext cx="1317129" cy="756084"/>
            </a:xfrm>
            <a:prstGeom prst="rect">
              <a:avLst/>
            </a:prstGeom>
          </p:spPr>
        </p:pic>
        <p:sp>
          <p:nvSpPr>
            <p:cNvPr id="44" name="Elipsa 43"/>
            <p:cNvSpPr>
              <a:spLocks noChangeAspect="1"/>
            </p:cNvSpPr>
            <p:nvPr/>
          </p:nvSpPr>
          <p:spPr>
            <a:xfrm>
              <a:off x="6795086" y="4419072"/>
              <a:ext cx="1836000" cy="1836000"/>
            </a:xfrm>
            <a:prstGeom prst="ellipse">
              <a:avLst/>
            </a:prstGeom>
            <a:no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1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Liceum_KlasaIII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83271E"/>
      </a:accent4>
      <a:accent5>
        <a:srgbClr val="EAA886"/>
      </a:accent5>
      <a:accent6>
        <a:srgbClr val="C84B30"/>
      </a:accent6>
      <a:hlink>
        <a:srgbClr val="BA4748"/>
      </a:hlink>
      <a:folHlink>
        <a:srgbClr val="F6DBDA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16499</TotalTime>
  <Words>967</Words>
  <Application>Microsoft Office PowerPoint</Application>
  <PresentationFormat>Pokaz na ekranie (4:3)</PresentationFormat>
  <Paragraphs>141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2042</cp:revision>
  <dcterms:created xsi:type="dcterms:W3CDTF">2015-10-29T10:43:43Z</dcterms:created>
  <dcterms:modified xsi:type="dcterms:W3CDTF">2023-11-29T07:55:48Z</dcterms:modified>
</cp:coreProperties>
</file>