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15"/>
  </p:notesMasterIdLst>
  <p:handoutMasterIdLst>
    <p:handoutMasterId r:id="rId16"/>
  </p:handoutMasterIdLst>
  <p:sldIdLst>
    <p:sldId id="296" r:id="rId3"/>
    <p:sldId id="258" r:id="rId4"/>
    <p:sldId id="312" r:id="rId5"/>
    <p:sldId id="311" r:id="rId6"/>
    <p:sldId id="320" r:id="rId7"/>
    <p:sldId id="317" r:id="rId8"/>
    <p:sldId id="321" r:id="rId9"/>
    <p:sldId id="319" r:id="rId10"/>
    <p:sldId id="322" r:id="rId11"/>
    <p:sldId id="318" r:id="rId12"/>
    <p:sldId id="323" r:id="rId13"/>
    <p:sldId id="324" r:id="rId14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6" orient="horz" pos="3816" userDrawn="1">
          <p15:clr>
            <a:srgbClr val="A4A3A4"/>
          </p15:clr>
        </p15:guide>
        <p15:guide id="7" orient="horz" pos="3974" userDrawn="1">
          <p15:clr>
            <a:srgbClr val="A4A3A4"/>
          </p15:clr>
        </p15:guide>
        <p15:guide id="8" pos="2744" userDrawn="1">
          <p15:clr>
            <a:srgbClr val="A4A3A4"/>
          </p15:clr>
        </p15:guide>
        <p15:guide id="9" pos="3016" userDrawn="1">
          <p15:clr>
            <a:srgbClr val="A4A3A4"/>
          </p15:clr>
        </p15:guide>
        <p15:guide id="10" orient="horz" pos="867" userDrawn="1">
          <p15:clr>
            <a:srgbClr val="A4A3A4"/>
          </p15:clr>
        </p15:guide>
        <p15:guide id="11" orient="horz" pos="347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A886"/>
    <a:srgbClr val="F2CBB6"/>
    <a:srgbClr val="C84B30"/>
    <a:srgbClr val="B5D2EC"/>
    <a:srgbClr val="2E75B5"/>
    <a:srgbClr val="013974"/>
    <a:srgbClr val="036B9A"/>
    <a:srgbClr val="3B87CD"/>
    <a:srgbClr val="2DAFE6"/>
    <a:srgbClr val="0E7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Styl pośredni 1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6" autoAdjust="0"/>
    <p:restoredTop sz="94699" autoAdjust="0"/>
  </p:normalViewPr>
  <p:slideViewPr>
    <p:cSldViewPr showGuides="1">
      <p:cViewPr varScale="1">
        <p:scale>
          <a:sx n="105" d="100"/>
          <a:sy n="105" d="100"/>
        </p:scale>
        <p:origin x="1188" y="114"/>
      </p:cViewPr>
      <p:guideLst>
        <p:guide orient="horz" pos="3816"/>
        <p:guide orient="horz" pos="3974"/>
        <p:guide pos="2744"/>
        <p:guide pos="3016"/>
        <p:guide orient="horz" pos="867"/>
        <p:guide orient="horz" pos="347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100" d="100"/>
          <a:sy n="100" d="100"/>
        </p:scale>
        <p:origin x="2592" y="78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1740E5-BA40-4EC5-9D1F-2F0DE9FBD18D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07E743-41CC-4F35-8F12-9486F6BDD4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44509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F645C8-E335-461C-8D96-6403F75384D7}" type="datetimeFigureOut">
              <a:rPr lang="pl-PL" smtClean="0"/>
              <a:pPr/>
              <a:t>29.11.2023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4382AB-0074-4F59-87A4-F26287206BB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6210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91218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01925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791278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7719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84720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69494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24357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0630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38108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569207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72550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az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134682"/>
            <a:ext cx="450002" cy="450002"/>
          </a:xfrm>
          <a:prstGeom prst="rect">
            <a:avLst/>
          </a:prstGeom>
        </p:spPr>
      </p:pic>
      <p:pic>
        <p:nvPicPr>
          <p:cNvPr id="17" name="Obraz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34682"/>
            <a:ext cx="1040407" cy="450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2522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7" userDrawn="1">
          <p15:clr>
            <a:srgbClr val="FBAE40"/>
          </p15:clr>
        </p15:guide>
        <p15:guide id="2" orient="horz" pos="595" userDrawn="1">
          <p15:clr>
            <a:srgbClr val="FBAE40"/>
          </p15:clr>
        </p15:guide>
        <p15:guide id="3" orient="horz" pos="3884" userDrawn="1">
          <p15:clr>
            <a:srgbClr val="FBAE40"/>
          </p15:clr>
        </p15:guide>
        <p15:guide id="4" pos="544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29.11.2023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8691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2501" y="1773597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29.11.2023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99729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29.11.2023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19893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29.11.2023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07035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29.11.2023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66085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29.11.2023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19114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29.11.2023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54805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04827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92194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7554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260" y="134682"/>
            <a:ext cx="450002" cy="450002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34682"/>
            <a:ext cx="1040407" cy="450002"/>
          </a:xfrm>
          <a:prstGeom prst="rect">
            <a:avLst/>
          </a:prstGeom>
        </p:spPr>
      </p:pic>
      <p:sp>
        <p:nvSpPr>
          <p:cNvPr id="16" name="Tytuł 1"/>
          <p:cNvSpPr txBox="1">
            <a:spLocks/>
          </p:cNvSpPr>
          <p:nvPr userDrawn="1"/>
        </p:nvSpPr>
        <p:spPr>
          <a:xfrm>
            <a:off x="-72516" y="174166"/>
            <a:ext cx="5076564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Wielka Wojna 1914–1918</a:t>
            </a:r>
          </a:p>
        </p:txBody>
      </p:sp>
    </p:spTree>
    <p:extLst>
      <p:ext uri="{BB962C8B-B14F-4D97-AF65-F5344CB8AC3E}">
        <p14:creationId xmlns:p14="http://schemas.microsoft.com/office/powerpoint/2010/main" val="6544581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pos="2880" userDrawn="1">
          <p15:clr>
            <a:srgbClr val="FBAE40"/>
          </p15:clr>
        </p15:guide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30772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47450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94290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18077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94400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57584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92107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3443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134682"/>
            <a:ext cx="450002" cy="450002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34682"/>
            <a:ext cx="1040407" cy="450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0070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5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134682"/>
            <a:ext cx="450002" cy="450002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34682"/>
            <a:ext cx="1040407" cy="450002"/>
          </a:xfrm>
          <a:prstGeom prst="rect">
            <a:avLst/>
          </a:prstGeom>
        </p:spPr>
      </p:pic>
      <p:sp>
        <p:nvSpPr>
          <p:cNvPr id="5" name="Tytuł 1"/>
          <p:cNvSpPr txBox="1">
            <a:spLocks/>
          </p:cNvSpPr>
          <p:nvPr userDrawn="1"/>
        </p:nvSpPr>
        <p:spPr>
          <a:xfrm>
            <a:off x="-72516" y="174166"/>
            <a:ext cx="5076564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Zjednoczenie Włoch</a:t>
            </a:r>
          </a:p>
        </p:txBody>
      </p:sp>
    </p:spTree>
    <p:extLst>
      <p:ext uri="{BB962C8B-B14F-4D97-AF65-F5344CB8AC3E}">
        <p14:creationId xmlns:p14="http://schemas.microsoft.com/office/powerpoint/2010/main" val="3788680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5" orient="horz" pos="867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ajd tytuł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382" y="134682"/>
            <a:ext cx="450002" cy="450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917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5" orient="horz" pos="867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382" y="134682"/>
            <a:ext cx="450002" cy="450002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370" y="151397"/>
            <a:ext cx="461393" cy="416572"/>
          </a:xfrm>
          <a:prstGeom prst="rect">
            <a:avLst/>
          </a:prstGeom>
        </p:spPr>
      </p:pic>
      <p:sp>
        <p:nvSpPr>
          <p:cNvPr id="17" name="Tytuł 1"/>
          <p:cNvSpPr txBox="1">
            <a:spLocks/>
          </p:cNvSpPr>
          <p:nvPr userDrawn="1"/>
        </p:nvSpPr>
        <p:spPr>
          <a:xfrm>
            <a:off x="-72516" y="174166"/>
            <a:ext cx="6264696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>
                <a:solidFill>
                  <a:schemeClr val="bg1"/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Wielka Wojna 1914–1918</a:t>
            </a:r>
          </a:p>
        </p:txBody>
      </p:sp>
    </p:spTree>
    <p:extLst>
      <p:ext uri="{BB962C8B-B14F-4D97-AF65-F5344CB8AC3E}">
        <p14:creationId xmlns:p14="http://schemas.microsoft.com/office/powerpoint/2010/main" val="31136796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0">
          <p15:clr>
            <a:srgbClr val="FBAE40"/>
          </p15:clr>
        </p15:guide>
        <p15:guide id="2" orient="horz" pos="3884">
          <p15:clr>
            <a:srgbClr val="FBAE40"/>
          </p15:clr>
        </p15:guide>
        <p15:guide id="3" pos="5443">
          <p15:clr>
            <a:srgbClr val="FBAE40"/>
          </p15:clr>
        </p15:guide>
        <p15:guide id="4" pos="317">
          <p15:clr>
            <a:srgbClr val="FBAE40"/>
          </p15:clr>
        </p15:guide>
        <p15:guide id="5" orient="horz" pos="61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główek sekcji"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382" y="134682"/>
            <a:ext cx="450002" cy="450002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370" y="151397"/>
            <a:ext cx="461393" cy="416572"/>
          </a:xfrm>
          <a:prstGeom prst="rect">
            <a:avLst/>
          </a:prstGeom>
        </p:spPr>
      </p:pic>
      <p:sp>
        <p:nvSpPr>
          <p:cNvPr id="17" name="Tytuł 1"/>
          <p:cNvSpPr txBox="1">
            <a:spLocks/>
          </p:cNvSpPr>
          <p:nvPr userDrawn="1"/>
        </p:nvSpPr>
        <p:spPr>
          <a:xfrm>
            <a:off x="-72516" y="174166"/>
            <a:ext cx="5652628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Wielka Wojna 1914–1918</a:t>
            </a:r>
          </a:p>
        </p:txBody>
      </p:sp>
    </p:spTree>
    <p:extLst>
      <p:ext uri="{BB962C8B-B14F-4D97-AF65-F5344CB8AC3E}">
        <p14:creationId xmlns:p14="http://schemas.microsoft.com/office/powerpoint/2010/main" val="24390881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3884">
          <p15:clr>
            <a:srgbClr val="FBAE40"/>
          </p15:clr>
        </p15:guide>
        <p15:guide id="3" pos="5443">
          <p15:clr>
            <a:srgbClr val="FBAE40"/>
          </p15:clr>
        </p15:guide>
        <p15:guide id="4" pos="317">
          <p15:clr>
            <a:srgbClr val="FBAE40"/>
          </p15:clr>
        </p15:guide>
        <p15:guide id="5" orient="horz" pos="595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agłówek sekcji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382" y="134682"/>
            <a:ext cx="450002" cy="450002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370" y="151397"/>
            <a:ext cx="461393" cy="416572"/>
          </a:xfrm>
          <a:prstGeom prst="rect">
            <a:avLst/>
          </a:prstGeom>
        </p:spPr>
      </p:pic>
      <p:sp>
        <p:nvSpPr>
          <p:cNvPr id="17" name="Tytuł 1"/>
          <p:cNvSpPr txBox="1">
            <a:spLocks/>
          </p:cNvSpPr>
          <p:nvPr userDrawn="1"/>
        </p:nvSpPr>
        <p:spPr>
          <a:xfrm>
            <a:off x="-72516" y="174166"/>
            <a:ext cx="5652628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>
                <a:solidFill>
                  <a:schemeClr val="accent5"/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Wielka Wojna 1914–1918</a:t>
            </a:r>
          </a:p>
        </p:txBody>
      </p:sp>
    </p:spTree>
    <p:extLst>
      <p:ext uri="{BB962C8B-B14F-4D97-AF65-F5344CB8AC3E}">
        <p14:creationId xmlns:p14="http://schemas.microsoft.com/office/powerpoint/2010/main" val="22513395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84">
          <p15:clr>
            <a:srgbClr val="FBAE40"/>
          </p15:clr>
        </p15:guide>
        <p15:guide id="2" pos="5443">
          <p15:clr>
            <a:srgbClr val="FBAE40"/>
          </p15:clr>
        </p15:guide>
        <p15:guide id="3" pos="317">
          <p15:clr>
            <a:srgbClr val="FBAE40"/>
          </p15:clr>
        </p15:guide>
        <p15:guide id="4" orient="horz" pos="595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6217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pos="5443">
          <p15:clr>
            <a:srgbClr val="FBAE40"/>
          </p15:clr>
        </p15:guide>
        <p15:guide id="3" orient="horz" pos="845">
          <p15:clr>
            <a:srgbClr val="FBAE40"/>
          </p15:clr>
        </p15:guide>
        <p15:guide id="4" orient="horz" pos="3884">
          <p15:clr>
            <a:srgbClr val="FBAE40"/>
          </p15:clr>
        </p15:guide>
        <p15:guide id="5" pos="725">
          <p15:clr>
            <a:srgbClr val="FBAE40"/>
          </p15:clr>
        </p15:guide>
        <p15:guide id="6" orient="horz" pos="527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6C843-8639-43E4-A1BD-D0A0993F8BEA}" type="datetimeFigureOut">
              <a:rPr lang="pl-PL" smtClean="0"/>
              <a:pPr/>
              <a:t>29.11.2023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7734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6" r:id="rId2"/>
    <p:sldLayoutId id="2147483687" r:id="rId3"/>
    <p:sldLayoutId id="2147483685" r:id="rId4"/>
    <p:sldLayoutId id="2147483688" r:id="rId5"/>
    <p:sldLayoutId id="2147483663" r:id="rId6"/>
    <p:sldLayoutId id="2147483689" r:id="rId7"/>
    <p:sldLayoutId id="2147483690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129825-B730-4301-89AA-56CF31BA8882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1660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92" b="5392"/>
          <a:stretch/>
        </p:blipFill>
        <p:spPr>
          <a:xfrm>
            <a:off x="503238" y="836712"/>
            <a:ext cx="8136364" cy="4680520"/>
          </a:xfrm>
          <a:prstGeom prst="rect">
            <a:avLst/>
          </a:prstGeom>
        </p:spPr>
      </p:pic>
      <p:sp>
        <p:nvSpPr>
          <p:cNvPr id="16" name="Prostokąt 15"/>
          <p:cNvSpPr/>
          <p:nvPr/>
        </p:nvSpPr>
        <p:spPr>
          <a:xfrm>
            <a:off x="1" y="5193304"/>
            <a:ext cx="9144000" cy="972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52000" tIns="432000" bIns="216000" rtlCol="0" anchor="ctr"/>
          <a:lstStyle/>
          <a:p>
            <a:pPr>
              <a:lnSpc>
                <a:spcPts val="2700"/>
              </a:lnSpc>
            </a:pPr>
            <a:r>
              <a:rPr lang="pl-PL" sz="4000" b="1" dirty="0">
                <a:solidFill>
                  <a:schemeClr val="accent4"/>
                </a:solidFill>
                <a:latin typeface="Calibri" panose="020F0502020204030204" pitchFamily="34" charset="0"/>
              </a:rPr>
              <a:t>Wielka Wojna 1914–1918</a:t>
            </a:r>
            <a:endParaRPr lang="pl-PL" sz="4000" dirty="0">
              <a:solidFill>
                <a:schemeClr val="accent4"/>
              </a:solidFill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628" y="3363571"/>
            <a:ext cx="1515587" cy="1973641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sp>
        <p:nvSpPr>
          <p:cNvPr id="7" name="Schemat blokowy: ręczne wprowadzanie danych 5"/>
          <p:cNvSpPr/>
          <p:nvPr/>
        </p:nvSpPr>
        <p:spPr>
          <a:xfrm rot="10800000">
            <a:off x="6696236" y="836713"/>
            <a:ext cx="1691021" cy="8714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523"/>
              <a:gd name="connsiteY0" fmla="*/ 2645 h 10000"/>
              <a:gd name="connsiteX1" fmla="*/ 10523 w 10523"/>
              <a:gd name="connsiteY1" fmla="*/ 0 h 10000"/>
              <a:gd name="connsiteX2" fmla="*/ 10523 w 10523"/>
              <a:gd name="connsiteY2" fmla="*/ 10000 h 10000"/>
              <a:gd name="connsiteX3" fmla="*/ 523 w 10523"/>
              <a:gd name="connsiteY3" fmla="*/ 10000 h 10000"/>
              <a:gd name="connsiteX4" fmla="*/ 0 w 10523"/>
              <a:gd name="connsiteY4" fmla="*/ 2645 h 10000"/>
              <a:gd name="connsiteX0" fmla="*/ 0 w 11046"/>
              <a:gd name="connsiteY0" fmla="*/ 2645 h 10108"/>
              <a:gd name="connsiteX1" fmla="*/ 10523 w 11046"/>
              <a:gd name="connsiteY1" fmla="*/ 0 h 10108"/>
              <a:gd name="connsiteX2" fmla="*/ 11046 w 11046"/>
              <a:gd name="connsiteY2" fmla="*/ 10108 h 10108"/>
              <a:gd name="connsiteX3" fmla="*/ 523 w 11046"/>
              <a:gd name="connsiteY3" fmla="*/ 10000 h 10108"/>
              <a:gd name="connsiteX4" fmla="*/ 0 w 11046"/>
              <a:gd name="connsiteY4" fmla="*/ 2645 h 10108"/>
              <a:gd name="connsiteX0" fmla="*/ 0 w 11046"/>
              <a:gd name="connsiteY0" fmla="*/ 2256 h 9719"/>
              <a:gd name="connsiteX1" fmla="*/ 10407 w 11046"/>
              <a:gd name="connsiteY1" fmla="*/ 0 h 9719"/>
              <a:gd name="connsiteX2" fmla="*/ 11046 w 11046"/>
              <a:gd name="connsiteY2" fmla="*/ 9719 h 9719"/>
              <a:gd name="connsiteX3" fmla="*/ 523 w 11046"/>
              <a:gd name="connsiteY3" fmla="*/ 9611 h 9719"/>
              <a:gd name="connsiteX4" fmla="*/ 0 w 11046"/>
              <a:gd name="connsiteY4" fmla="*/ 2256 h 9719"/>
              <a:gd name="connsiteX0" fmla="*/ 0 w 10000"/>
              <a:gd name="connsiteY0" fmla="*/ 2321 h 10000"/>
              <a:gd name="connsiteX1" fmla="*/ 9422 w 10000"/>
              <a:gd name="connsiteY1" fmla="*/ 0 h 10000"/>
              <a:gd name="connsiteX2" fmla="*/ 10000 w 10000"/>
              <a:gd name="connsiteY2" fmla="*/ 10000 h 10000"/>
              <a:gd name="connsiteX3" fmla="*/ 473 w 10000"/>
              <a:gd name="connsiteY3" fmla="*/ 9889 h 10000"/>
              <a:gd name="connsiteX4" fmla="*/ 0 w 10000"/>
              <a:gd name="connsiteY4" fmla="*/ 2321 h 10000"/>
              <a:gd name="connsiteX0" fmla="*/ 0 w 10000"/>
              <a:gd name="connsiteY0" fmla="*/ 2321 h 10000"/>
              <a:gd name="connsiteX1" fmla="*/ 9422 w 10000"/>
              <a:gd name="connsiteY1" fmla="*/ 0 h 10000"/>
              <a:gd name="connsiteX2" fmla="*/ 10000 w 10000"/>
              <a:gd name="connsiteY2" fmla="*/ 10000 h 10000"/>
              <a:gd name="connsiteX3" fmla="*/ 473 w 10000"/>
              <a:gd name="connsiteY3" fmla="*/ 9889 h 10000"/>
              <a:gd name="connsiteX4" fmla="*/ 0 w 10000"/>
              <a:gd name="connsiteY4" fmla="*/ 2321 h 10000"/>
              <a:gd name="connsiteX0" fmla="*/ 0 w 10106"/>
              <a:gd name="connsiteY0" fmla="*/ 2321 h 9899"/>
              <a:gd name="connsiteX1" fmla="*/ 9422 w 10106"/>
              <a:gd name="connsiteY1" fmla="*/ 0 h 9899"/>
              <a:gd name="connsiteX2" fmla="*/ 10106 w 10106"/>
              <a:gd name="connsiteY2" fmla="*/ 9899 h 9899"/>
              <a:gd name="connsiteX3" fmla="*/ 473 w 10106"/>
              <a:gd name="connsiteY3" fmla="*/ 9889 h 9899"/>
              <a:gd name="connsiteX4" fmla="*/ 0 w 10106"/>
              <a:gd name="connsiteY4" fmla="*/ 2321 h 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06" h="9899">
                <a:moveTo>
                  <a:pt x="0" y="2321"/>
                </a:moveTo>
                <a:lnTo>
                  <a:pt x="9422" y="0"/>
                </a:lnTo>
                <a:cubicBezTo>
                  <a:pt x="9579" y="3466"/>
                  <a:pt x="9948" y="6433"/>
                  <a:pt x="10106" y="9899"/>
                </a:cubicBezTo>
                <a:lnTo>
                  <a:pt x="473" y="9889"/>
                </a:lnTo>
                <a:cubicBezTo>
                  <a:pt x="316" y="7366"/>
                  <a:pt x="158" y="4844"/>
                  <a:pt x="0" y="2321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4346" y="994956"/>
            <a:ext cx="1018565" cy="440555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6803" y="5357490"/>
            <a:ext cx="643629" cy="643629"/>
          </a:xfrm>
          <a:prstGeom prst="rect">
            <a:avLst/>
          </a:prstGeom>
        </p:spPr>
      </p:pic>
      <p:sp>
        <p:nvSpPr>
          <p:cNvPr id="11" name="pole tekstowe 10"/>
          <p:cNvSpPr txBox="1"/>
          <p:nvPr/>
        </p:nvSpPr>
        <p:spPr>
          <a:xfrm>
            <a:off x="5256452" y="4977196"/>
            <a:ext cx="3384000" cy="21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 lIns="72000" tIns="0" rIns="108000" bIns="0" rtlCol="0" anchor="ctr">
            <a:noAutofit/>
          </a:bodyPr>
          <a:lstStyle/>
          <a:p>
            <a:pPr algn="r"/>
            <a:r>
              <a:rPr lang="pl-PL" sz="800" dirty="0"/>
              <a:t>Włoskie oddziały artyleryjskie przygotowujące się do ostrzału wrogich pozycji</a:t>
            </a:r>
          </a:p>
        </p:txBody>
      </p:sp>
    </p:spTree>
    <p:extLst>
      <p:ext uri="{BB962C8B-B14F-4D97-AF65-F5344CB8AC3E}">
        <p14:creationId xmlns:p14="http://schemas.microsoft.com/office/powerpoint/2010/main" val="41112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7" y="1376363"/>
            <a:ext cx="3852000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6" y="944772"/>
            <a:ext cx="3852553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>
                <a:solidFill>
                  <a:schemeClr val="accent6"/>
                </a:solidFill>
              </a:rPr>
              <a:t>Koniec wojny</a:t>
            </a:r>
          </a:p>
        </p:txBody>
      </p:sp>
      <p:grpSp>
        <p:nvGrpSpPr>
          <p:cNvPr id="8" name="Grupa 7"/>
          <p:cNvGrpSpPr/>
          <p:nvPr/>
        </p:nvGrpSpPr>
        <p:grpSpPr>
          <a:xfrm>
            <a:off x="4788143" y="1412800"/>
            <a:ext cx="3852309" cy="936056"/>
            <a:chOff x="4788143" y="1412800"/>
            <a:chExt cx="3852309" cy="936056"/>
          </a:xfrm>
        </p:grpSpPr>
        <p:sp>
          <p:nvSpPr>
            <p:cNvPr id="17" name="Prostokąt 16"/>
            <p:cNvSpPr/>
            <p:nvPr/>
          </p:nvSpPr>
          <p:spPr>
            <a:xfrm>
              <a:off x="4788452" y="1412800"/>
              <a:ext cx="3852000" cy="432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 wycofaniu wojsk z frontu wschodniego Niemcy próbowali przebić się na zachodzie</a:t>
              </a:r>
              <a:endParaRPr lang="pl-PL" sz="1400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Prostokąt 12"/>
            <p:cNvSpPr/>
            <p:nvPr/>
          </p:nvSpPr>
          <p:spPr>
            <a:xfrm>
              <a:off x="4788451" y="1916856"/>
              <a:ext cx="3852000" cy="432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1918 r. – w drugiej bitwie nad Marną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ponieśli porażkę</a:t>
              </a:r>
              <a:endParaRPr lang="pl-PL" sz="1400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5" name="Łącznik prosty 4"/>
            <p:cNvCxnSpPr/>
            <p:nvPr/>
          </p:nvCxnSpPr>
          <p:spPr>
            <a:xfrm>
              <a:off x="4788143" y="1880852"/>
              <a:ext cx="3852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upa 8"/>
          <p:cNvGrpSpPr/>
          <p:nvPr/>
        </p:nvGrpSpPr>
        <p:grpSpPr>
          <a:xfrm>
            <a:off x="4788143" y="2384908"/>
            <a:ext cx="3852308" cy="1044092"/>
            <a:chOff x="4788143" y="2384908"/>
            <a:chExt cx="3852308" cy="1044092"/>
          </a:xfrm>
        </p:grpSpPr>
        <p:cxnSp>
          <p:nvCxnSpPr>
            <p:cNvPr id="44" name="Łącznik prosty 43"/>
            <p:cNvCxnSpPr/>
            <p:nvPr/>
          </p:nvCxnSpPr>
          <p:spPr>
            <a:xfrm>
              <a:off x="4788143" y="2384908"/>
              <a:ext cx="3852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Prostokąt 50"/>
            <p:cNvSpPr/>
            <p:nvPr/>
          </p:nvSpPr>
          <p:spPr>
            <a:xfrm>
              <a:off x="4788451" y="2420912"/>
              <a:ext cx="3852000" cy="216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VIII 1918 r.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– ofensywa aliantów</a:t>
              </a:r>
              <a:endParaRPr lang="pl-PL" sz="1400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52" name="Łącznik prosty 51"/>
            <p:cNvCxnSpPr/>
            <p:nvPr/>
          </p:nvCxnSpPr>
          <p:spPr>
            <a:xfrm>
              <a:off x="4788143" y="2672916"/>
              <a:ext cx="3852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Prostokąt 52"/>
            <p:cNvSpPr/>
            <p:nvPr/>
          </p:nvSpPr>
          <p:spPr>
            <a:xfrm>
              <a:off x="4788451" y="2708920"/>
              <a:ext cx="3852000" cy="432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od września do listopada skapitulowały armie Bułgarii, Imperium Osmańskiego i Austro-Węgier</a:t>
              </a:r>
            </a:p>
          </p:txBody>
        </p:sp>
        <p:cxnSp>
          <p:nvCxnSpPr>
            <p:cNvPr id="54" name="Łącznik prosty 53"/>
            <p:cNvCxnSpPr/>
            <p:nvPr/>
          </p:nvCxnSpPr>
          <p:spPr>
            <a:xfrm>
              <a:off x="4788143" y="3176972"/>
              <a:ext cx="3852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Prostokąt 54"/>
            <p:cNvSpPr/>
            <p:nvPr/>
          </p:nvSpPr>
          <p:spPr>
            <a:xfrm>
              <a:off x="4788451" y="3213000"/>
              <a:ext cx="3852000" cy="216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XI 1918 r. – wybuchła rewolucja w Niemczech</a:t>
              </a:r>
            </a:p>
          </p:txBody>
        </p:sp>
      </p:grpSp>
      <p:grpSp>
        <p:nvGrpSpPr>
          <p:cNvPr id="4" name="Grupa 3"/>
          <p:cNvGrpSpPr/>
          <p:nvPr/>
        </p:nvGrpSpPr>
        <p:grpSpPr>
          <a:xfrm>
            <a:off x="503548" y="1448780"/>
            <a:ext cx="8136903" cy="5409220"/>
            <a:chOff x="503548" y="1448780"/>
            <a:chExt cx="8136903" cy="5409220"/>
          </a:xfrm>
        </p:grpSpPr>
        <p:cxnSp>
          <p:nvCxnSpPr>
            <p:cNvPr id="56" name="Łącznik prosty 55"/>
            <p:cNvCxnSpPr/>
            <p:nvPr/>
          </p:nvCxnSpPr>
          <p:spPr>
            <a:xfrm>
              <a:off x="4788143" y="3789040"/>
              <a:ext cx="3852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Prostokąt 56"/>
            <p:cNvSpPr/>
            <p:nvPr/>
          </p:nvSpPr>
          <p:spPr>
            <a:xfrm>
              <a:off x="4788451" y="3825044"/>
              <a:ext cx="3852000" cy="432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>
                  <a:solidFill>
                    <a:schemeClr val="accent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11 listopada – zawarcie rozejmu we francuskim </a:t>
              </a:r>
              <a:r>
                <a:rPr lang="pl-PL" sz="1400" b="1" dirty="0" err="1">
                  <a:solidFill>
                    <a:schemeClr val="accent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Compiègne</a:t>
              </a:r>
              <a:endParaRPr lang="pl-PL" sz="1400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3" name="Grupa 2"/>
            <p:cNvGrpSpPr/>
            <p:nvPr/>
          </p:nvGrpSpPr>
          <p:grpSpPr>
            <a:xfrm>
              <a:off x="503548" y="1448780"/>
              <a:ext cx="8136594" cy="5409220"/>
              <a:chOff x="503548" y="1448780"/>
              <a:chExt cx="8136594" cy="5409220"/>
            </a:xfrm>
          </p:grpSpPr>
          <p:grpSp>
            <p:nvGrpSpPr>
              <p:cNvPr id="7" name="Grupa 6"/>
              <p:cNvGrpSpPr/>
              <p:nvPr/>
            </p:nvGrpSpPr>
            <p:grpSpPr>
              <a:xfrm>
                <a:off x="503548" y="1448780"/>
                <a:ext cx="4068452" cy="5409220"/>
                <a:chOff x="503548" y="1448780"/>
                <a:chExt cx="4068452" cy="5409220"/>
              </a:xfrm>
            </p:grpSpPr>
            <p:sp>
              <p:nvSpPr>
                <p:cNvPr id="49" name="Prostokąt 48"/>
                <p:cNvSpPr/>
                <p:nvPr/>
              </p:nvSpPr>
              <p:spPr>
                <a:xfrm>
                  <a:off x="1573409" y="1448780"/>
                  <a:ext cx="2998591" cy="5409220"/>
                </a:xfrm>
                <a:prstGeom prst="rect">
                  <a:avLst/>
                </a:prstGeom>
                <a:pattFill prst="zigZag">
                  <a:fgClr>
                    <a:schemeClr val="bg1"/>
                  </a:fgClr>
                  <a:bgClr>
                    <a:schemeClr val="accent5"/>
                  </a:bgClr>
                </a:pattFill>
                <a:ln w="12700">
                  <a:noFill/>
                </a:ln>
              </p:spPr>
              <p:txBody>
                <a:bodyPr wrap="square" lIns="108000" tIns="36000" rIns="36000" bIns="36000" rtlCol="0" anchor="ctr">
                  <a:noAutofit/>
                </a:bodyPr>
                <a:lstStyle/>
                <a:p>
                  <a:pPr marL="0" algn="ctr">
                    <a:spcAft>
                      <a:spcPts val="200"/>
                    </a:spcAft>
                    <a:buClr>
                      <a:srgbClr val="B5D2EC"/>
                    </a:buClr>
                  </a:pPr>
                  <a:endParaRPr lang="pl-PL" sz="14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pic>
              <p:nvPicPr>
                <p:cNvPr id="2" name="Obraz 1"/>
                <p:cNvPicPr>
                  <a:picLocks noChangeAspect="1"/>
                </p:cNvPicPr>
                <p:nvPr/>
              </p:nvPicPr>
              <p:blipFill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" t="4372" r="214" b="2233"/>
                <a:stretch/>
              </p:blipFill>
              <p:spPr>
                <a:xfrm>
                  <a:off x="503548" y="1448780"/>
                  <a:ext cx="3852428" cy="4716524"/>
                </a:xfrm>
                <a:prstGeom prst="rect">
                  <a:avLst/>
                </a:prstGeom>
                <a:ln w="12700">
                  <a:solidFill>
                    <a:schemeClr val="bg1"/>
                  </a:solidFill>
                </a:ln>
              </p:spPr>
            </p:pic>
          </p:grpSp>
          <p:sp>
            <p:nvSpPr>
              <p:cNvPr id="28" name="pole tekstowe 27"/>
              <p:cNvSpPr txBox="1"/>
              <p:nvPr/>
            </p:nvSpPr>
            <p:spPr>
              <a:xfrm>
                <a:off x="4781723" y="5740988"/>
                <a:ext cx="3858419" cy="4320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wrap="square" lIns="108000" tIns="0" rIns="108000" bIns="0" rtlCol="0" anchor="ctr">
                <a:noAutofit/>
              </a:bodyPr>
              <a:lstStyle/>
              <a:p>
                <a:r>
                  <a:rPr lang="pl-PL" sz="800" dirty="0"/>
                  <a:t>Podpisanie zawieszenia broni między Niemcami a ententą w </a:t>
                </a:r>
                <a:r>
                  <a:rPr lang="pl-PL" sz="800" dirty="0" err="1"/>
                  <a:t>Compiègne</a:t>
                </a:r>
                <a:r>
                  <a:rPr lang="pl-PL" sz="800" dirty="0"/>
                  <a:t>. Na zdjęciu delegacja aliantów przed wagonem sztabowym, w którym Niemcy podpisali akt kończący działania zbrojne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7279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503546" y="944772"/>
            <a:ext cx="3852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>
                <a:solidFill>
                  <a:schemeClr val="accent4"/>
                </a:solidFill>
              </a:rPr>
              <a:t>Nowe rodzaje broni</a:t>
            </a:r>
          </a:p>
        </p:txBody>
      </p:sp>
      <p:grpSp>
        <p:nvGrpSpPr>
          <p:cNvPr id="24" name="Grupa 23"/>
          <p:cNvGrpSpPr/>
          <p:nvPr/>
        </p:nvGrpSpPr>
        <p:grpSpPr>
          <a:xfrm>
            <a:off x="503236" y="1952836"/>
            <a:ext cx="3852370" cy="252004"/>
            <a:chOff x="503236" y="1952836"/>
            <a:chExt cx="3852370" cy="252004"/>
          </a:xfrm>
        </p:grpSpPr>
        <p:cxnSp>
          <p:nvCxnSpPr>
            <p:cNvPr id="5" name="Łącznik prosty 4"/>
            <p:cNvCxnSpPr/>
            <p:nvPr/>
          </p:nvCxnSpPr>
          <p:spPr>
            <a:xfrm>
              <a:off x="503236" y="1952836"/>
              <a:ext cx="3852000" cy="0"/>
            </a:xfrm>
            <a:prstGeom prst="line">
              <a:avLst/>
            </a:prstGeom>
            <a:ln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Prostokąt 5"/>
            <p:cNvSpPr/>
            <p:nvPr/>
          </p:nvSpPr>
          <p:spPr>
            <a:xfrm>
              <a:off x="503606" y="1988840"/>
              <a:ext cx="3852000" cy="216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lotnictwo wojskowe</a:t>
              </a:r>
              <a:endParaRPr lang="pl-PL" sz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cxnSp>
        <p:nvCxnSpPr>
          <p:cNvPr id="2" name="Łącznik prosty 1"/>
          <p:cNvCxnSpPr/>
          <p:nvPr/>
        </p:nvCxnSpPr>
        <p:spPr>
          <a:xfrm>
            <a:off x="503237" y="1376363"/>
            <a:ext cx="3852000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upa 28"/>
          <p:cNvGrpSpPr/>
          <p:nvPr/>
        </p:nvGrpSpPr>
        <p:grpSpPr>
          <a:xfrm>
            <a:off x="503608" y="1376796"/>
            <a:ext cx="8136292" cy="828068"/>
            <a:chOff x="503608" y="1376796"/>
            <a:chExt cx="8136292" cy="828068"/>
          </a:xfrm>
        </p:grpSpPr>
        <p:sp>
          <p:nvSpPr>
            <p:cNvPr id="4" name="Prostokąt 3"/>
            <p:cNvSpPr/>
            <p:nvPr/>
          </p:nvSpPr>
          <p:spPr>
            <a:xfrm>
              <a:off x="4787899" y="1700832"/>
              <a:ext cx="3852000" cy="216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1915 r. – pierwsze użycie pod Ypres</a:t>
              </a:r>
              <a:endParaRPr lang="pl-PL" sz="1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Prostokąt 14"/>
            <p:cNvSpPr/>
            <p:nvPr/>
          </p:nvSpPr>
          <p:spPr>
            <a:xfrm>
              <a:off x="503608" y="1412800"/>
              <a:ext cx="3852000" cy="216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karabiny maszynowe</a:t>
              </a:r>
            </a:p>
          </p:txBody>
        </p:sp>
        <p:sp>
          <p:nvSpPr>
            <p:cNvPr id="16" name="Prostokąt 15"/>
            <p:cNvSpPr/>
            <p:nvPr/>
          </p:nvSpPr>
          <p:spPr>
            <a:xfrm>
              <a:off x="4787900" y="1412800"/>
              <a:ext cx="3852000" cy="216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gazy bojowe</a:t>
              </a:r>
            </a:p>
          </p:txBody>
        </p:sp>
        <p:cxnSp>
          <p:nvCxnSpPr>
            <p:cNvPr id="17" name="Łącznik prosty 16"/>
            <p:cNvCxnSpPr/>
            <p:nvPr/>
          </p:nvCxnSpPr>
          <p:spPr>
            <a:xfrm>
              <a:off x="4787530" y="1376796"/>
              <a:ext cx="3852000" cy="0"/>
            </a:xfrm>
            <a:prstGeom prst="line">
              <a:avLst/>
            </a:prstGeom>
            <a:ln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Łącznik prosty 17"/>
            <p:cNvCxnSpPr/>
            <p:nvPr/>
          </p:nvCxnSpPr>
          <p:spPr>
            <a:xfrm>
              <a:off x="4787530" y="1664828"/>
              <a:ext cx="3852000" cy="0"/>
            </a:xfrm>
            <a:prstGeom prst="line">
              <a:avLst/>
            </a:prstGeom>
            <a:ln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rostokąt 29"/>
            <p:cNvSpPr/>
            <p:nvPr/>
          </p:nvSpPr>
          <p:spPr>
            <a:xfrm>
              <a:off x="4787899" y="1988864"/>
              <a:ext cx="3852000" cy="216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maski przeciwgazowe</a:t>
              </a:r>
              <a:endParaRPr lang="pl-PL" sz="1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31" name="Łącznik prosty 30"/>
            <p:cNvCxnSpPr/>
            <p:nvPr/>
          </p:nvCxnSpPr>
          <p:spPr>
            <a:xfrm>
              <a:off x="4787530" y="1952860"/>
              <a:ext cx="3852000" cy="0"/>
            </a:xfrm>
            <a:prstGeom prst="line">
              <a:avLst/>
            </a:prstGeom>
            <a:ln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upa 26"/>
          <p:cNvGrpSpPr/>
          <p:nvPr/>
        </p:nvGrpSpPr>
        <p:grpSpPr>
          <a:xfrm>
            <a:off x="4787530" y="2528900"/>
            <a:ext cx="3852370" cy="540036"/>
            <a:chOff x="4787530" y="2528900"/>
            <a:chExt cx="3852370" cy="540036"/>
          </a:xfrm>
        </p:grpSpPr>
        <p:cxnSp>
          <p:nvCxnSpPr>
            <p:cNvPr id="13" name="Łącznik prosty 12"/>
            <p:cNvCxnSpPr/>
            <p:nvPr/>
          </p:nvCxnSpPr>
          <p:spPr>
            <a:xfrm>
              <a:off x="4787530" y="2528900"/>
              <a:ext cx="3852000" cy="0"/>
            </a:xfrm>
            <a:prstGeom prst="line">
              <a:avLst/>
            </a:prstGeom>
            <a:ln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Prostokąt 13"/>
            <p:cNvSpPr/>
            <p:nvPr/>
          </p:nvSpPr>
          <p:spPr>
            <a:xfrm>
              <a:off x="4787900" y="2564904"/>
              <a:ext cx="3852000" cy="216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czołgi</a:t>
              </a:r>
            </a:p>
          </p:txBody>
        </p:sp>
        <p:sp>
          <p:nvSpPr>
            <p:cNvPr id="20" name="Prostokąt 19"/>
            <p:cNvSpPr/>
            <p:nvPr/>
          </p:nvSpPr>
          <p:spPr>
            <a:xfrm>
              <a:off x="4787900" y="2852936"/>
              <a:ext cx="3852000" cy="216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1916 r. – użyte po raz pierwszy nad Sommą</a:t>
              </a:r>
            </a:p>
          </p:txBody>
        </p:sp>
        <p:cxnSp>
          <p:nvCxnSpPr>
            <p:cNvPr id="33" name="Łącznik prosty 32"/>
            <p:cNvCxnSpPr/>
            <p:nvPr/>
          </p:nvCxnSpPr>
          <p:spPr>
            <a:xfrm>
              <a:off x="4787530" y="2816932"/>
              <a:ext cx="3852000" cy="0"/>
            </a:xfrm>
            <a:prstGeom prst="line">
              <a:avLst/>
            </a:prstGeom>
            <a:ln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upa 25"/>
          <p:cNvGrpSpPr/>
          <p:nvPr/>
        </p:nvGrpSpPr>
        <p:grpSpPr>
          <a:xfrm>
            <a:off x="503236" y="2240868"/>
            <a:ext cx="3852370" cy="828092"/>
            <a:chOff x="503236" y="2240868"/>
            <a:chExt cx="3852370" cy="828092"/>
          </a:xfrm>
        </p:grpSpPr>
        <p:cxnSp>
          <p:nvCxnSpPr>
            <p:cNvPr id="7" name="Łącznik prosty 6"/>
            <p:cNvCxnSpPr/>
            <p:nvPr/>
          </p:nvCxnSpPr>
          <p:spPr>
            <a:xfrm>
              <a:off x="503236" y="2240868"/>
              <a:ext cx="3852000" cy="0"/>
            </a:xfrm>
            <a:prstGeom prst="line">
              <a:avLst/>
            </a:prstGeom>
            <a:ln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Prostokąt 7"/>
            <p:cNvSpPr/>
            <p:nvPr/>
          </p:nvSpPr>
          <p:spPr>
            <a:xfrm>
              <a:off x="503606" y="2276872"/>
              <a:ext cx="3852000" cy="216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samoloty rozpoznawcze</a:t>
              </a:r>
            </a:p>
          </p:txBody>
        </p:sp>
        <p:cxnSp>
          <p:nvCxnSpPr>
            <p:cNvPr id="9" name="Łącznik prosty 8"/>
            <p:cNvCxnSpPr/>
            <p:nvPr/>
          </p:nvCxnSpPr>
          <p:spPr>
            <a:xfrm>
              <a:off x="503236" y="2528900"/>
              <a:ext cx="3852000" cy="0"/>
            </a:xfrm>
            <a:prstGeom prst="line">
              <a:avLst/>
            </a:prstGeom>
            <a:ln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Prostokąt 9"/>
            <p:cNvSpPr/>
            <p:nvPr/>
          </p:nvSpPr>
          <p:spPr>
            <a:xfrm>
              <a:off x="503606" y="2564904"/>
              <a:ext cx="3852000" cy="216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myśliwce</a:t>
              </a:r>
            </a:p>
          </p:txBody>
        </p:sp>
        <p:cxnSp>
          <p:nvCxnSpPr>
            <p:cNvPr id="32" name="Łącznik prosty 31"/>
            <p:cNvCxnSpPr/>
            <p:nvPr/>
          </p:nvCxnSpPr>
          <p:spPr>
            <a:xfrm>
              <a:off x="503236" y="2816932"/>
              <a:ext cx="3852000" cy="0"/>
            </a:xfrm>
            <a:prstGeom prst="line">
              <a:avLst/>
            </a:prstGeom>
            <a:ln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Prostokąt 27"/>
            <p:cNvSpPr/>
            <p:nvPr/>
          </p:nvSpPr>
          <p:spPr>
            <a:xfrm>
              <a:off x="503606" y="2852960"/>
              <a:ext cx="3852000" cy="216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bombowce</a:t>
              </a:r>
            </a:p>
          </p:txBody>
        </p:sp>
      </p:grpSp>
      <p:grpSp>
        <p:nvGrpSpPr>
          <p:cNvPr id="25" name="Grupa 24"/>
          <p:cNvGrpSpPr/>
          <p:nvPr/>
        </p:nvGrpSpPr>
        <p:grpSpPr>
          <a:xfrm>
            <a:off x="1" y="3501008"/>
            <a:ext cx="8648135" cy="3384376"/>
            <a:chOff x="1" y="3501008"/>
            <a:chExt cx="8648135" cy="3384376"/>
          </a:xfrm>
        </p:grpSpPr>
        <p:pic>
          <p:nvPicPr>
            <p:cNvPr id="22" name="Obraz 2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957" r="8616" b="39927"/>
            <a:stretch/>
          </p:blipFill>
          <p:spPr>
            <a:xfrm>
              <a:off x="259204" y="3509886"/>
              <a:ext cx="8388932" cy="3375498"/>
            </a:xfrm>
            <a:prstGeom prst="rect">
              <a:avLst/>
            </a:prstGeom>
            <a:ln w="12700">
              <a:noFill/>
            </a:ln>
          </p:spPr>
        </p:pic>
        <p:sp>
          <p:nvSpPr>
            <p:cNvPr id="34" name="Prostokąt 33"/>
            <p:cNvSpPr/>
            <p:nvPr/>
          </p:nvSpPr>
          <p:spPr>
            <a:xfrm>
              <a:off x="1" y="3501008"/>
              <a:ext cx="1079611" cy="3384376"/>
            </a:xfrm>
            <a:prstGeom prst="rect">
              <a:avLst/>
            </a:prstGeom>
            <a:pattFill prst="zigZag">
              <a:fgClr>
                <a:schemeClr val="bg1"/>
              </a:fgClr>
              <a:bgClr>
                <a:schemeClr val="accent5"/>
              </a:bgClr>
            </a:pattFill>
            <a:ln w="12700">
              <a:noFill/>
            </a:ln>
          </p:spPr>
          <p:txBody>
            <a:bodyPr wrap="square" lIns="108000" tIns="36000" rIns="36000" bIns="36000" rtlCol="0" anchor="ctr">
              <a:noAutofit/>
            </a:bodyPr>
            <a:lstStyle/>
            <a:p>
              <a:pPr marL="0" algn="ctr">
                <a:spcAft>
                  <a:spcPts val="200"/>
                </a:spcAft>
                <a:buClr>
                  <a:srgbClr val="B5D2EC"/>
                </a:buClr>
              </a:pPr>
              <a:endPara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pole tekstowe 34"/>
            <p:cNvSpPr txBox="1"/>
            <p:nvPr/>
          </p:nvSpPr>
          <p:spPr>
            <a:xfrm>
              <a:off x="503236" y="5841268"/>
              <a:ext cx="1440000" cy="216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wrap="square" lIns="108000" tIns="0" rIns="0" bIns="0" rtlCol="0" anchor="ctr">
              <a:noAutofit/>
            </a:bodyPr>
            <a:lstStyle/>
            <a:p>
              <a:r>
                <a:rPr lang="pl-PL" sz="800" dirty="0"/>
                <a:t>Austriacki samolot we Lwowie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7445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503546" y="944772"/>
            <a:ext cx="4536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>
                <a:solidFill>
                  <a:schemeClr val="accent6"/>
                </a:solidFill>
              </a:rPr>
              <a:t>Straty ludzkie spowodowane I wojną światową</a:t>
            </a:r>
          </a:p>
        </p:txBody>
      </p:sp>
      <p:grpSp>
        <p:nvGrpSpPr>
          <p:cNvPr id="57" name="Grupa 56"/>
          <p:cNvGrpSpPr/>
          <p:nvPr/>
        </p:nvGrpSpPr>
        <p:grpSpPr>
          <a:xfrm>
            <a:off x="503236" y="2960972"/>
            <a:ext cx="4536370" cy="540036"/>
            <a:chOff x="503236" y="2960972"/>
            <a:chExt cx="4536370" cy="540036"/>
          </a:xfrm>
        </p:grpSpPr>
        <p:cxnSp>
          <p:nvCxnSpPr>
            <p:cNvPr id="5" name="Łącznik prosty 4"/>
            <p:cNvCxnSpPr/>
            <p:nvPr/>
          </p:nvCxnSpPr>
          <p:spPr>
            <a:xfrm>
              <a:off x="503236" y="2960972"/>
              <a:ext cx="4536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Prostokąt 5"/>
            <p:cNvSpPr/>
            <p:nvPr/>
          </p:nvSpPr>
          <p:spPr>
            <a:xfrm>
              <a:off x="503606" y="2996976"/>
              <a:ext cx="4536000" cy="216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śmierć poniosło ok. 10 mln żołnierzy, 20 mln zostało rannych</a:t>
              </a:r>
              <a:endParaRPr lang="pl-PL" sz="1400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7" name="Łącznik prosty 6"/>
            <p:cNvCxnSpPr/>
            <p:nvPr/>
          </p:nvCxnSpPr>
          <p:spPr>
            <a:xfrm>
              <a:off x="503236" y="3249004"/>
              <a:ext cx="4536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Prostokąt 7"/>
            <p:cNvSpPr/>
            <p:nvPr/>
          </p:nvSpPr>
          <p:spPr>
            <a:xfrm>
              <a:off x="503606" y="3285008"/>
              <a:ext cx="4536000" cy="216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ok. 50 do 100 mln osób zabiła grypa hiszpanka</a:t>
              </a:r>
            </a:p>
          </p:txBody>
        </p:sp>
      </p:grpSp>
      <p:cxnSp>
        <p:nvCxnSpPr>
          <p:cNvPr id="2" name="Łącznik prosty 1"/>
          <p:cNvCxnSpPr/>
          <p:nvPr/>
        </p:nvCxnSpPr>
        <p:spPr>
          <a:xfrm>
            <a:off x="503237" y="1376363"/>
            <a:ext cx="4536000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Grupa 57"/>
          <p:cNvGrpSpPr/>
          <p:nvPr/>
        </p:nvGrpSpPr>
        <p:grpSpPr>
          <a:xfrm>
            <a:off x="503237" y="1412800"/>
            <a:ext cx="4536371" cy="504008"/>
            <a:chOff x="503237" y="1412800"/>
            <a:chExt cx="4536371" cy="504008"/>
          </a:xfrm>
        </p:grpSpPr>
        <p:sp>
          <p:nvSpPr>
            <p:cNvPr id="15" name="Prostokąt 14"/>
            <p:cNvSpPr/>
            <p:nvPr/>
          </p:nvSpPr>
          <p:spPr>
            <a:xfrm>
              <a:off x="503608" y="1412800"/>
              <a:ext cx="4536000" cy="216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wojna totalna</a:t>
              </a:r>
            </a:p>
          </p:txBody>
        </p:sp>
        <p:sp>
          <p:nvSpPr>
            <p:cNvPr id="16" name="Prostokąt 15"/>
            <p:cNvSpPr/>
            <p:nvPr/>
          </p:nvSpPr>
          <p:spPr>
            <a:xfrm>
              <a:off x="503607" y="1700808"/>
              <a:ext cx="4536000" cy="216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prowadzona na wyniszczenie przeciwnika</a:t>
              </a:r>
              <a:endParaRPr lang="pl-PL" sz="1400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17" name="Łącznik prosty 16"/>
            <p:cNvCxnSpPr/>
            <p:nvPr/>
          </p:nvCxnSpPr>
          <p:spPr>
            <a:xfrm>
              <a:off x="503237" y="1664804"/>
              <a:ext cx="4536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upa 55"/>
          <p:cNvGrpSpPr/>
          <p:nvPr/>
        </p:nvGrpSpPr>
        <p:grpSpPr>
          <a:xfrm>
            <a:off x="503237" y="1952836"/>
            <a:ext cx="4536369" cy="468004"/>
            <a:chOff x="503237" y="1952836"/>
            <a:chExt cx="4536369" cy="468004"/>
          </a:xfrm>
        </p:grpSpPr>
        <p:sp>
          <p:nvSpPr>
            <p:cNvPr id="4" name="Prostokąt 3"/>
            <p:cNvSpPr/>
            <p:nvPr/>
          </p:nvSpPr>
          <p:spPr>
            <a:xfrm>
              <a:off x="503606" y="1988840"/>
              <a:ext cx="4536000" cy="432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prowadzona przy użyciu propagandy i nowych rodzajów broni</a:t>
              </a:r>
              <a:endParaRPr lang="pl-PL" sz="1400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18" name="Łącznik prosty 17"/>
            <p:cNvCxnSpPr/>
            <p:nvPr/>
          </p:nvCxnSpPr>
          <p:spPr>
            <a:xfrm>
              <a:off x="503237" y="1952836"/>
              <a:ext cx="4536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upa 53"/>
          <p:cNvGrpSpPr/>
          <p:nvPr/>
        </p:nvGrpSpPr>
        <p:grpSpPr>
          <a:xfrm>
            <a:off x="5364088" y="962497"/>
            <a:ext cx="3779912" cy="5895503"/>
            <a:chOff x="5364088" y="962497"/>
            <a:chExt cx="3779912" cy="5895503"/>
          </a:xfrm>
        </p:grpSpPr>
        <p:sp>
          <p:nvSpPr>
            <p:cNvPr id="47" name="Prostokąt 46"/>
            <p:cNvSpPr/>
            <p:nvPr/>
          </p:nvSpPr>
          <p:spPr>
            <a:xfrm>
              <a:off x="5364088" y="962497"/>
              <a:ext cx="3779912" cy="5895503"/>
            </a:xfrm>
            <a:prstGeom prst="rect">
              <a:avLst/>
            </a:prstGeom>
            <a:pattFill prst="zigZag">
              <a:fgClr>
                <a:schemeClr val="accent5"/>
              </a:fgClr>
              <a:bgClr>
                <a:schemeClr val="bg1"/>
              </a:bgClr>
            </a:pattFill>
            <a:ln w="12700">
              <a:noFill/>
            </a:ln>
          </p:spPr>
          <p:txBody>
            <a:bodyPr wrap="square" lIns="108000" tIns="36000" rIns="36000" bIns="36000" rtlCol="0" anchor="ctr">
              <a:noAutofit/>
            </a:bodyPr>
            <a:lstStyle/>
            <a:p>
              <a:pPr marL="0" algn="ctr">
                <a:spcAft>
                  <a:spcPts val="200"/>
                </a:spcAft>
                <a:buClr>
                  <a:srgbClr val="B5D2EC"/>
                </a:buClr>
              </a:pPr>
              <a:endPara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1" name="Obraz 1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64"/>
            <a:stretch/>
          </p:blipFill>
          <p:spPr>
            <a:xfrm>
              <a:off x="5508104" y="1376363"/>
              <a:ext cx="3635896" cy="2195494"/>
            </a:xfrm>
            <a:prstGeom prst="rect">
              <a:avLst/>
            </a:prstGeom>
            <a:ln w="12700">
              <a:solidFill>
                <a:schemeClr val="accent5"/>
              </a:solidFill>
            </a:ln>
          </p:spPr>
        </p:pic>
        <p:sp>
          <p:nvSpPr>
            <p:cNvPr id="48" name="pole tekstowe 47"/>
            <p:cNvSpPr txBox="1"/>
            <p:nvPr/>
          </p:nvSpPr>
          <p:spPr>
            <a:xfrm>
              <a:off x="5495403" y="3571857"/>
              <a:ext cx="3648597" cy="216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wrap="square" lIns="108000" tIns="0" rIns="108000" bIns="0" rtlCol="0" anchor="ctr">
              <a:noAutofit/>
            </a:bodyPr>
            <a:lstStyle/>
            <a:p>
              <a:r>
                <a:rPr lang="pl-PL" sz="800" dirty="0"/>
                <a:t>Fragment rynku w Kaliszu zbombardowanego podczas działań zbrojnych</a:t>
              </a:r>
            </a:p>
          </p:txBody>
        </p:sp>
      </p:grpSp>
      <p:grpSp>
        <p:nvGrpSpPr>
          <p:cNvPr id="53" name="Grupa 52"/>
          <p:cNvGrpSpPr/>
          <p:nvPr/>
        </p:nvGrpSpPr>
        <p:grpSpPr>
          <a:xfrm>
            <a:off x="503236" y="3994416"/>
            <a:ext cx="6084988" cy="2422916"/>
            <a:chOff x="503236" y="3994416"/>
            <a:chExt cx="6084988" cy="2422916"/>
          </a:xfrm>
        </p:grpSpPr>
        <p:pic>
          <p:nvPicPr>
            <p:cNvPr id="49" name="Obraz 4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" b="878"/>
            <a:stretch/>
          </p:blipFill>
          <p:spPr>
            <a:xfrm>
              <a:off x="2952329" y="3994416"/>
              <a:ext cx="3635895" cy="2422916"/>
            </a:xfrm>
            <a:prstGeom prst="rect">
              <a:avLst/>
            </a:prstGeom>
            <a:ln w="12700">
              <a:solidFill>
                <a:schemeClr val="accent5"/>
              </a:solidFill>
            </a:ln>
          </p:spPr>
        </p:pic>
        <p:sp>
          <p:nvSpPr>
            <p:cNvPr id="50" name="pole tekstowe 49"/>
            <p:cNvSpPr txBox="1"/>
            <p:nvPr/>
          </p:nvSpPr>
          <p:spPr>
            <a:xfrm>
              <a:off x="503236" y="5949304"/>
              <a:ext cx="2664608" cy="216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wrap="square" lIns="108000" tIns="0" rIns="108000" bIns="0" rtlCol="0" anchor="ctr">
              <a:noAutofit/>
            </a:bodyPr>
            <a:lstStyle/>
            <a:p>
              <a:pPr algn="r"/>
              <a:r>
                <a:rPr lang="pl-PL" sz="800" dirty="0"/>
                <a:t>Ranni żołnierze przebywający w szpitalu we Frankfurcie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78200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rostokąt 36"/>
          <p:cNvSpPr/>
          <p:nvPr/>
        </p:nvSpPr>
        <p:spPr>
          <a:xfrm>
            <a:off x="502024" y="4257236"/>
            <a:ext cx="8137214" cy="432000"/>
          </a:xfrm>
          <a:prstGeom prst="rect">
            <a:avLst/>
          </a:prstGeom>
          <a:pattFill prst="zigZag">
            <a:fgClr>
              <a:schemeClr val="accent5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r>
              <a:rPr lang="pl-PL" b="1" dirty="0">
                <a:solidFill>
                  <a:schemeClr val="accent6"/>
                </a:solidFill>
              </a:rPr>
              <a:t>NACOBEZU</a:t>
            </a:r>
          </a:p>
        </p:txBody>
      </p:sp>
      <p:sp>
        <p:nvSpPr>
          <p:cNvPr id="5" name="Prostokąt 4"/>
          <p:cNvSpPr/>
          <p:nvPr/>
        </p:nvSpPr>
        <p:spPr>
          <a:xfrm>
            <a:off x="503548" y="944772"/>
            <a:ext cx="8137214" cy="432000"/>
          </a:xfrm>
          <a:prstGeom prst="rect">
            <a:avLst/>
          </a:prstGeom>
          <a:pattFill prst="zigZag">
            <a:fgClr>
              <a:schemeClr val="accent5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r>
              <a:rPr lang="pl-PL" b="1" dirty="0">
                <a:solidFill>
                  <a:schemeClr val="accent6"/>
                </a:solidFill>
              </a:rPr>
              <a:t>Cele lekcji</a:t>
            </a:r>
          </a:p>
        </p:txBody>
      </p:sp>
      <p:sp>
        <p:nvSpPr>
          <p:cNvPr id="6" name="Prostokąt 5"/>
          <p:cNvSpPr/>
          <p:nvPr/>
        </p:nvSpPr>
        <p:spPr>
          <a:xfrm>
            <a:off x="503547" y="1412776"/>
            <a:ext cx="8137215" cy="431183"/>
          </a:xfrm>
          <a:prstGeom prst="rect">
            <a:avLst/>
          </a:prstGeom>
          <a:ln>
            <a:noFill/>
          </a:ln>
        </p:spPr>
        <p:txBody>
          <a:bodyPr wrap="square" lIns="0" tIns="72000" rIns="0" bIns="0" anchor="t">
            <a:noAutofit/>
          </a:bodyPr>
          <a:lstStyle/>
          <a:p>
            <a:pPr lvl="0"/>
            <a:r>
              <a:rPr lang="pl-PL" dirty="0"/>
              <a:t>scharakteryzujesz sytuację w Europie przed wybuchem I wojny światowej</a:t>
            </a:r>
          </a:p>
        </p:txBody>
      </p:sp>
      <p:cxnSp>
        <p:nvCxnSpPr>
          <p:cNvPr id="17" name="Łącznik prosty 16"/>
          <p:cNvCxnSpPr/>
          <p:nvPr/>
        </p:nvCxnSpPr>
        <p:spPr>
          <a:xfrm>
            <a:off x="501714" y="4688779"/>
            <a:ext cx="8137525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rostokąt 20"/>
          <p:cNvSpPr/>
          <p:nvPr/>
        </p:nvSpPr>
        <p:spPr>
          <a:xfrm>
            <a:off x="503547" y="1917696"/>
            <a:ext cx="8137215" cy="43200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lvl="0"/>
            <a:r>
              <a:rPr lang="pl-PL" dirty="0"/>
              <a:t>przedstawisz przebieg I wojny światowej na froncie zachodnim i wschodnim</a:t>
            </a:r>
          </a:p>
        </p:txBody>
      </p:sp>
      <p:sp>
        <p:nvSpPr>
          <p:cNvPr id="26" name="Prostokąt 25"/>
          <p:cNvSpPr/>
          <p:nvPr/>
        </p:nvSpPr>
        <p:spPr>
          <a:xfrm>
            <a:off x="503547" y="2420888"/>
            <a:ext cx="8137215" cy="57600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lvl="0"/>
            <a:r>
              <a:rPr lang="pl-PL" dirty="0"/>
              <a:t>wyjaśnisz wpływ najważniejszych wydarzeń,  do których doszło w czasie wojny </a:t>
            </a:r>
            <a:br>
              <a:rPr lang="pl-PL" dirty="0"/>
            </a:br>
            <a:r>
              <a:rPr lang="pl-PL" dirty="0"/>
              <a:t>na przebieg tego konfliktu</a:t>
            </a:r>
          </a:p>
        </p:txBody>
      </p:sp>
      <p:cxnSp>
        <p:nvCxnSpPr>
          <p:cNvPr id="4" name="Łącznik prosty 3"/>
          <p:cNvCxnSpPr/>
          <p:nvPr/>
        </p:nvCxnSpPr>
        <p:spPr>
          <a:xfrm>
            <a:off x="503238" y="1880828"/>
            <a:ext cx="8136000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Łącznik prosty 26"/>
          <p:cNvCxnSpPr/>
          <p:nvPr/>
        </p:nvCxnSpPr>
        <p:spPr>
          <a:xfrm>
            <a:off x="503238" y="2384884"/>
            <a:ext cx="8136000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Prostokąt 30"/>
          <p:cNvSpPr/>
          <p:nvPr/>
        </p:nvSpPr>
        <p:spPr>
          <a:xfrm>
            <a:off x="503857" y="4725335"/>
            <a:ext cx="8137215" cy="432000"/>
          </a:xfrm>
          <a:prstGeom prst="rect">
            <a:avLst/>
          </a:prstGeom>
          <a:ln>
            <a:noFill/>
          </a:ln>
        </p:spPr>
        <p:txBody>
          <a:bodyPr wrap="square" lIns="0" tIns="72000" rIns="0" bIns="0" anchor="t">
            <a:noAutofit/>
          </a:bodyPr>
          <a:lstStyle/>
          <a:p>
            <a:pPr lvl="0"/>
            <a:r>
              <a:rPr lang="pl-PL" dirty="0"/>
              <a:t>wymienisz główne przyczyny wybuchu I wojny światowej </a:t>
            </a:r>
          </a:p>
        </p:txBody>
      </p:sp>
      <p:sp>
        <p:nvSpPr>
          <p:cNvPr id="32" name="Prostokąt 31"/>
          <p:cNvSpPr/>
          <p:nvPr/>
        </p:nvSpPr>
        <p:spPr>
          <a:xfrm>
            <a:off x="503857" y="5229296"/>
            <a:ext cx="8137215" cy="57600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marL="0" lvl="1">
              <a:spcAft>
                <a:spcPts val="200"/>
              </a:spcAft>
              <a:buClr>
                <a:schemeClr val="accent1"/>
              </a:buClr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wskażesz na mapie państwa biorące udział w wojnie oraz miejsca najważniejszych wydarzeń związanych z konfliktem</a:t>
            </a:r>
          </a:p>
        </p:txBody>
      </p:sp>
      <p:cxnSp>
        <p:nvCxnSpPr>
          <p:cNvPr id="35" name="Łącznik prosty 34"/>
          <p:cNvCxnSpPr/>
          <p:nvPr/>
        </p:nvCxnSpPr>
        <p:spPr>
          <a:xfrm>
            <a:off x="503548" y="5193292"/>
            <a:ext cx="8144518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Łącznik prosty 35"/>
          <p:cNvCxnSpPr/>
          <p:nvPr/>
        </p:nvCxnSpPr>
        <p:spPr>
          <a:xfrm>
            <a:off x="503238" y="1376772"/>
            <a:ext cx="8137525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rostokąt 22"/>
          <p:cNvSpPr/>
          <p:nvPr/>
        </p:nvSpPr>
        <p:spPr>
          <a:xfrm>
            <a:off x="503548" y="5877272"/>
            <a:ext cx="8137215" cy="43200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marL="0" lvl="1">
              <a:spcAft>
                <a:spcPts val="200"/>
              </a:spcAft>
              <a:buClr>
                <a:schemeClr val="accent1"/>
              </a:buClr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wyjaśnisz różnice w przebiegu wojny na froncie zachodnim i wschodnim</a:t>
            </a:r>
          </a:p>
        </p:txBody>
      </p:sp>
      <p:cxnSp>
        <p:nvCxnSpPr>
          <p:cNvPr id="28" name="Łącznik prosty 27"/>
          <p:cNvCxnSpPr/>
          <p:nvPr/>
        </p:nvCxnSpPr>
        <p:spPr>
          <a:xfrm>
            <a:off x="495934" y="5841268"/>
            <a:ext cx="8144518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rostokąt 15"/>
          <p:cNvSpPr/>
          <p:nvPr/>
        </p:nvSpPr>
        <p:spPr>
          <a:xfrm>
            <a:off x="503547" y="3068960"/>
            <a:ext cx="8137215" cy="43200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lvl="0"/>
            <a:r>
              <a:rPr lang="pl-PL" dirty="0"/>
              <a:t>opiszesz zmiany w sztuce wojennej w czasie I wojny światowej</a:t>
            </a:r>
          </a:p>
        </p:txBody>
      </p:sp>
      <p:cxnSp>
        <p:nvCxnSpPr>
          <p:cNvPr id="18" name="Łącznik prosty 17"/>
          <p:cNvCxnSpPr/>
          <p:nvPr/>
        </p:nvCxnSpPr>
        <p:spPr>
          <a:xfrm>
            <a:off x="503238" y="3032956"/>
            <a:ext cx="8136000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rostokąt 18"/>
          <p:cNvSpPr/>
          <p:nvPr/>
        </p:nvSpPr>
        <p:spPr>
          <a:xfrm>
            <a:off x="503547" y="3573016"/>
            <a:ext cx="8137215" cy="43200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lvl="0"/>
            <a:r>
              <a:rPr lang="pl-PL" dirty="0"/>
              <a:t>przedstawisz skutki społeczne I wojny światowej</a:t>
            </a:r>
          </a:p>
        </p:txBody>
      </p:sp>
      <p:cxnSp>
        <p:nvCxnSpPr>
          <p:cNvPr id="20" name="Łącznik prosty 19"/>
          <p:cNvCxnSpPr/>
          <p:nvPr/>
        </p:nvCxnSpPr>
        <p:spPr>
          <a:xfrm>
            <a:off x="503238" y="3537012"/>
            <a:ext cx="8136000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256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363"/>
            <a:ext cx="3852000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3852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>
                <a:solidFill>
                  <a:schemeClr val="accent6"/>
                </a:solidFill>
              </a:rPr>
              <a:t>Sytuacja przed wybuchem wojny</a:t>
            </a:r>
          </a:p>
        </p:txBody>
      </p:sp>
      <p:grpSp>
        <p:nvGrpSpPr>
          <p:cNvPr id="3" name="Grupa 2"/>
          <p:cNvGrpSpPr/>
          <p:nvPr/>
        </p:nvGrpSpPr>
        <p:grpSpPr>
          <a:xfrm>
            <a:off x="503238" y="1412800"/>
            <a:ext cx="3852309" cy="1080120"/>
            <a:chOff x="503238" y="1412800"/>
            <a:chExt cx="3852309" cy="1080120"/>
          </a:xfrm>
        </p:grpSpPr>
        <p:sp>
          <p:nvSpPr>
            <p:cNvPr id="17" name="Prostokąt 16"/>
            <p:cNvSpPr/>
            <p:nvPr/>
          </p:nvSpPr>
          <p:spPr>
            <a:xfrm>
              <a:off x="503547" y="1412800"/>
              <a:ext cx="3852000" cy="216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doszło do kryzysów </a:t>
              </a:r>
              <a:r>
                <a:rPr lang="pl-PL" sz="1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marokańskiego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i </a:t>
              </a:r>
              <a:r>
                <a:rPr lang="pl-PL" sz="1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bałkańskiego</a:t>
              </a:r>
              <a:endParaRPr lang="pl-PL" sz="1400" b="1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Prostokąt 12"/>
            <p:cNvSpPr/>
            <p:nvPr/>
          </p:nvSpPr>
          <p:spPr>
            <a:xfrm>
              <a:off x="503546" y="1700800"/>
              <a:ext cx="3852000" cy="504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zwiększyły napięcie w Europie, ale nie doprowadziły do wybuchu</a:t>
              </a:r>
              <a:endParaRPr lang="pl-PL" sz="1400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5" name="Łącznik prosty 4"/>
            <p:cNvCxnSpPr/>
            <p:nvPr/>
          </p:nvCxnSpPr>
          <p:spPr>
            <a:xfrm>
              <a:off x="503238" y="1664796"/>
              <a:ext cx="3852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Łącznik prosty 20"/>
            <p:cNvCxnSpPr/>
            <p:nvPr/>
          </p:nvCxnSpPr>
          <p:spPr>
            <a:xfrm>
              <a:off x="503238" y="2240916"/>
              <a:ext cx="3852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Prostokąt 34"/>
            <p:cNvSpPr/>
            <p:nvPr/>
          </p:nvSpPr>
          <p:spPr>
            <a:xfrm>
              <a:off x="503547" y="2276920"/>
              <a:ext cx="3852000" cy="216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trwał </a:t>
              </a:r>
              <a:r>
                <a:rPr lang="pl-PL" sz="1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wyścig zbrojeń</a:t>
              </a:r>
            </a:p>
          </p:txBody>
        </p:sp>
      </p:grpSp>
      <p:grpSp>
        <p:nvGrpSpPr>
          <p:cNvPr id="4" name="Grupa 3"/>
          <p:cNvGrpSpPr/>
          <p:nvPr/>
        </p:nvGrpSpPr>
        <p:grpSpPr>
          <a:xfrm>
            <a:off x="503548" y="2528900"/>
            <a:ext cx="3852309" cy="540036"/>
            <a:chOff x="503238" y="2528900"/>
            <a:chExt cx="3852309" cy="540036"/>
          </a:xfrm>
        </p:grpSpPr>
        <p:sp>
          <p:nvSpPr>
            <p:cNvPr id="36" name="Prostokąt 35"/>
            <p:cNvSpPr/>
            <p:nvPr/>
          </p:nvSpPr>
          <p:spPr>
            <a:xfrm>
              <a:off x="503547" y="2564904"/>
              <a:ext cx="3852000" cy="216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mimo to trwał zbrojny pokój</a:t>
              </a:r>
              <a:endPara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40" name="Łącznik prosty 39"/>
            <p:cNvCxnSpPr/>
            <p:nvPr/>
          </p:nvCxnSpPr>
          <p:spPr>
            <a:xfrm>
              <a:off x="503238" y="2528900"/>
              <a:ext cx="3852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Łącznik prosty 41"/>
            <p:cNvCxnSpPr/>
            <p:nvPr/>
          </p:nvCxnSpPr>
          <p:spPr>
            <a:xfrm>
              <a:off x="503238" y="2816932"/>
              <a:ext cx="3852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Prostokąt 42"/>
            <p:cNvSpPr/>
            <p:nvPr/>
          </p:nvSpPr>
          <p:spPr>
            <a:xfrm>
              <a:off x="503547" y="2852936"/>
              <a:ext cx="3852000" cy="216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istniały </a:t>
              </a:r>
              <a:r>
                <a:rPr lang="pl-PL" sz="1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trójprzymierze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i </a:t>
              </a:r>
              <a:r>
                <a:rPr lang="pl-PL" sz="1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trójporozumienie</a:t>
              </a:r>
            </a:p>
          </p:txBody>
        </p:sp>
      </p:grpSp>
      <p:grpSp>
        <p:nvGrpSpPr>
          <p:cNvPr id="7" name="Grupa 6"/>
          <p:cNvGrpSpPr/>
          <p:nvPr/>
        </p:nvGrpSpPr>
        <p:grpSpPr>
          <a:xfrm>
            <a:off x="503238" y="3104916"/>
            <a:ext cx="3852309" cy="252004"/>
            <a:chOff x="503238" y="3104916"/>
            <a:chExt cx="3852309" cy="252004"/>
          </a:xfrm>
        </p:grpSpPr>
        <p:sp>
          <p:nvSpPr>
            <p:cNvPr id="44" name="Prostokąt 43"/>
            <p:cNvSpPr/>
            <p:nvPr/>
          </p:nvSpPr>
          <p:spPr>
            <a:xfrm>
              <a:off x="503547" y="3140920"/>
              <a:ext cx="3852000" cy="216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sojusze te wzajemnie się równoważyły</a:t>
              </a:r>
              <a:endPara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45" name="Łącznik prosty 44"/>
            <p:cNvCxnSpPr/>
            <p:nvPr/>
          </p:nvCxnSpPr>
          <p:spPr>
            <a:xfrm>
              <a:off x="503238" y="3104916"/>
              <a:ext cx="3852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upa 7"/>
          <p:cNvGrpSpPr/>
          <p:nvPr/>
        </p:nvGrpSpPr>
        <p:grpSpPr>
          <a:xfrm>
            <a:off x="503238" y="3392996"/>
            <a:ext cx="3852309" cy="684004"/>
            <a:chOff x="503238" y="3392996"/>
            <a:chExt cx="3852309" cy="684004"/>
          </a:xfrm>
        </p:grpSpPr>
        <p:cxnSp>
          <p:nvCxnSpPr>
            <p:cNvPr id="46" name="Łącznik prosty 45"/>
            <p:cNvCxnSpPr/>
            <p:nvPr/>
          </p:nvCxnSpPr>
          <p:spPr>
            <a:xfrm>
              <a:off x="503238" y="3392996"/>
              <a:ext cx="3852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Prostokąt 46"/>
            <p:cNvSpPr/>
            <p:nvPr/>
          </p:nvSpPr>
          <p:spPr>
            <a:xfrm>
              <a:off x="503547" y="3429000"/>
              <a:ext cx="3852000" cy="648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panowało powszechne przekonanie, że wojna nie wybuchnie, a konflikty zostaną opanowane dzięki negocjacjom</a:t>
              </a:r>
              <a:endPara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9" name="Grupa 8"/>
          <p:cNvGrpSpPr/>
          <p:nvPr/>
        </p:nvGrpSpPr>
        <p:grpSpPr>
          <a:xfrm>
            <a:off x="503238" y="4113076"/>
            <a:ext cx="3852309" cy="1332124"/>
            <a:chOff x="503238" y="4113076"/>
            <a:chExt cx="3852309" cy="1332124"/>
          </a:xfrm>
        </p:grpSpPr>
        <p:cxnSp>
          <p:nvCxnSpPr>
            <p:cNvPr id="48" name="Łącznik prosty 47"/>
            <p:cNvCxnSpPr/>
            <p:nvPr/>
          </p:nvCxnSpPr>
          <p:spPr>
            <a:xfrm>
              <a:off x="503238" y="4113076"/>
              <a:ext cx="3852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Prostokąt 48"/>
            <p:cNvSpPr/>
            <p:nvPr/>
          </p:nvSpPr>
          <p:spPr>
            <a:xfrm>
              <a:off x="503547" y="4149080"/>
              <a:ext cx="3852000" cy="216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>
                  <a:solidFill>
                    <a:schemeClr val="accent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28 czerwca 1914 r. – zamach w Sarajewie</a:t>
              </a:r>
            </a:p>
          </p:txBody>
        </p:sp>
        <p:sp>
          <p:nvSpPr>
            <p:cNvPr id="50" name="Prostokąt 49"/>
            <p:cNvSpPr/>
            <p:nvPr/>
          </p:nvSpPr>
          <p:spPr>
            <a:xfrm>
              <a:off x="503547" y="4437064"/>
              <a:ext cx="3852000" cy="432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zginął następca tronu Austro-Węgier </a:t>
              </a:r>
              <a:r>
                <a:rPr lang="pl-PL" sz="1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Franciszek Ferdynand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wraz z żoną</a:t>
              </a:r>
              <a:endPara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51" name="Łącznik prosty 50"/>
            <p:cNvCxnSpPr/>
            <p:nvPr/>
          </p:nvCxnSpPr>
          <p:spPr>
            <a:xfrm>
              <a:off x="503238" y="4401060"/>
              <a:ext cx="3852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Łącznik prosty 51"/>
            <p:cNvCxnSpPr/>
            <p:nvPr/>
          </p:nvCxnSpPr>
          <p:spPr>
            <a:xfrm>
              <a:off x="503238" y="4905188"/>
              <a:ext cx="3852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Prostokąt 52"/>
            <p:cNvSpPr/>
            <p:nvPr/>
          </p:nvSpPr>
          <p:spPr>
            <a:xfrm>
              <a:off x="503547" y="4941192"/>
              <a:ext cx="3852000" cy="216000"/>
            </a:xfrm>
            <a:prstGeom prst="rect">
              <a:avLst/>
            </a:prstGeom>
            <a:ln>
              <a:noFill/>
            </a:ln>
          </p:spPr>
          <p:txBody>
            <a:bodyPr wrap="square" lIns="432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zabójcą był </a:t>
              </a:r>
              <a:r>
                <a:rPr lang="pl-PL" sz="14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Gawriło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l-PL" sz="14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Princip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54" name="Łącznik prosty 53"/>
            <p:cNvCxnSpPr/>
            <p:nvPr/>
          </p:nvCxnSpPr>
          <p:spPr>
            <a:xfrm>
              <a:off x="503238" y="5193196"/>
              <a:ext cx="3852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Prostokąt 54"/>
            <p:cNvSpPr/>
            <p:nvPr/>
          </p:nvSpPr>
          <p:spPr>
            <a:xfrm>
              <a:off x="503547" y="5229200"/>
              <a:ext cx="3852000" cy="216000"/>
            </a:xfrm>
            <a:prstGeom prst="rect">
              <a:avLst/>
            </a:prstGeom>
            <a:ln>
              <a:noFill/>
            </a:ln>
          </p:spPr>
          <p:txBody>
            <a:bodyPr wrap="square" lIns="432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powiązany z serbskim wywiadem</a:t>
              </a:r>
              <a:endPara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1" name="Grupa 10"/>
          <p:cNvGrpSpPr/>
          <p:nvPr/>
        </p:nvGrpSpPr>
        <p:grpSpPr>
          <a:xfrm>
            <a:off x="503238" y="5481252"/>
            <a:ext cx="3852309" cy="684004"/>
            <a:chOff x="503238" y="5481252"/>
            <a:chExt cx="3852309" cy="684004"/>
          </a:xfrm>
        </p:grpSpPr>
        <p:cxnSp>
          <p:nvCxnSpPr>
            <p:cNvPr id="56" name="Łącznik prosty 55"/>
            <p:cNvCxnSpPr/>
            <p:nvPr/>
          </p:nvCxnSpPr>
          <p:spPr>
            <a:xfrm>
              <a:off x="503238" y="5481252"/>
              <a:ext cx="3852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Prostokąt 56"/>
            <p:cNvSpPr/>
            <p:nvPr/>
          </p:nvSpPr>
          <p:spPr>
            <a:xfrm>
              <a:off x="503547" y="5517256"/>
              <a:ext cx="3852000" cy="648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zabójstwo dla Austro-Węgier stało się okazją </a:t>
              </a:r>
              <a:b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do upokorzenia Serbii, utrudniającej ekspansję </a:t>
              </a:r>
              <a:b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na Bałkanach</a:t>
              </a:r>
            </a:p>
          </p:txBody>
        </p:sp>
      </p:grpSp>
      <p:grpSp>
        <p:nvGrpSpPr>
          <p:cNvPr id="6" name="Grupa 5"/>
          <p:cNvGrpSpPr/>
          <p:nvPr/>
        </p:nvGrpSpPr>
        <p:grpSpPr>
          <a:xfrm>
            <a:off x="4580878" y="1376363"/>
            <a:ext cx="4572000" cy="3924845"/>
            <a:chOff x="4580878" y="1376363"/>
            <a:chExt cx="4572000" cy="3924845"/>
          </a:xfrm>
        </p:grpSpPr>
        <p:sp>
          <p:nvSpPr>
            <p:cNvPr id="2" name="Prostokąt 1"/>
            <p:cNvSpPr/>
            <p:nvPr/>
          </p:nvSpPr>
          <p:spPr>
            <a:xfrm>
              <a:off x="4580878" y="1376363"/>
              <a:ext cx="4572000" cy="3924845"/>
            </a:xfrm>
            <a:prstGeom prst="rect">
              <a:avLst/>
            </a:prstGeom>
            <a:pattFill prst="zigZag">
              <a:fgClr>
                <a:schemeClr val="accent5"/>
              </a:fgClr>
              <a:bgClr>
                <a:schemeClr val="bg1"/>
              </a:bgClr>
            </a:pattFill>
            <a:ln w="12700">
              <a:noFill/>
            </a:ln>
          </p:spPr>
          <p:txBody>
            <a:bodyPr wrap="square" lIns="108000" tIns="36000" rIns="36000" bIns="36000" rtlCol="0" anchor="ctr">
              <a:noAutofit/>
            </a:bodyPr>
            <a:lstStyle/>
            <a:p>
              <a:pPr marL="0" algn="ctr">
                <a:spcAft>
                  <a:spcPts val="200"/>
                </a:spcAft>
                <a:buClr>
                  <a:srgbClr val="B5D2EC"/>
                </a:buClr>
              </a:pPr>
              <a:endPara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pole tekstowe 24"/>
            <p:cNvSpPr txBox="1"/>
            <p:nvPr/>
          </p:nvSpPr>
          <p:spPr>
            <a:xfrm>
              <a:off x="7173166" y="4941192"/>
              <a:ext cx="1476000" cy="216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pl-PL" sz="800" dirty="0"/>
                <a:t>Europa przed I wojną światową</a:t>
              </a:r>
            </a:p>
          </p:txBody>
        </p:sp>
        <p:pic>
          <p:nvPicPr>
            <p:cNvPr id="10" name="Obraz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16016" y="1513164"/>
              <a:ext cx="3924436" cy="3428028"/>
            </a:xfrm>
            <a:prstGeom prst="rect">
              <a:avLst/>
            </a:prstGeom>
            <a:ln w="12700">
              <a:solidFill>
                <a:schemeClr val="accent5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925187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a 1"/>
          <p:cNvGrpSpPr/>
          <p:nvPr/>
        </p:nvGrpSpPr>
        <p:grpSpPr>
          <a:xfrm>
            <a:off x="503238" y="1483829"/>
            <a:ext cx="3564000" cy="4682021"/>
            <a:chOff x="503238" y="1483829"/>
            <a:chExt cx="3564000" cy="4682021"/>
          </a:xfrm>
        </p:grpSpPr>
        <p:sp>
          <p:nvSpPr>
            <p:cNvPr id="30" name="Prostokąt 29"/>
            <p:cNvSpPr/>
            <p:nvPr/>
          </p:nvSpPr>
          <p:spPr>
            <a:xfrm>
              <a:off x="503238" y="1483829"/>
              <a:ext cx="3564000" cy="4682021"/>
            </a:xfrm>
            <a:prstGeom prst="rect">
              <a:avLst/>
            </a:prstGeom>
            <a:pattFill prst="zigZag">
              <a:fgClr>
                <a:schemeClr val="bg1"/>
              </a:fgClr>
              <a:bgClr>
                <a:schemeClr val="accent5"/>
              </a:bgClr>
            </a:patt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72000" rIns="36000" bIns="72000" rtlCol="0" anchor="t"/>
            <a:lstStyle/>
            <a:p>
              <a:endParaRPr lang="pl-PL" b="1" dirty="0">
                <a:solidFill>
                  <a:schemeClr val="accent2"/>
                </a:solidFill>
              </a:endParaRPr>
            </a:p>
          </p:txBody>
        </p:sp>
        <p:pic>
          <p:nvPicPr>
            <p:cNvPr id="3" name="Obraz 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37" r="1554" b="17100"/>
            <a:stretch/>
          </p:blipFill>
          <p:spPr>
            <a:xfrm>
              <a:off x="601971" y="1574304"/>
              <a:ext cx="3366535" cy="3852428"/>
            </a:xfrm>
            <a:prstGeom prst="rect">
              <a:avLst/>
            </a:prstGeom>
            <a:ln w="12700">
              <a:noFill/>
            </a:ln>
          </p:spPr>
        </p:pic>
        <p:sp>
          <p:nvSpPr>
            <p:cNvPr id="32" name="pole tekstowe 31"/>
            <p:cNvSpPr txBox="1"/>
            <p:nvPr/>
          </p:nvSpPr>
          <p:spPr>
            <a:xfrm>
              <a:off x="596192" y="4797152"/>
              <a:ext cx="2160000" cy="28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wrap="square" lIns="108000" tIns="0" rIns="0" bIns="0" rtlCol="0" anchor="ctr">
              <a:noAutofit/>
            </a:bodyPr>
            <a:lstStyle/>
            <a:p>
              <a:r>
                <a:rPr lang="pl-PL" sz="800" dirty="0"/>
                <a:t>Manifestacja zwolenników wojny zorganizowana na początku sierpnia 1914 r. w Berlinie</a:t>
              </a:r>
            </a:p>
          </p:txBody>
        </p:sp>
      </p:grpSp>
      <p:cxnSp>
        <p:nvCxnSpPr>
          <p:cNvPr id="19" name="Łącznik prosty 18"/>
          <p:cNvCxnSpPr/>
          <p:nvPr/>
        </p:nvCxnSpPr>
        <p:spPr>
          <a:xfrm>
            <a:off x="503238" y="1376772"/>
            <a:ext cx="3564000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3600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>
                <a:solidFill>
                  <a:schemeClr val="accent6"/>
                </a:solidFill>
              </a:rPr>
              <a:t>Początek Wielkiej Wojny</a:t>
            </a:r>
          </a:p>
        </p:txBody>
      </p:sp>
      <p:grpSp>
        <p:nvGrpSpPr>
          <p:cNvPr id="6" name="Grupa 5"/>
          <p:cNvGrpSpPr/>
          <p:nvPr/>
        </p:nvGrpSpPr>
        <p:grpSpPr>
          <a:xfrm>
            <a:off x="4355976" y="1412776"/>
            <a:ext cx="4284308" cy="1944120"/>
            <a:chOff x="4355976" y="1412776"/>
            <a:chExt cx="4284308" cy="1944120"/>
          </a:xfrm>
        </p:grpSpPr>
        <p:sp>
          <p:nvSpPr>
            <p:cNvPr id="17" name="Prostokąt 16"/>
            <p:cNvSpPr/>
            <p:nvPr/>
          </p:nvSpPr>
          <p:spPr>
            <a:xfrm>
              <a:off x="4356284" y="1412776"/>
              <a:ext cx="4284000" cy="216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t-BR" sz="1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ultimatum Austro-Węgier do Serbii</a:t>
              </a:r>
              <a:endPara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5" name="Łącznik prosty 4"/>
            <p:cNvCxnSpPr/>
            <p:nvPr/>
          </p:nvCxnSpPr>
          <p:spPr>
            <a:xfrm>
              <a:off x="4355976" y="1664852"/>
              <a:ext cx="4284000" cy="0"/>
            </a:xfrm>
            <a:prstGeom prst="line">
              <a:avLst/>
            </a:prstGeom>
            <a:ln w="127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Prostokąt 12"/>
            <p:cNvSpPr/>
            <p:nvPr/>
          </p:nvSpPr>
          <p:spPr>
            <a:xfrm>
              <a:off x="4356284" y="1700904"/>
              <a:ext cx="4284000" cy="432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Serbia odrzuciła je – przyjęcie oznaczałoby utratę suwerenności</a:t>
              </a:r>
              <a:endParaRPr lang="pl-PL" sz="1400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21" name="Łącznik prosty 20"/>
            <p:cNvCxnSpPr/>
            <p:nvPr/>
          </p:nvCxnSpPr>
          <p:spPr>
            <a:xfrm>
              <a:off x="4355976" y="2168908"/>
              <a:ext cx="4284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Prostokąt 34"/>
            <p:cNvSpPr/>
            <p:nvPr/>
          </p:nvSpPr>
          <p:spPr>
            <a:xfrm>
              <a:off x="4356284" y="2204912"/>
              <a:ext cx="4284000" cy="216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>
                  <a:solidFill>
                    <a:schemeClr val="accent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28 lipca – Austro-Węgry wypowiadają Serbii wojnę</a:t>
              </a:r>
            </a:p>
          </p:txBody>
        </p:sp>
        <p:cxnSp>
          <p:nvCxnSpPr>
            <p:cNvPr id="18" name="Łącznik prosty 17"/>
            <p:cNvCxnSpPr/>
            <p:nvPr/>
          </p:nvCxnSpPr>
          <p:spPr>
            <a:xfrm>
              <a:off x="4355976" y="2456892"/>
              <a:ext cx="4284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Prostokąt 19"/>
            <p:cNvSpPr/>
            <p:nvPr/>
          </p:nvSpPr>
          <p:spPr>
            <a:xfrm>
              <a:off x="4356284" y="2492896"/>
              <a:ext cx="4284000" cy="864000"/>
            </a:xfrm>
            <a:prstGeom prst="rect">
              <a:avLst/>
            </a:prstGeom>
            <a:ln>
              <a:noFill/>
            </a:ln>
          </p:spPr>
          <p:txBody>
            <a:bodyPr wrap="square" lIns="432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pomyślany jako lokalny konflikt, spór z Serbią doprowadził do reakcji łańcuchowej i szybko przekształcił się w wojnę o charakterze najpierw europejskim, a później </a:t>
              </a:r>
              <a:r>
                <a:rPr lang="pl-PL" sz="1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światowym</a:t>
              </a:r>
            </a:p>
          </p:txBody>
        </p:sp>
      </p:grpSp>
      <p:grpSp>
        <p:nvGrpSpPr>
          <p:cNvPr id="7" name="Grupa 6"/>
          <p:cNvGrpSpPr/>
          <p:nvPr/>
        </p:nvGrpSpPr>
        <p:grpSpPr>
          <a:xfrm>
            <a:off x="4355976" y="3392996"/>
            <a:ext cx="4284308" cy="2700276"/>
            <a:chOff x="4355976" y="3392996"/>
            <a:chExt cx="4284308" cy="2700276"/>
          </a:xfrm>
        </p:grpSpPr>
        <p:cxnSp>
          <p:nvCxnSpPr>
            <p:cNvPr id="23" name="Łącznik prosty 22"/>
            <p:cNvCxnSpPr/>
            <p:nvPr/>
          </p:nvCxnSpPr>
          <p:spPr>
            <a:xfrm>
              <a:off x="4355976" y="3392996"/>
              <a:ext cx="4284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Prostokąt 23"/>
            <p:cNvSpPr/>
            <p:nvPr/>
          </p:nvSpPr>
          <p:spPr>
            <a:xfrm>
              <a:off x="4356284" y="3428952"/>
              <a:ext cx="4284000" cy="216000"/>
            </a:xfrm>
            <a:prstGeom prst="rect">
              <a:avLst/>
            </a:prstGeom>
            <a:ln>
              <a:noFill/>
            </a:ln>
          </p:spPr>
          <p:txBody>
            <a:bodyPr wrap="square" lIns="432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 obronie Serbii </a:t>
              </a:r>
              <a:r>
                <a:rPr lang="pl-PL" sz="1400" b="1" dirty="0">
                  <a:solidFill>
                    <a:schemeClr val="accent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Rosja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zarządziła mobilizację</a:t>
              </a:r>
            </a:p>
          </p:txBody>
        </p:sp>
        <p:cxnSp>
          <p:nvCxnSpPr>
            <p:cNvPr id="34" name="Łącznik prosty 33"/>
            <p:cNvCxnSpPr/>
            <p:nvPr/>
          </p:nvCxnSpPr>
          <p:spPr>
            <a:xfrm>
              <a:off x="4355976" y="3681028"/>
              <a:ext cx="4284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Prostokąt 43"/>
            <p:cNvSpPr/>
            <p:nvPr/>
          </p:nvSpPr>
          <p:spPr>
            <a:xfrm>
              <a:off x="4356284" y="3717032"/>
              <a:ext cx="4284000" cy="216000"/>
            </a:xfrm>
            <a:prstGeom prst="rect">
              <a:avLst/>
            </a:prstGeom>
            <a:ln>
              <a:noFill/>
            </a:ln>
          </p:spPr>
          <p:txBody>
            <a:bodyPr wrap="square" lIns="432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>
                  <a:solidFill>
                    <a:schemeClr val="accent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Niemcy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1 sierpnia wypowiedziały wojnę </a:t>
              </a:r>
              <a:r>
                <a:rPr lang="pl-PL" sz="1400" b="1" dirty="0">
                  <a:solidFill>
                    <a:schemeClr val="accent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Rosji</a:t>
              </a:r>
            </a:p>
          </p:txBody>
        </p:sp>
        <p:cxnSp>
          <p:nvCxnSpPr>
            <p:cNvPr id="45" name="Łącznik prosty 44"/>
            <p:cNvCxnSpPr/>
            <p:nvPr/>
          </p:nvCxnSpPr>
          <p:spPr>
            <a:xfrm>
              <a:off x="4355976" y="3969060"/>
              <a:ext cx="4284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Prostokąt 45"/>
            <p:cNvSpPr/>
            <p:nvPr/>
          </p:nvSpPr>
          <p:spPr>
            <a:xfrm>
              <a:off x="4356284" y="4005064"/>
              <a:ext cx="4284000" cy="216000"/>
            </a:xfrm>
            <a:prstGeom prst="rect">
              <a:avLst/>
            </a:prstGeom>
            <a:ln>
              <a:noFill/>
            </a:ln>
          </p:spPr>
          <p:txBody>
            <a:bodyPr wrap="square" lIns="432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>
                  <a:solidFill>
                    <a:schemeClr val="accent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Niemcy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1 sierpnia wypowiedziały wojnę </a:t>
              </a:r>
              <a:r>
                <a:rPr lang="pl-PL" sz="1400" b="1" dirty="0">
                  <a:solidFill>
                    <a:schemeClr val="accent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Francji</a:t>
              </a:r>
            </a:p>
          </p:txBody>
        </p:sp>
        <p:cxnSp>
          <p:nvCxnSpPr>
            <p:cNvPr id="47" name="Łącznik prosty 46"/>
            <p:cNvCxnSpPr/>
            <p:nvPr/>
          </p:nvCxnSpPr>
          <p:spPr>
            <a:xfrm>
              <a:off x="4355976" y="4257116"/>
              <a:ext cx="4284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Prostokąt 47"/>
            <p:cNvSpPr/>
            <p:nvPr/>
          </p:nvSpPr>
          <p:spPr>
            <a:xfrm>
              <a:off x="4356284" y="4293120"/>
              <a:ext cx="4284000" cy="432000"/>
            </a:xfrm>
            <a:prstGeom prst="rect">
              <a:avLst/>
            </a:prstGeom>
            <a:ln>
              <a:noFill/>
            </a:ln>
          </p:spPr>
          <p:txBody>
            <a:bodyPr wrap="square" lIns="432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>
                  <a:solidFill>
                    <a:schemeClr val="accent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Wielka Brytania </a:t>
              </a:r>
              <a:r>
                <a:rPr lang="pl-PL" sz="1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wypowiedziała</a:t>
              </a:r>
              <a:r>
                <a:rPr lang="pl-PL" sz="1400" b="1" dirty="0">
                  <a:solidFill>
                    <a:schemeClr val="accent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wojnę Niemcom </a:t>
              </a:r>
              <a:br>
                <a:rPr lang="pl-PL" sz="1400" b="1" dirty="0">
                  <a:solidFill>
                    <a:schemeClr val="accent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(po ataku Niemiec 4 sierpnia na neutralną Belgię)</a:t>
              </a:r>
            </a:p>
          </p:txBody>
        </p:sp>
        <p:cxnSp>
          <p:nvCxnSpPr>
            <p:cNvPr id="49" name="Łącznik prosty 48"/>
            <p:cNvCxnSpPr/>
            <p:nvPr/>
          </p:nvCxnSpPr>
          <p:spPr>
            <a:xfrm>
              <a:off x="4355976" y="4761148"/>
              <a:ext cx="4284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Prostokąt 49"/>
            <p:cNvSpPr/>
            <p:nvPr/>
          </p:nvSpPr>
          <p:spPr>
            <a:xfrm>
              <a:off x="4356284" y="4797152"/>
              <a:ext cx="4284000" cy="432000"/>
            </a:xfrm>
            <a:prstGeom prst="rect">
              <a:avLst/>
            </a:prstGeom>
            <a:ln>
              <a:noFill/>
            </a:ln>
          </p:spPr>
          <p:txBody>
            <a:bodyPr wrap="square" lIns="648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wraz z Wielką Brytanią do wojny przystąpiły brytyjskie dominia</a:t>
              </a:r>
            </a:p>
          </p:txBody>
        </p:sp>
        <p:cxnSp>
          <p:nvCxnSpPr>
            <p:cNvPr id="51" name="Łącznik prosty 50"/>
            <p:cNvCxnSpPr/>
            <p:nvPr/>
          </p:nvCxnSpPr>
          <p:spPr>
            <a:xfrm>
              <a:off x="4355976" y="5265204"/>
              <a:ext cx="4284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Prostokąt 51"/>
            <p:cNvSpPr/>
            <p:nvPr/>
          </p:nvSpPr>
          <p:spPr>
            <a:xfrm>
              <a:off x="4356284" y="5301208"/>
              <a:ext cx="4284000" cy="216000"/>
            </a:xfrm>
            <a:prstGeom prst="rect">
              <a:avLst/>
            </a:prstGeom>
            <a:ln>
              <a:noFill/>
            </a:ln>
          </p:spPr>
          <p:txBody>
            <a:bodyPr wrap="square" lIns="432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 stronie ententy stanęła </a:t>
              </a:r>
              <a:r>
                <a:rPr lang="pl-PL" sz="1400" b="1" dirty="0">
                  <a:solidFill>
                    <a:schemeClr val="accent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Japonia</a:t>
              </a:r>
            </a:p>
          </p:txBody>
        </p:sp>
        <p:cxnSp>
          <p:nvCxnSpPr>
            <p:cNvPr id="53" name="Łącznik prosty 52"/>
            <p:cNvCxnSpPr/>
            <p:nvPr/>
          </p:nvCxnSpPr>
          <p:spPr>
            <a:xfrm>
              <a:off x="4355976" y="5553236"/>
              <a:ext cx="4284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Prostokąt 53"/>
            <p:cNvSpPr/>
            <p:nvPr/>
          </p:nvSpPr>
          <p:spPr>
            <a:xfrm>
              <a:off x="4356284" y="5589240"/>
              <a:ext cx="4284000" cy="216000"/>
            </a:xfrm>
            <a:prstGeom prst="rect">
              <a:avLst/>
            </a:prstGeom>
            <a:ln>
              <a:noFill/>
            </a:ln>
          </p:spPr>
          <p:txBody>
            <a:bodyPr wrap="square" lIns="432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 stronie państw centralnych stanęła </a:t>
              </a:r>
              <a:r>
                <a:rPr lang="pl-PL" sz="1400" b="1" dirty="0">
                  <a:solidFill>
                    <a:schemeClr val="accent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Turcja</a:t>
              </a:r>
            </a:p>
          </p:txBody>
        </p:sp>
        <p:cxnSp>
          <p:nvCxnSpPr>
            <p:cNvPr id="55" name="Łącznik prosty 54"/>
            <p:cNvCxnSpPr/>
            <p:nvPr/>
          </p:nvCxnSpPr>
          <p:spPr>
            <a:xfrm>
              <a:off x="4355976" y="5841268"/>
              <a:ext cx="4284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Prostokąt 55"/>
            <p:cNvSpPr/>
            <p:nvPr/>
          </p:nvSpPr>
          <p:spPr>
            <a:xfrm>
              <a:off x="4356284" y="5877272"/>
              <a:ext cx="4284000" cy="216000"/>
            </a:xfrm>
            <a:prstGeom prst="rect">
              <a:avLst/>
            </a:prstGeom>
            <a:ln>
              <a:noFill/>
            </a:ln>
          </p:spPr>
          <p:txBody>
            <a:bodyPr wrap="square" lIns="432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>
                  <a:solidFill>
                    <a:schemeClr val="accent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Włochy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ogłosiły neutralność</a:t>
              </a:r>
              <a:endParaRPr lang="pl-PL" sz="1400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1" name="Prostokąt 30"/>
          <p:cNvSpPr/>
          <p:nvPr/>
        </p:nvSpPr>
        <p:spPr>
          <a:xfrm>
            <a:off x="503238" y="5516038"/>
            <a:ext cx="3564000" cy="64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 lIns="144000" tIns="0" rIns="0" bIns="0" anchor="t">
            <a:noAutofit/>
          </a:bodyPr>
          <a:lstStyle/>
          <a:p>
            <a:pPr marL="0" lvl="1">
              <a:buClr>
                <a:schemeClr val="accent3"/>
              </a:buClr>
            </a:pPr>
            <a:r>
              <a:rPr lang="pl-PL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wojna okazała się triumfem nacjonalistów </a:t>
            </a:r>
            <a:br>
              <a:rPr lang="pl-PL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nad pacyfistami oraz zwolennikami współpracy </a:t>
            </a:r>
            <a:br>
              <a:rPr lang="pl-PL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międzynarodowej</a:t>
            </a:r>
          </a:p>
        </p:txBody>
      </p:sp>
    </p:spTree>
    <p:extLst>
      <p:ext uri="{BB962C8B-B14F-4D97-AF65-F5344CB8AC3E}">
        <p14:creationId xmlns:p14="http://schemas.microsoft.com/office/powerpoint/2010/main" val="137268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772"/>
            <a:ext cx="3851933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3852704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>
                <a:solidFill>
                  <a:schemeClr val="accent6"/>
                </a:solidFill>
              </a:rPr>
              <a:t>Front zachodni</a:t>
            </a:r>
          </a:p>
        </p:txBody>
      </p:sp>
      <p:grpSp>
        <p:nvGrpSpPr>
          <p:cNvPr id="3" name="Grupa 2"/>
          <p:cNvGrpSpPr/>
          <p:nvPr/>
        </p:nvGrpSpPr>
        <p:grpSpPr>
          <a:xfrm>
            <a:off x="503548" y="1412776"/>
            <a:ext cx="3852241" cy="1008064"/>
            <a:chOff x="503548" y="1412776"/>
            <a:chExt cx="3852241" cy="1008064"/>
          </a:xfrm>
        </p:grpSpPr>
        <p:sp>
          <p:nvSpPr>
            <p:cNvPr id="17" name="Prostokąt 16"/>
            <p:cNvSpPr/>
            <p:nvPr/>
          </p:nvSpPr>
          <p:spPr>
            <a:xfrm>
              <a:off x="503856" y="1412776"/>
              <a:ext cx="3851933" cy="216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>
                  <a:solidFill>
                    <a:schemeClr val="accent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wojna błyskawiczna</a:t>
              </a:r>
            </a:p>
          </p:txBody>
        </p:sp>
        <p:cxnSp>
          <p:nvCxnSpPr>
            <p:cNvPr id="5" name="Łącznik prosty 4"/>
            <p:cNvCxnSpPr/>
            <p:nvPr/>
          </p:nvCxnSpPr>
          <p:spPr>
            <a:xfrm>
              <a:off x="503548" y="1664852"/>
              <a:ext cx="3851933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Prostokąt 12"/>
            <p:cNvSpPr/>
            <p:nvPr/>
          </p:nvSpPr>
          <p:spPr>
            <a:xfrm>
              <a:off x="503856" y="1700904"/>
              <a:ext cx="3851933" cy="216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plan </a:t>
              </a:r>
              <a:r>
                <a:rPr lang="pl-PL" sz="1400" b="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Schlieffena</a:t>
              </a:r>
              <a:endParaRPr lang="pl-PL" sz="1400" b="1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21" name="Łącznik prosty 20"/>
            <p:cNvCxnSpPr/>
            <p:nvPr/>
          </p:nvCxnSpPr>
          <p:spPr>
            <a:xfrm>
              <a:off x="503548" y="1952836"/>
              <a:ext cx="3851933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Prostokąt 34"/>
            <p:cNvSpPr/>
            <p:nvPr/>
          </p:nvSpPr>
          <p:spPr>
            <a:xfrm>
              <a:off x="503856" y="1988840"/>
              <a:ext cx="3851933" cy="432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wynikał z konieczności prowadzenia wojny </a:t>
              </a:r>
              <a:b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na dwa fronty</a:t>
              </a:r>
            </a:p>
          </p:txBody>
        </p:sp>
      </p:grpSp>
      <p:grpSp>
        <p:nvGrpSpPr>
          <p:cNvPr id="6" name="Grupa 5"/>
          <p:cNvGrpSpPr/>
          <p:nvPr/>
        </p:nvGrpSpPr>
        <p:grpSpPr>
          <a:xfrm>
            <a:off x="503858" y="3753060"/>
            <a:ext cx="3852242" cy="540020"/>
            <a:chOff x="503858" y="3753060"/>
            <a:chExt cx="3852242" cy="540020"/>
          </a:xfrm>
        </p:grpSpPr>
        <p:cxnSp>
          <p:nvCxnSpPr>
            <p:cNvPr id="38" name="Łącznik prosty 37"/>
            <p:cNvCxnSpPr/>
            <p:nvPr/>
          </p:nvCxnSpPr>
          <p:spPr>
            <a:xfrm>
              <a:off x="503858" y="3753060"/>
              <a:ext cx="3851933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Prostokąt 38"/>
            <p:cNvSpPr/>
            <p:nvPr/>
          </p:nvSpPr>
          <p:spPr>
            <a:xfrm>
              <a:off x="504167" y="3789064"/>
              <a:ext cx="3851933" cy="216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>
                  <a:solidFill>
                    <a:schemeClr val="accent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5–9 września – bitwa nad rzeką Marną</a:t>
              </a:r>
            </a:p>
          </p:txBody>
        </p:sp>
        <p:cxnSp>
          <p:nvCxnSpPr>
            <p:cNvPr id="26" name="Łącznik prosty 25"/>
            <p:cNvCxnSpPr/>
            <p:nvPr/>
          </p:nvCxnSpPr>
          <p:spPr>
            <a:xfrm>
              <a:off x="503858" y="4041076"/>
              <a:ext cx="3851933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Prostokąt 26"/>
            <p:cNvSpPr/>
            <p:nvPr/>
          </p:nvSpPr>
          <p:spPr>
            <a:xfrm>
              <a:off x="504167" y="4077080"/>
              <a:ext cx="3851933" cy="216000"/>
            </a:xfrm>
            <a:prstGeom prst="rect">
              <a:avLst/>
            </a:prstGeom>
            <a:ln>
              <a:noFill/>
            </a:ln>
          </p:spPr>
          <p:txBody>
            <a:bodyPr wrap="square" lIns="432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Niemcy zostali zatrzymani</a:t>
              </a:r>
            </a:p>
          </p:txBody>
        </p:sp>
      </p:grpSp>
      <p:grpSp>
        <p:nvGrpSpPr>
          <p:cNvPr id="4" name="Grupa 3"/>
          <p:cNvGrpSpPr/>
          <p:nvPr/>
        </p:nvGrpSpPr>
        <p:grpSpPr>
          <a:xfrm>
            <a:off x="503548" y="2456868"/>
            <a:ext cx="3852551" cy="1260116"/>
            <a:chOff x="503548" y="2456868"/>
            <a:chExt cx="3852551" cy="1260116"/>
          </a:xfrm>
        </p:grpSpPr>
        <p:cxnSp>
          <p:nvCxnSpPr>
            <p:cNvPr id="18" name="Łącznik prosty 17"/>
            <p:cNvCxnSpPr/>
            <p:nvPr/>
          </p:nvCxnSpPr>
          <p:spPr>
            <a:xfrm>
              <a:off x="503548" y="2456868"/>
              <a:ext cx="3851933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Prostokąt 19"/>
            <p:cNvSpPr/>
            <p:nvPr/>
          </p:nvSpPr>
          <p:spPr>
            <a:xfrm>
              <a:off x="503856" y="2492872"/>
              <a:ext cx="3851933" cy="216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>
                  <a:solidFill>
                    <a:schemeClr val="accent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4 sierpnia – atak Niemiec na Belgię</a:t>
              </a:r>
            </a:p>
          </p:txBody>
        </p:sp>
        <p:cxnSp>
          <p:nvCxnSpPr>
            <p:cNvPr id="23" name="Łącznik prosty 22"/>
            <p:cNvCxnSpPr/>
            <p:nvPr/>
          </p:nvCxnSpPr>
          <p:spPr>
            <a:xfrm>
              <a:off x="503548" y="2744900"/>
              <a:ext cx="3851933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Prostokąt 36"/>
            <p:cNvSpPr/>
            <p:nvPr/>
          </p:nvSpPr>
          <p:spPr>
            <a:xfrm>
              <a:off x="504166" y="3284984"/>
              <a:ext cx="3851933" cy="432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pojawił się desant Brytyjskiego Korpusu Ekspedycyjnego</a:t>
              </a:r>
            </a:p>
          </p:txBody>
        </p:sp>
        <p:sp>
          <p:nvSpPr>
            <p:cNvPr id="24" name="Prostokąt 23"/>
            <p:cNvSpPr/>
            <p:nvPr/>
          </p:nvSpPr>
          <p:spPr>
            <a:xfrm>
              <a:off x="503856" y="2780856"/>
              <a:ext cx="3851933" cy="432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Belgowie, a także Francuzi, bronili się znacznie dłużej, niż zakładali to Niemcy</a:t>
              </a:r>
            </a:p>
          </p:txBody>
        </p:sp>
        <p:cxnSp>
          <p:nvCxnSpPr>
            <p:cNvPr id="34" name="Łącznik prosty 33"/>
            <p:cNvCxnSpPr/>
            <p:nvPr/>
          </p:nvCxnSpPr>
          <p:spPr>
            <a:xfrm>
              <a:off x="503548" y="3248956"/>
              <a:ext cx="3851933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upa 6"/>
          <p:cNvGrpSpPr/>
          <p:nvPr/>
        </p:nvGrpSpPr>
        <p:grpSpPr>
          <a:xfrm>
            <a:off x="503548" y="4329124"/>
            <a:ext cx="3852552" cy="1404148"/>
            <a:chOff x="503548" y="4329124"/>
            <a:chExt cx="3852552" cy="1404148"/>
          </a:xfrm>
        </p:grpSpPr>
        <p:cxnSp>
          <p:nvCxnSpPr>
            <p:cNvPr id="28" name="Łącznik prosty 27"/>
            <p:cNvCxnSpPr/>
            <p:nvPr/>
          </p:nvCxnSpPr>
          <p:spPr>
            <a:xfrm>
              <a:off x="503858" y="4329124"/>
              <a:ext cx="3851933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Prostokąt 28"/>
            <p:cNvSpPr/>
            <p:nvPr/>
          </p:nvSpPr>
          <p:spPr>
            <a:xfrm>
              <a:off x="504167" y="4365128"/>
              <a:ext cx="3851933" cy="216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wojna przybrała charakter </a:t>
              </a:r>
              <a:r>
                <a:rPr lang="pl-PL" sz="1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wojny pozycyjnej</a:t>
              </a:r>
            </a:p>
          </p:txBody>
        </p:sp>
        <p:cxnSp>
          <p:nvCxnSpPr>
            <p:cNvPr id="31" name="Łącznik prosty 30"/>
            <p:cNvCxnSpPr/>
            <p:nvPr/>
          </p:nvCxnSpPr>
          <p:spPr>
            <a:xfrm>
              <a:off x="503548" y="4617156"/>
              <a:ext cx="3851933" cy="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Prostokąt 32"/>
            <p:cNvSpPr/>
            <p:nvPr/>
          </p:nvSpPr>
          <p:spPr>
            <a:xfrm>
              <a:off x="503857" y="4653160"/>
              <a:ext cx="3851933" cy="576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obie strony okopały się na liniach szańców</a:t>
              </a:r>
              <a:b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 schronów, uzbrojone w artylerię i karabiny maszynowe</a:t>
              </a:r>
            </a:p>
          </p:txBody>
        </p:sp>
        <p:sp>
          <p:nvSpPr>
            <p:cNvPr id="40" name="Prostokąt 39"/>
            <p:cNvSpPr/>
            <p:nvPr/>
          </p:nvSpPr>
          <p:spPr>
            <a:xfrm>
              <a:off x="503856" y="5301272"/>
              <a:ext cx="3851933" cy="432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dostępu do pozycji broniły zasieki z drutu kolczastego i miny</a:t>
              </a:r>
            </a:p>
          </p:txBody>
        </p:sp>
        <p:cxnSp>
          <p:nvCxnSpPr>
            <p:cNvPr id="41" name="Łącznik prosty 40"/>
            <p:cNvCxnSpPr/>
            <p:nvPr/>
          </p:nvCxnSpPr>
          <p:spPr>
            <a:xfrm>
              <a:off x="503548" y="5265268"/>
              <a:ext cx="3851933" cy="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upa 8"/>
          <p:cNvGrpSpPr/>
          <p:nvPr/>
        </p:nvGrpSpPr>
        <p:grpSpPr>
          <a:xfrm>
            <a:off x="4572000" y="5661338"/>
            <a:ext cx="4068763" cy="503966"/>
            <a:chOff x="4572000" y="5661338"/>
            <a:chExt cx="4068763" cy="503966"/>
          </a:xfrm>
        </p:grpSpPr>
        <p:sp>
          <p:nvSpPr>
            <p:cNvPr id="42" name="Prostokąt 41"/>
            <p:cNvSpPr/>
            <p:nvPr/>
          </p:nvSpPr>
          <p:spPr>
            <a:xfrm>
              <a:off x="4572308" y="5661338"/>
              <a:ext cx="4068455" cy="216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>
                  <a:solidFill>
                    <a:schemeClr val="accent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1916 r. – ofensywy nad Sommą i pod Verdun </a:t>
              </a:r>
            </a:p>
          </p:txBody>
        </p:sp>
        <p:sp>
          <p:nvSpPr>
            <p:cNvPr id="36" name="Prostokąt 35"/>
            <p:cNvSpPr/>
            <p:nvPr/>
          </p:nvSpPr>
          <p:spPr>
            <a:xfrm>
              <a:off x="4572308" y="5949304"/>
              <a:ext cx="4068455" cy="216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nie przyniosły znaczącego przesunięcia się linii frontu</a:t>
              </a:r>
            </a:p>
          </p:txBody>
        </p:sp>
        <p:cxnSp>
          <p:nvCxnSpPr>
            <p:cNvPr id="44" name="Łącznik prosty 43"/>
            <p:cNvCxnSpPr/>
            <p:nvPr/>
          </p:nvCxnSpPr>
          <p:spPr>
            <a:xfrm>
              <a:off x="4572000" y="5913302"/>
              <a:ext cx="4068455" cy="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upa 7"/>
          <p:cNvGrpSpPr/>
          <p:nvPr/>
        </p:nvGrpSpPr>
        <p:grpSpPr>
          <a:xfrm>
            <a:off x="4572000" y="1376363"/>
            <a:ext cx="4068763" cy="3888905"/>
            <a:chOff x="4572000" y="1376363"/>
            <a:chExt cx="4068763" cy="3888905"/>
          </a:xfrm>
        </p:grpSpPr>
        <p:sp>
          <p:nvSpPr>
            <p:cNvPr id="30" name="Prostokąt 29"/>
            <p:cNvSpPr/>
            <p:nvPr/>
          </p:nvSpPr>
          <p:spPr>
            <a:xfrm>
              <a:off x="4572000" y="1376363"/>
              <a:ext cx="4068763" cy="3888905"/>
            </a:xfrm>
            <a:prstGeom prst="rect">
              <a:avLst/>
            </a:prstGeom>
            <a:pattFill prst="zigZag">
              <a:fgClr>
                <a:schemeClr val="accent5"/>
              </a:fgClr>
              <a:bgClr>
                <a:schemeClr val="bg1"/>
              </a:bgClr>
            </a:pattFill>
            <a:ln w="12700">
              <a:noFill/>
            </a:ln>
          </p:spPr>
          <p:txBody>
            <a:bodyPr wrap="square" lIns="108000" tIns="36000" rIns="36000" bIns="36000" rtlCol="0" anchor="ctr">
              <a:noAutofit/>
            </a:bodyPr>
            <a:lstStyle/>
            <a:p>
              <a:pPr marL="0" algn="ctr">
                <a:spcAft>
                  <a:spcPts val="200"/>
                </a:spcAft>
                <a:buClr>
                  <a:srgbClr val="B5D2EC"/>
                </a:buClr>
              </a:pPr>
              <a:endPara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2" name="Obraz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54863" y="1457658"/>
              <a:ext cx="3903036" cy="2942374"/>
            </a:xfrm>
            <a:prstGeom prst="rect">
              <a:avLst/>
            </a:prstGeom>
            <a:ln w="12700">
              <a:solidFill>
                <a:schemeClr val="accent5"/>
              </a:solidFill>
            </a:ln>
          </p:spPr>
        </p:pic>
        <p:sp>
          <p:nvSpPr>
            <p:cNvPr id="45" name="pole tekstowe 44"/>
            <p:cNvSpPr txBox="1"/>
            <p:nvPr/>
          </p:nvSpPr>
          <p:spPr>
            <a:xfrm>
              <a:off x="7306777" y="4408910"/>
              <a:ext cx="1260000" cy="216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pl-PL" sz="800" dirty="0"/>
                <a:t>Wielka Wojna (1914–1918)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18975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a 2"/>
          <p:cNvGrpSpPr/>
          <p:nvPr/>
        </p:nvGrpSpPr>
        <p:grpSpPr>
          <a:xfrm>
            <a:off x="4572000" y="1376363"/>
            <a:ext cx="4068763" cy="4789487"/>
            <a:chOff x="4572000" y="1376363"/>
            <a:chExt cx="4068763" cy="4789487"/>
          </a:xfrm>
        </p:grpSpPr>
        <p:sp>
          <p:nvSpPr>
            <p:cNvPr id="28" name="Prostokąt 27"/>
            <p:cNvSpPr/>
            <p:nvPr/>
          </p:nvSpPr>
          <p:spPr>
            <a:xfrm>
              <a:off x="4572000" y="1376363"/>
              <a:ext cx="4068763" cy="4789487"/>
            </a:xfrm>
            <a:prstGeom prst="rect">
              <a:avLst/>
            </a:prstGeom>
            <a:pattFill prst="zigZag">
              <a:fgClr>
                <a:schemeClr val="bg1"/>
              </a:fgClr>
              <a:bgClr>
                <a:schemeClr val="accent5"/>
              </a:bgClr>
            </a:pattFill>
            <a:ln w="12700">
              <a:noFill/>
            </a:ln>
          </p:spPr>
          <p:txBody>
            <a:bodyPr wrap="square" lIns="108000" tIns="36000" rIns="36000" bIns="36000" rtlCol="0" anchor="ctr">
              <a:noAutofit/>
            </a:bodyPr>
            <a:lstStyle/>
            <a:p>
              <a:pPr marL="0" algn="ctr">
                <a:spcAft>
                  <a:spcPts val="200"/>
                </a:spcAft>
                <a:buClr>
                  <a:srgbClr val="B5D2EC"/>
                </a:buClr>
              </a:pPr>
              <a:endPara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29" name="Obraz 2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54863" y="1457658"/>
              <a:ext cx="3903036" cy="2942374"/>
            </a:xfrm>
            <a:prstGeom prst="rect">
              <a:avLst/>
            </a:prstGeom>
            <a:ln w="12700">
              <a:solidFill>
                <a:schemeClr val="accent5"/>
              </a:solidFill>
            </a:ln>
          </p:spPr>
        </p:pic>
        <p:sp>
          <p:nvSpPr>
            <p:cNvPr id="30" name="pole tekstowe 29"/>
            <p:cNvSpPr txBox="1"/>
            <p:nvPr/>
          </p:nvSpPr>
          <p:spPr>
            <a:xfrm>
              <a:off x="7306777" y="4408910"/>
              <a:ext cx="1260000" cy="216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pl-PL" sz="800" dirty="0"/>
                <a:t>Wielka Wojna (1914–1918)</a:t>
              </a:r>
            </a:p>
          </p:txBody>
        </p:sp>
      </p:grpSp>
      <p:sp>
        <p:nvSpPr>
          <p:cNvPr id="32" name="Prostokąt 31"/>
          <p:cNvSpPr/>
          <p:nvPr/>
        </p:nvSpPr>
        <p:spPr>
          <a:xfrm>
            <a:off x="503548" y="944772"/>
            <a:ext cx="3852704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>
                <a:solidFill>
                  <a:schemeClr val="accent4"/>
                </a:solidFill>
              </a:rPr>
              <a:t>Front wschodni</a:t>
            </a:r>
          </a:p>
        </p:txBody>
      </p:sp>
      <p:cxnSp>
        <p:nvCxnSpPr>
          <p:cNvPr id="31" name="Łącznik prosty 30"/>
          <p:cNvCxnSpPr/>
          <p:nvPr/>
        </p:nvCxnSpPr>
        <p:spPr>
          <a:xfrm>
            <a:off x="503238" y="1376772"/>
            <a:ext cx="3851933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upa 4"/>
          <p:cNvGrpSpPr/>
          <p:nvPr/>
        </p:nvGrpSpPr>
        <p:grpSpPr>
          <a:xfrm>
            <a:off x="503548" y="1412776"/>
            <a:ext cx="3852241" cy="1872160"/>
            <a:chOff x="503548" y="1412776"/>
            <a:chExt cx="3852241" cy="1872160"/>
          </a:xfrm>
        </p:grpSpPr>
        <p:sp>
          <p:nvSpPr>
            <p:cNvPr id="33" name="Prostokąt 32"/>
            <p:cNvSpPr/>
            <p:nvPr/>
          </p:nvSpPr>
          <p:spPr>
            <a:xfrm>
              <a:off x="503856" y="1412776"/>
              <a:ext cx="3851933" cy="864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plan </a:t>
              </a:r>
              <a:r>
                <a:rPr lang="pl-PL" sz="1400" dirty="0" err="1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Schlieffena</a:t>
              </a:r>
              <a:r>
                <a:rPr lang="pl-PL" sz="14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zakładał przerzucenie sił niemieckich na front wschodni po pokonaniu Niemiec, do tego czasu siły rosyjskie miała powstrzymywać armia austro-węgierska</a:t>
              </a:r>
            </a:p>
          </p:txBody>
        </p:sp>
        <p:cxnSp>
          <p:nvCxnSpPr>
            <p:cNvPr id="34" name="Łącznik prosty 33"/>
            <p:cNvCxnSpPr/>
            <p:nvPr/>
          </p:nvCxnSpPr>
          <p:spPr>
            <a:xfrm>
              <a:off x="503548" y="2312908"/>
              <a:ext cx="3851933" cy="0"/>
            </a:xfrm>
            <a:prstGeom prst="line">
              <a:avLst/>
            </a:prstGeom>
            <a:ln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Prostokąt 34"/>
            <p:cNvSpPr/>
            <p:nvPr/>
          </p:nvSpPr>
          <p:spPr>
            <a:xfrm>
              <a:off x="503856" y="2348960"/>
              <a:ext cx="3851933" cy="432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 początkowych sukcesach wojska Habsburgów zaczęły się cofać</a:t>
              </a:r>
            </a:p>
          </p:txBody>
        </p:sp>
        <p:cxnSp>
          <p:nvCxnSpPr>
            <p:cNvPr id="36" name="Łącznik prosty 35"/>
            <p:cNvCxnSpPr/>
            <p:nvPr/>
          </p:nvCxnSpPr>
          <p:spPr>
            <a:xfrm>
              <a:off x="503548" y="2816932"/>
              <a:ext cx="3851933" cy="0"/>
            </a:xfrm>
            <a:prstGeom prst="line">
              <a:avLst/>
            </a:prstGeom>
            <a:ln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Prostokąt 36"/>
            <p:cNvSpPr/>
            <p:nvPr/>
          </p:nvSpPr>
          <p:spPr>
            <a:xfrm>
              <a:off x="503856" y="2852936"/>
              <a:ext cx="3851933" cy="432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jesienią 1914 r. Rosjanie podjęli nieudaną próbę zdobycia Krakowa i Przemyśla</a:t>
              </a:r>
            </a:p>
          </p:txBody>
        </p:sp>
      </p:grpSp>
      <p:grpSp>
        <p:nvGrpSpPr>
          <p:cNvPr id="4" name="Grupa 3"/>
          <p:cNvGrpSpPr/>
          <p:nvPr/>
        </p:nvGrpSpPr>
        <p:grpSpPr>
          <a:xfrm>
            <a:off x="503548" y="3320988"/>
            <a:ext cx="3852551" cy="1332148"/>
            <a:chOff x="503548" y="3320988"/>
            <a:chExt cx="3852551" cy="1332148"/>
          </a:xfrm>
        </p:grpSpPr>
        <p:cxnSp>
          <p:nvCxnSpPr>
            <p:cNvPr id="38" name="Łącznik prosty 37"/>
            <p:cNvCxnSpPr/>
            <p:nvPr/>
          </p:nvCxnSpPr>
          <p:spPr>
            <a:xfrm>
              <a:off x="503548" y="3320988"/>
              <a:ext cx="3851933" cy="0"/>
            </a:xfrm>
            <a:prstGeom prst="line">
              <a:avLst/>
            </a:prstGeom>
            <a:ln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Prostokąt 38"/>
            <p:cNvSpPr/>
            <p:nvPr/>
          </p:nvSpPr>
          <p:spPr>
            <a:xfrm>
              <a:off x="503856" y="3356992"/>
              <a:ext cx="3851933" cy="432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>
                  <a:solidFill>
                    <a:schemeClr val="accent4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1914 r. </a:t>
              </a:r>
              <a:r>
                <a:rPr lang="pl-PL" sz="14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– Niemcy walczyli z Rosjanami na terenie </a:t>
              </a:r>
              <a:br>
                <a:rPr lang="pl-PL" sz="14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pl-PL" sz="14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Prus Wschodnich</a:t>
              </a:r>
            </a:p>
          </p:txBody>
        </p:sp>
        <p:cxnSp>
          <p:nvCxnSpPr>
            <p:cNvPr id="40" name="Łącznik prosty 39"/>
            <p:cNvCxnSpPr/>
            <p:nvPr/>
          </p:nvCxnSpPr>
          <p:spPr>
            <a:xfrm>
              <a:off x="503548" y="3825028"/>
              <a:ext cx="3851933" cy="0"/>
            </a:xfrm>
            <a:prstGeom prst="line">
              <a:avLst/>
            </a:prstGeom>
            <a:ln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Prostokąt 40"/>
            <p:cNvSpPr/>
            <p:nvPr/>
          </p:nvSpPr>
          <p:spPr>
            <a:xfrm>
              <a:off x="504166" y="4437136"/>
              <a:ext cx="3851933" cy="216000"/>
            </a:xfrm>
            <a:prstGeom prst="rect">
              <a:avLst/>
            </a:prstGeom>
            <a:ln>
              <a:noFill/>
            </a:ln>
          </p:spPr>
          <p:txBody>
            <a:bodyPr wrap="square" lIns="432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armie rosyjskie zostały pokonane</a:t>
              </a:r>
            </a:p>
          </p:txBody>
        </p:sp>
        <p:sp>
          <p:nvSpPr>
            <p:cNvPr id="70" name="Prostokąt 69"/>
            <p:cNvSpPr/>
            <p:nvPr/>
          </p:nvSpPr>
          <p:spPr>
            <a:xfrm>
              <a:off x="503856" y="3860984"/>
              <a:ext cx="3851933" cy="216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bitwa pod </a:t>
              </a:r>
              <a:r>
                <a:rPr lang="pl-PL" sz="1400" b="1" dirty="0" err="1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Tanennbergiem</a:t>
              </a:r>
              <a:endParaRPr lang="pl-PL" sz="1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71" name="Łącznik prosty 70"/>
            <p:cNvCxnSpPr/>
            <p:nvPr/>
          </p:nvCxnSpPr>
          <p:spPr>
            <a:xfrm>
              <a:off x="503548" y="4113100"/>
              <a:ext cx="3851933" cy="0"/>
            </a:xfrm>
            <a:prstGeom prst="line">
              <a:avLst/>
            </a:prstGeom>
            <a:ln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Prostokąt 74"/>
            <p:cNvSpPr/>
            <p:nvPr/>
          </p:nvSpPr>
          <p:spPr>
            <a:xfrm>
              <a:off x="503856" y="4149128"/>
              <a:ext cx="3851933" cy="216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bitwa nad jeziorami mazurskimi</a:t>
              </a:r>
            </a:p>
          </p:txBody>
        </p:sp>
        <p:cxnSp>
          <p:nvCxnSpPr>
            <p:cNvPr id="76" name="Łącznik prosty 75"/>
            <p:cNvCxnSpPr/>
            <p:nvPr/>
          </p:nvCxnSpPr>
          <p:spPr>
            <a:xfrm>
              <a:off x="503548" y="4401132"/>
              <a:ext cx="3851933" cy="0"/>
            </a:xfrm>
            <a:prstGeom prst="line">
              <a:avLst/>
            </a:prstGeom>
            <a:ln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4189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rostokąt 27"/>
          <p:cNvSpPr/>
          <p:nvPr/>
        </p:nvSpPr>
        <p:spPr>
          <a:xfrm>
            <a:off x="4572000" y="1376363"/>
            <a:ext cx="4068763" cy="5481637"/>
          </a:xfrm>
          <a:prstGeom prst="rect">
            <a:avLst/>
          </a:prstGeom>
          <a:pattFill prst="zigZag">
            <a:fgClr>
              <a:schemeClr val="bg1"/>
            </a:fgClr>
            <a:bgClr>
              <a:schemeClr val="accent5"/>
            </a:bgClr>
          </a:pattFill>
          <a:ln w="12700">
            <a:noFill/>
          </a:ln>
        </p:spPr>
        <p:txBody>
          <a:bodyPr wrap="square" lIns="108000" tIns="36000" rIns="36000" bIns="36000" rtlCol="0" anchor="ctr">
            <a:noAutofit/>
          </a:bodyPr>
          <a:lstStyle/>
          <a:p>
            <a:pPr marL="0" algn="ctr">
              <a:spcAft>
                <a:spcPts val="200"/>
              </a:spcAft>
              <a:buClr>
                <a:srgbClr val="B5D2EC"/>
              </a:buClr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Prostokąt 31"/>
          <p:cNvSpPr/>
          <p:nvPr/>
        </p:nvSpPr>
        <p:spPr>
          <a:xfrm>
            <a:off x="503548" y="944772"/>
            <a:ext cx="3852704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>
                <a:solidFill>
                  <a:schemeClr val="accent4"/>
                </a:solidFill>
              </a:rPr>
              <a:t>Front wschodni</a:t>
            </a:r>
          </a:p>
        </p:txBody>
      </p:sp>
      <p:grpSp>
        <p:nvGrpSpPr>
          <p:cNvPr id="12" name="Grupa 11"/>
          <p:cNvGrpSpPr/>
          <p:nvPr/>
        </p:nvGrpSpPr>
        <p:grpSpPr>
          <a:xfrm>
            <a:off x="503548" y="4005016"/>
            <a:ext cx="3852241" cy="252116"/>
            <a:chOff x="503548" y="4005016"/>
            <a:chExt cx="3852241" cy="252116"/>
          </a:xfrm>
        </p:grpSpPr>
        <p:sp>
          <p:nvSpPr>
            <p:cNvPr id="70" name="Prostokąt 69"/>
            <p:cNvSpPr/>
            <p:nvPr/>
          </p:nvSpPr>
          <p:spPr>
            <a:xfrm>
              <a:off x="503856" y="4005016"/>
              <a:ext cx="3851933" cy="216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>
                  <a:solidFill>
                    <a:schemeClr val="accent4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1916 r. – kontrofensywa Rosji</a:t>
              </a:r>
            </a:p>
          </p:txBody>
        </p:sp>
        <p:cxnSp>
          <p:nvCxnSpPr>
            <p:cNvPr id="71" name="Łącznik prosty 70"/>
            <p:cNvCxnSpPr/>
            <p:nvPr/>
          </p:nvCxnSpPr>
          <p:spPr>
            <a:xfrm>
              <a:off x="503548" y="4257132"/>
              <a:ext cx="3851933" cy="0"/>
            </a:xfrm>
            <a:prstGeom prst="line">
              <a:avLst/>
            </a:prstGeom>
            <a:ln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1" name="Łącznik prosty 30"/>
          <p:cNvCxnSpPr/>
          <p:nvPr/>
        </p:nvCxnSpPr>
        <p:spPr>
          <a:xfrm>
            <a:off x="503238" y="1376772"/>
            <a:ext cx="3851933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upa 7"/>
          <p:cNvGrpSpPr/>
          <p:nvPr/>
        </p:nvGrpSpPr>
        <p:grpSpPr>
          <a:xfrm>
            <a:off x="503548" y="1412776"/>
            <a:ext cx="3852241" cy="1224112"/>
            <a:chOff x="503548" y="1412776"/>
            <a:chExt cx="3852241" cy="1224112"/>
          </a:xfrm>
        </p:grpSpPr>
        <p:sp>
          <p:nvSpPr>
            <p:cNvPr id="33" name="Prostokąt 32"/>
            <p:cNvSpPr/>
            <p:nvPr/>
          </p:nvSpPr>
          <p:spPr>
            <a:xfrm>
              <a:off x="503856" y="1412776"/>
              <a:ext cx="3851933" cy="648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>
                  <a:solidFill>
                    <a:schemeClr val="accent4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1915 r. </a:t>
              </a:r>
              <a:r>
                <a:rPr lang="pl-PL" sz="14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– Niemcy i Austro-Węgry przełamały obronę rosyjską i przejęły inicjatywę strategiczną na tym froncie</a:t>
              </a:r>
            </a:p>
          </p:txBody>
        </p:sp>
        <p:cxnSp>
          <p:nvCxnSpPr>
            <p:cNvPr id="34" name="Łącznik prosty 33"/>
            <p:cNvCxnSpPr/>
            <p:nvPr/>
          </p:nvCxnSpPr>
          <p:spPr>
            <a:xfrm>
              <a:off x="503548" y="2096852"/>
              <a:ext cx="3851933" cy="0"/>
            </a:xfrm>
            <a:prstGeom prst="line">
              <a:avLst/>
            </a:prstGeom>
            <a:ln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Prostokąt 34"/>
            <p:cNvSpPr/>
            <p:nvPr/>
          </p:nvSpPr>
          <p:spPr>
            <a:xfrm>
              <a:off x="503856" y="2132904"/>
              <a:ext cx="3851933" cy="216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druga bitwa nad jeziorami mazurskimi</a:t>
              </a:r>
            </a:p>
          </p:txBody>
        </p:sp>
        <p:cxnSp>
          <p:nvCxnSpPr>
            <p:cNvPr id="20" name="Łącznik prosty 19"/>
            <p:cNvCxnSpPr/>
            <p:nvPr/>
          </p:nvCxnSpPr>
          <p:spPr>
            <a:xfrm>
              <a:off x="503548" y="2384884"/>
              <a:ext cx="3851933" cy="0"/>
            </a:xfrm>
            <a:prstGeom prst="line">
              <a:avLst/>
            </a:prstGeom>
            <a:ln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Prostokąt 20"/>
            <p:cNvSpPr/>
            <p:nvPr/>
          </p:nvSpPr>
          <p:spPr>
            <a:xfrm>
              <a:off x="503856" y="2420888"/>
              <a:ext cx="3851933" cy="216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>
                  <a:solidFill>
                    <a:schemeClr val="accent4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bitwa pod Gorlicami</a:t>
              </a:r>
            </a:p>
          </p:txBody>
        </p:sp>
      </p:grpSp>
      <p:grpSp>
        <p:nvGrpSpPr>
          <p:cNvPr id="9" name="Grupa 8"/>
          <p:cNvGrpSpPr/>
          <p:nvPr/>
        </p:nvGrpSpPr>
        <p:grpSpPr>
          <a:xfrm>
            <a:off x="503548" y="2672916"/>
            <a:ext cx="3852241" cy="1296144"/>
            <a:chOff x="503548" y="2672916"/>
            <a:chExt cx="3852241" cy="1296144"/>
          </a:xfrm>
        </p:grpSpPr>
        <p:cxnSp>
          <p:nvCxnSpPr>
            <p:cNvPr id="40" name="Łącznik prosty 39"/>
            <p:cNvCxnSpPr/>
            <p:nvPr/>
          </p:nvCxnSpPr>
          <p:spPr>
            <a:xfrm>
              <a:off x="503548" y="3969060"/>
              <a:ext cx="3851933" cy="0"/>
            </a:xfrm>
            <a:prstGeom prst="line">
              <a:avLst/>
            </a:prstGeom>
            <a:ln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Łącznik prosty 35"/>
            <p:cNvCxnSpPr/>
            <p:nvPr/>
          </p:nvCxnSpPr>
          <p:spPr>
            <a:xfrm>
              <a:off x="503548" y="2672916"/>
              <a:ext cx="3851933" cy="0"/>
            </a:xfrm>
            <a:prstGeom prst="line">
              <a:avLst/>
            </a:prstGeom>
            <a:ln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Prostokąt 36"/>
            <p:cNvSpPr/>
            <p:nvPr/>
          </p:nvSpPr>
          <p:spPr>
            <a:xfrm>
              <a:off x="503856" y="2708920"/>
              <a:ext cx="3851933" cy="216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Niemcy zajęli Warszawę i Królestwo Polskie</a:t>
              </a:r>
            </a:p>
          </p:txBody>
        </p:sp>
        <p:cxnSp>
          <p:nvCxnSpPr>
            <p:cNvPr id="38" name="Łącznik prosty 37"/>
            <p:cNvCxnSpPr/>
            <p:nvPr/>
          </p:nvCxnSpPr>
          <p:spPr>
            <a:xfrm>
              <a:off x="503548" y="2960948"/>
              <a:ext cx="3851933" cy="0"/>
            </a:xfrm>
            <a:prstGeom prst="line">
              <a:avLst/>
            </a:prstGeom>
            <a:ln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Prostokąt 38"/>
            <p:cNvSpPr/>
            <p:nvPr/>
          </p:nvSpPr>
          <p:spPr>
            <a:xfrm>
              <a:off x="503856" y="3501008"/>
              <a:ext cx="3851933" cy="432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1915 r. – przystąpienie do wojny Rumunii po stronie państw ententy (jej wojska zostały szybko pokonane)</a:t>
              </a:r>
            </a:p>
          </p:txBody>
        </p:sp>
        <p:sp>
          <p:nvSpPr>
            <p:cNvPr id="22" name="Prostokąt 21"/>
            <p:cNvSpPr/>
            <p:nvPr/>
          </p:nvSpPr>
          <p:spPr>
            <a:xfrm>
              <a:off x="503856" y="2996976"/>
              <a:ext cx="3851933" cy="432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Austriacy pokonali wojska serbskie </a:t>
              </a:r>
              <a:br>
                <a:rPr lang="pl-PL" sz="14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pl-PL" sz="14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 czarnogórskie</a:t>
              </a:r>
            </a:p>
          </p:txBody>
        </p:sp>
        <p:cxnSp>
          <p:nvCxnSpPr>
            <p:cNvPr id="23" name="Łącznik prosty 22"/>
            <p:cNvCxnSpPr/>
            <p:nvPr/>
          </p:nvCxnSpPr>
          <p:spPr>
            <a:xfrm>
              <a:off x="503548" y="3465004"/>
              <a:ext cx="3851933" cy="0"/>
            </a:xfrm>
            <a:prstGeom prst="line">
              <a:avLst/>
            </a:prstGeom>
            <a:ln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upa 17"/>
          <p:cNvGrpSpPr/>
          <p:nvPr/>
        </p:nvGrpSpPr>
        <p:grpSpPr>
          <a:xfrm>
            <a:off x="503548" y="5589312"/>
            <a:ext cx="3852551" cy="936032"/>
            <a:chOff x="503548" y="5589312"/>
            <a:chExt cx="3852551" cy="936032"/>
          </a:xfrm>
        </p:grpSpPr>
        <p:sp>
          <p:nvSpPr>
            <p:cNvPr id="25" name="Prostokąt 24"/>
            <p:cNvSpPr/>
            <p:nvPr/>
          </p:nvSpPr>
          <p:spPr>
            <a:xfrm>
              <a:off x="503856" y="5589312"/>
              <a:ext cx="3851933" cy="216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>
                  <a:solidFill>
                    <a:schemeClr val="accent4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1918 r. – rewolucje w Rosji</a:t>
              </a:r>
            </a:p>
          </p:txBody>
        </p:sp>
        <p:cxnSp>
          <p:nvCxnSpPr>
            <p:cNvPr id="26" name="Łącznik prosty 25"/>
            <p:cNvCxnSpPr/>
            <p:nvPr/>
          </p:nvCxnSpPr>
          <p:spPr>
            <a:xfrm>
              <a:off x="503548" y="5841340"/>
              <a:ext cx="3851933" cy="0"/>
            </a:xfrm>
            <a:prstGeom prst="line">
              <a:avLst/>
            </a:prstGeom>
            <a:ln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Prostokąt 26"/>
            <p:cNvSpPr/>
            <p:nvPr/>
          </p:nvSpPr>
          <p:spPr>
            <a:xfrm>
              <a:off x="504166" y="5877344"/>
              <a:ext cx="3851933" cy="648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 przejęciu władzy przez bolszewików Rosja zakończyła wojnę z państwami centralnymi </a:t>
              </a:r>
              <a:br>
                <a:rPr lang="pl-PL" sz="14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pl-PL" sz="14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 podpisała z nimi pokój w Brześciu nad Bugiem</a:t>
              </a:r>
            </a:p>
          </p:txBody>
        </p:sp>
      </p:grpSp>
      <p:grpSp>
        <p:nvGrpSpPr>
          <p:cNvPr id="16" name="Grupa 15"/>
          <p:cNvGrpSpPr/>
          <p:nvPr/>
        </p:nvGrpSpPr>
        <p:grpSpPr>
          <a:xfrm>
            <a:off x="503548" y="4293160"/>
            <a:ext cx="3852241" cy="252004"/>
            <a:chOff x="503548" y="4293160"/>
            <a:chExt cx="3852241" cy="252004"/>
          </a:xfrm>
        </p:grpSpPr>
        <p:sp>
          <p:nvSpPr>
            <p:cNvPr id="75" name="Prostokąt 74"/>
            <p:cNvSpPr/>
            <p:nvPr/>
          </p:nvSpPr>
          <p:spPr>
            <a:xfrm>
              <a:off x="503856" y="4293160"/>
              <a:ext cx="3851933" cy="216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jej autorem był generał </a:t>
              </a:r>
              <a:r>
                <a:rPr lang="pl-PL" sz="14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Aleksiej </a:t>
              </a:r>
              <a:r>
                <a:rPr lang="pl-PL" sz="1400" b="1" dirty="0" err="1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Brusiłow</a:t>
              </a:r>
              <a:endParaRPr lang="pl-PL" sz="1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76" name="Łącznik prosty 75"/>
            <p:cNvCxnSpPr/>
            <p:nvPr/>
          </p:nvCxnSpPr>
          <p:spPr>
            <a:xfrm>
              <a:off x="503548" y="4545164"/>
              <a:ext cx="3851933" cy="0"/>
            </a:xfrm>
            <a:prstGeom prst="line">
              <a:avLst/>
            </a:prstGeom>
            <a:ln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upa 16"/>
          <p:cNvGrpSpPr/>
          <p:nvPr/>
        </p:nvGrpSpPr>
        <p:grpSpPr>
          <a:xfrm>
            <a:off x="503548" y="4581176"/>
            <a:ext cx="3852551" cy="972132"/>
            <a:chOff x="503548" y="4581176"/>
            <a:chExt cx="3852551" cy="972132"/>
          </a:xfrm>
        </p:grpSpPr>
        <p:cxnSp>
          <p:nvCxnSpPr>
            <p:cNvPr id="24" name="Łącznik prosty 23"/>
            <p:cNvCxnSpPr/>
            <p:nvPr/>
          </p:nvCxnSpPr>
          <p:spPr>
            <a:xfrm>
              <a:off x="503548" y="5553308"/>
              <a:ext cx="3851933" cy="0"/>
            </a:xfrm>
            <a:prstGeom prst="line">
              <a:avLst/>
            </a:prstGeom>
            <a:ln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Prostokąt 40"/>
            <p:cNvSpPr/>
            <p:nvPr/>
          </p:nvSpPr>
          <p:spPr>
            <a:xfrm>
              <a:off x="504166" y="5085296"/>
              <a:ext cx="3851933" cy="432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efektem liczne dezercje i rosnące nastroje antywojenne podsycane przez bolszewików</a:t>
              </a:r>
            </a:p>
          </p:txBody>
        </p:sp>
        <p:cxnSp>
          <p:nvCxnSpPr>
            <p:cNvPr id="42" name="Łącznik prosty 41"/>
            <p:cNvCxnSpPr/>
            <p:nvPr/>
          </p:nvCxnSpPr>
          <p:spPr>
            <a:xfrm>
              <a:off x="503548" y="5049180"/>
              <a:ext cx="3851933" cy="0"/>
            </a:xfrm>
            <a:prstGeom prst="line">
              <a:avLst/>
            </a:prstGeom>
            <a:ln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Prostokąt 42"/>
            <p:cNvSpPr/>
            <p:nvPr/>
          </p:nvSpPr>
          <p:spPr>
            <a:xfrm>
              <a:off x="504166" y="4581176"/>
              <a:ext cx="3851933" cy="432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Rosja na krótko przejęła inicjatywę, ale wkrótce potem ponownie się wycofała</a:t>
              </a:r>
            </a:p>
          </p:txBody>
        </p:sp>
      </p:grpSp>
      <p:grpSp>
        <p:nvGrpSpPr>
          <p:cNvPr id="10" name="Grupa 9"/>
          <p:cNvGrpSpPr/>
          <p:nvPr/>
        </p:nvGrpSpPr>
        <p:grpSpPr>
          <a:xfrm>
            <a:off x="4679971" y="1484784"/>
            <a:ext cx="3870535" cy="2016224"/>
            <a:chOff x="4679971" y="1484784"/>
            <a:chExt cx="3870535" cy="2016224"/>
          </a:xfrm>
        </p:grpSpPr>
        <p:pic>
          <p:nvPicPr>
            <p:cNvPr id="2" name="Obraz 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93" t="7086" r="2304" b="3907"/>
            <a:stretch/>
          </p:blipFill>
          <p:spPr>
            <a:xfrm>
              <a:off x="5634182" y="1484784"/>
              <a:ext cx="2916324" cy="2016224"/>
            </a:xfrm>
            <a:prstGeom prst="rect">
              <a:avLst/>
            </a:prstGeom>
            <a:ln w="12700">
              <a:solidFill>
                <a:schemeClr val="accent5"/>
              </a:solidFill>
            </a:ln>
          </p:spPr>
        </p:pic>
        <p:sp>
          <p:nvSpPr>
            <p:cNvPr id="30" name="pole tekstowe 29"/>
            <p:cNvSpPr txBox="1"/>
            <p:nvPr/>
          </p:nvSpPr>
          <p:spPr>
            <a:xfrm>
              <a:off x="4679971" y="1592776"/>
              <a:ext cx="1116000" cy="216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wrap="square" lIns="108000" tIns="0" rIns="108000" bIns="0" rtlCol="0" anchor="ctr">
              <a:noAutofit/>
            </a:bodyPr>
            <a:lstStyle/>
            <a:p>
              <a:pPr algn="r"/>
              <a:r>
                <a:rPr lang="pl-PL" sz="800" dirty="0"/>
                <a:t>Bitwa pod </a:t>
              </a:r>
              <a:r>
                <a:rPr lang="pl-PL" sz="800" dirty="0" smtClean="0"/>
                <a:t>Gorlicami</a:t>
              </a:r>
              <a:endParaRPr lang="pl-PL" sz="800" dirty="0"/>
            </a:p>
          </p:txBody>
        </p:sp>
      </p:grpSp>
      <p:grpSp>
        <p:nvGrpSpPr>
          <p:cNvPr id="13" name="Grupa 12"/>
          <p:cNvGrpSpPr/>
          <p:nvPr/>
        </p:nvGrpSpPr>
        <p:grpSpPr>
          <a:xfrm>
            <a:off x="4674185" y="3982907"/>
            <a:ext cx="3876503" cy="2002377"/>
            <a:chOff x="4674185" y="3730879"/>
            <a:chExt cx="3876503" cy="2002377"/>
          </a:xfrm>
        </p:grpSpPr>
        <p:pic>
          <p:nvPicPr>
            <p:cNvPr id="11" name="Obraz 1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474"/>
            <a:stretch/>
          </p:blipFill>
          <p:spPr>
            <a:xfrm>
              <a:off x="4674185" y="3730879"/>
              <a:ext cx="2922913" cy="2002377"/>
            </a:xfrm>
            <a:prstGeom prst="rect">
              <a:avLst/>
            </a:prstGeom>
            <a:ln w="12700">
              <a:solidFill>
                <a:schemeClr val="accent5"/>
              </a:solidFill>
            </a:ln>
          </p:spPr>
        </p:pic>
        <p:sp>
          <p:nvSpPr>
            <p:cNvPr id="44" name="pole tekstowe 43"/>
            <p:cNvSpPr txBox="1"/>
            <p:nvPr/>
          </p:nvSpPr>
          <p:spPr>
            <a:xfrm>
              <a:off x="6894688" y="5049180"/>
              <a:ext cx="1656000" cy="576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wrap="square" lIns="108000" tIns="0" rIns="108000" bIns="0" rtlCol="0" anchor="ctr">
              <a:noAutofit/>
            </a:bodyPr>
            <a:lstStyle/>
            <a:p>
              <a:r>
                <a:rPr lang="pl-PL" sz="800" dirty="0"/>
                <a:t>Dowódcy rosyjscy podczas walk na froncie wschodnim, na pierwszym planie gen. Aleksiej </a:t>
              </a:r>
              <a:r>
                <a:rPr lang="pl-PL" sz="800" dirty="0" err="1"/>
                <a:t>Brusiłow</a:t>
              </a:r>
              <a:r>
                <a:rPr lang="pl-PL" sz="800" dirty="0"/>
                <a:t> </a:t>
              </a:r>
              <a:r>
                <a:rPr lang="pl-PL" sz="800" dirty="0" smtClean="0"/>
                <a:t/>
              </a:r>
              <a:br>
                <a:rPr lang="pl-PL" sz="800" dirty="0" smtClean="0"/>
              </a:br>
              <a:r>
                <a:rPr lang="pl-PL" sz="800" dirty="0" smtClean="0"/>
                <a:t>(</a:t>
              </a:r>
              <a:r>
                <a:rPr lang="pl-PL" sz="800" dirty="0"/>
                <a:t>w środku)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68976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/>
          <p:cNvGrpSpPr/>
          <p:nvPr/>
        </p:nvGrpSpPr>
        <p:grpSpPr>
          <a:xfrm>
            <a:off x="4572000" y="1376363"/>
            <a:ext cx="4572000" cy="4681537"/>
            <a:chOff x="4572000" y="1376363"/>
            <a:chExt cx="4572000" cy="4681537"/>
          </a:xfrm>
        </p:grpSpPr>
        <p:sp>
          <p:nvSpPr>
            <p:cNvPr id="23" name="Prostokąt 22"/>
            <p:cNvSpPr/>
            <p:nvPr/>
          </p:nvSpPr>
          <p:spPr>
            <a:xfrm>
              <a:off x="4572000" y="1376363"/>
              <a:ext cx="4572000" cy="4681537"/>
            </a:xfrm>
            <a:prstGeom prst="rect">
              <a:avLst/>
            </a:prstGeom>
            <a:pattFill prst="zigZag">
              <a:fgClr>
                <a:schemeClr val="accent5"/>
              </a:fgClr>
              <a:bgClr>
                <a:schemeClr val="bg1"/>
              </a:bgClr>
            </a:pattFill>
            <a:ln w="12700">
              <a:noFill/>
            </a:ln>
          </p:spPr>
          <p:txBody>
            <a:bodyPr wrap="square" lIns="108000" tIns="36000" rIns="36000" bIns="36000" rtlCol="0" anchor="ctr">
              <a:noAutofit/>
            </a:bodyPr>
            <a:lstStyle/>
            <a:p>
              <a:pPr marL="0" algn="ctr">
                <a:spcAft>
                  <a:spcPts val="200"/>
                </a:spcAft>
                <a:buClr>
                  <a:srgbClr val="B5D2EC"/>
                </a:buClr>
              </a:pPr>
              <a:endPara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Prostokąt 3"/>
            <p:cNvSpPr/>
            <p:nvPr/>
          </p:nvSpPr>
          <p:spPr>
            <a:xfrm>
              <a:off x="6792112" y="1376363"/>
              <a:ext cx="2351888" cy="4681537"/>
            </a:xfrm>
            <a:prstGeom prst="rect">
              <a:avLst/>
            </a:prstGeom>
            <a:solidFill>
              <a:srgbClr val="EAA886"/>
            </a:solidFill>
            <a:ln w="12700">
              <a:noFill/>
            </a:ln>
          </p:spPr>
          <p:txBody>
            <a:bodyPr wrap="square" lIns="108000" tIns="36000" rIns="36000" bIns="36000" rtlCol="0" anchor="ctr">
              <a:noAutofit/>
            </a:bodyPr>
            <a:lstStyle/>
            <a:p>
              <a:pPr marL="0" algn="ctr">
                <a:spcAft>
                  <a:spcPts val="200"/>
                </a:spcAft>
                <a:buClr>
                  <a:srgbClr val="B5D2EC"/>
                </a:buClr>
              </a:pPr>
              <a:endPara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2" name="Obraz 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07" b="1145"/>
            <a:stretch/>
          </p:blipFill>
          <p:spPr>
            <a:xfrm>
              <a:off x="4709142" y="1513104"/>
              <a:ext cx="3931310" cy="2598558"/>
            </a:xfrm>
            <a:prstGeom prst="rect">
              <a:avLst/>
            </a:prstGeom>
            <a:ln w="12700">
              <a:solidFill>
                <a:schemeClr val="accent5"/>
              </a:solidFill>
            </a:ln>
          </p:spPr>
        </p:pic>
        <p:sp>
          <p:nvSpPr>
            <p:cNvPr id="24" name="pole tekstowe 23"/>
            <p:cNvSpPr txBox="1"/>
            <p:nvPr/>
          </p:nvSpPr>
          <p:spPr>
            <a:xfrm>
              <a:off x="6792112" y="4120760"/>
              <a:ext cx="1848651" cy="28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r"/>
              <a:r>
                <a:rPr lang="pl-PL" sz="800" dirty="0"/>
                <a:t>Żołnierze włoscy podczas walk na froncie </a:t>
              </a:r>
              <a:r>
                <a:rPr lang="pl-PL" sz="800" dirty="0" smtClean="0"/>
                <a:t>południowym</a:t>
              </a:r>
              <a:endParaRPr lang="pl-PL" sz="800" dirty="0"/>
            </a:p>
          </p:txBody>
        </p:sp>
        <p:pic>
          <p:nvPicPr>
            <p:cNvPr id="6" name="Obraz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93079" y="4869160"/>
              <a:ext cx="1647684" cy="945834"/>
            </a:xfrm>
            <a:prstGeom prst="rect">
              <a:avLst/>
            </a:prstGeom>
          </p:spPr>
        </p:pic>
      </p:grpSp>
      <p:cxnSp>
        <p:nvCxnSpPr>
          <p:cNvPr id="19" name="Łącznik prosty 18"/>
          <p:cNvCxnSpPr/>
          <p:nvPr/>
        </p:nvCxnSpPr>
        <p:spPr>
          <a:xfrm>
            <a:off x="503237" y="1376363"/>
            <a:ext cx="3852000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6" y="944772"/>
            <a:ext cx="3852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>
                <a:solidFill>
                  <a:schemeClr val="accent6"/>
                </a:solidFill>
              </a:rPr>
              <a:t>Wojna w Alpach i na Bliskim Wschodzie</a:t>
            </a:r>
          </a:p>
        </p:txBody>
      </p:sp>
      <p:grpSp>
        <p:nvGrpSpPr>
          <p:cNvPr id="14" name="Grupa 13"/>
          <p:cNvGrpSpPr/>
          <p:nvPr/>
        </p:nvGrpSpPr>
        <p:grpSpPr>
          <a:xfrm>
            <a:off x="503236" y="2960948"/>
            <a:ext cx="3852370" cy="1764124"/>
            <a:chOff x="503236" y="2960948"/>
            <a:chExt cx="3852370" cy="1764124"/>
          </a:xfrm>
        </p:grpSpPr>
        <p:cxnSp>
          <p:nvCxnSpPr>
            <p:cNvPr id="28" name="Łącznik prosty 27"/>
            <p:cNvCxnSpPr/>
            <p:nvPr/>
          </p:nvCxnSpPr>
          <p:spPr>
            <a:xfrm>
              <a:off x="503236" y="2960948"/>
              <a:ext cx="3852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Prostokąt 28"/>
            <p:cNvSpPr/>
            <p:nvPr/>
          </p:nvSpPr>
          <p:spPr>
            <a:xfrm>
              <a:off x="503606" y="2996952"/>
              <a:ext cx="3852000" cy="432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>
                  <a:solidFill>
                    <a:schemeClr val="accent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1915 r.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– desant aliantów na półwyspie Gallipoli </a:t>
              </a:r>
              <a:b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 Turcji</a:t>
              </a:r>
              <a:endParaRPr lang="pl-PL" sz="1400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30" name="Łącznik prosty 29"/>
            <p:cNvCxnSpPr/>
            <p:nvPr/>
          </p:nvCxnSpPr>
          <p:spPr>
            <a:xfrm>
              <a:off x="503236" y="3464956"/>
              <a:ext cx="3852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Prostokąt 30"/>
            <p:cNvSpPr/>
            <p:nvPr/>
          </p:nvSpPr>
          <p:spPr>
            <a:xfrm>
              <a:off x="503606" y="3500960"/>
              <a:ext cx="3852000" cy="432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próba opanowania cieśnin czarnomorskich </a:t>
              </a:r>
              <a:b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 wyeliminowania Turcji z wojny</a:t>
              </a:r>
              <a:endParaRPr lang="pl-PL" sz="1400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32" name="Łącznik prosty 31"/>
            <p:cNvCxnSpPr/>
            <p:nvPr/>
          </p:nvCxnSpPr>
          <p:spPr>
            <a:xfrm>
              <a:off x="503236" y="3969012"/>
              <a:ext cx="3852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Prostokąt 32"/>
            <p:cNvSpPr/>
            <p:nvPr/>
          </p:nvSpPr>
          <p:spPr>
            <a:xfrm>
              <a:off x="503606" y="4005016"/>
              <a:ext cx="3852000" cy="432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1915–1916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– bitwa między wojskami tureckimi </a:t>
              </a:r>
              <a:b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 niemieckimi, a siłami ententy</a:t>
              </a:r>
              <a:endParaRPr lang="pl-PL" sz="1400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34" name="Łącznik prosty 33"/>
            <p:cNvCxnSpPr/>
            <p:nvPr/>
          </p:nvCxnSpPr>
          <p:spPr>
            <a:xfrm>
              <a:off x="503236" y="4473068"/>
              <a:ext cx="3852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Prostokąt 34"/>
            <p:cNvSpPr/>
            <p:nvPr/>
          </p:nvSpPr>
          <p:spPr>
            <a:xfrm>
              <a:off x="503606" y="4509072"/>
              <a:ext cx="3852000" cy="216000"/>
            </a:xfrm>
            <a:prstGeom prst="rect">
              <a:avLst/>
            </a:prstGeom>
            <a:ln>
              <a:noFill/>
            </a:ln>
          </p:spPr>
          <p:txBody>
            <a:bodyPr wrap="square" lIns="432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powstrzymanie wojsk alianckich</a:t>
              </a:r>
              <a:endParaRPr lang="pl-PL" sz="1400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8" name="Grupa 7"/>
          <p:cNvGrpSpPr/>
          <p:nvPr/>
        </p:nvGrpSpPr>
        <p:grpSpPr>
          <a:xfrm>
            <a:off x="503237" y="1412800"/>
            <a:ext cx="3852371" cy="936032"/>
            <a:chOff x="503237" y="1412800"/>
            <a:chExt cx="3852371" cy="936032"/>
          </a:xfrm>
        </p:grpSpPr>
        <p:sp>
          <p:nvSpPr>
            <p:cNvPr id="17" name="Prostokąt 16"/>
            <p:cNvSpPr/>
            <p:nvPr/>
          </p:nvSpPr>
          <p:spPr>
            <a:xfrm>
              <a:off x="503608" y="1412800"/>
              <a:ext cx="3852000" cy="432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>
                  <a:solidFill>
                    <a:schemeClr val="accent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1915 r. </a:t>
              </a:r>
              <a:r>
                <a:rPr lang="pl-PL" sz="1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– Włochy przystąpiły do wojny po stronie ententy</a:t>
              </a:r>
            </a:p>
          </p:txBody>
        </p:sp>
        <p:sp>
          <p:nvSpPr>
            <p:cNvPr id="13" name="Prostokąt 12"/>
            <p:cNvSpPr/>
            <p:nvPr/>
          </p:nvSpPr>
          <p:spPr>
            <a:xfrm>
              <a:off x="503607" y="1916832"/>
              <a:ext cx="3852000" cy="432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walczyły w Alpach z wojskami austriackimi </a:t>
              </a:r>
              <a:b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 niemieckimi</a:t>
              </a:r>
              <a:endParaRPr lang="pl-PL" sz="1400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5" name="Łącznik prosty 4"/>
            <p:cNvCxnSpPr/>
            <p:nvPr/>
          </p:nvCxnSpPr>
          <p:spPr>
            <a:xfrm>
              <a:off x="503237" y="1880828"/>
              <a:ext cx="3852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upa 9"/>
          <p:cNvGrpSpPr/>
          <p:nvPr/>
        </p:nvGrpSpPr>
        <p:grpSpPr>
          <a:xfrm>
            <a:off x="503236" y="2384884"/>
            <a:ext cx="3852370" cy="540012"/>
            <a:chOff x="503236" y="2384884"/>
            <a:chExt cx="3852370" cy="540012"/>
          </a:xfrm>
        </p:grpSpPr>
        <p:sp>
          <p:nvSpPr>
            <p:cNvPr id="27" name="Prostokąt 26"/>
            <p:cNvSpPr/>
            <p:nvPr/>
          </p:nvSpPr>
          <p:spPr>
            <a:xfrm>
              <a:off x="503606" y="2420888"/>
              <a:ext cx="3852000" cy="216000"/>
            </a:xfrm>
            <a:prstGeom prst="rect">
              <a:avLst/>
            </a:prstGeom>
            <a:ln>
              <a:noFill/>
            </a:ln>
          </p:spPr>
          <p:txBody>
            <a:bodyPr wrap="square" lIns="432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1917 r. – klęska Włochów pod </a:t>
              </a:r>
              <a:r>
                <a:rPr lang="pl-PL" sz="1400" b="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Caporetto</a:t>
              </a:r>
              <a:endParaRPr lang="pl-PL" sz="1400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36" name="Łącznik prosty 35"/>
            <p:cNvCxnSpPr/>
            <p:nvPr/>
          </p:nvCxnSpPr>
          <p:spPr>
            <a:xfrm>
              <a:off x="503236" y="2672892"/>
              <a:ext cx="3852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Prostokąt 41"/>
            <p:cNvSpPr/>
            <p:nvPr/>
          </p:nvSpPr>
          <p:spPr>
            <a:xfrm>
              <a:off x="503606" y="2708896"/>
              <a:ext cx="3852000" cy="216000"/>
            </a:xfrm>
            <a:prstGeom prst="rect">
              <a:avLst/>
            </a:prstGeom>
            <a:ln>
              <a:noFill/>
            </a:ln>
          </p:spPr>
          <p:txBody>
            <a:bodyPr wrap="square" lIns="432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od klęski uratowało ich wsparcie sojuszników</a:t>
              </a:r>
              <a:endParaRPr lang="pl-PL" sz="1400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44" name="Łącznik prosty 43"/>
            <p:cNvCxnSpPr/>
            <p:nvPr/>
          </p:nvCxnSpPr>
          <p:spPr>
            <a:xfrm>
              <a:off x="503237" y="2384884"/>
              <a:ext cx="3852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upa 11"/>
          <p:cNvGrpSpPr/>
          <p:nvPr/>
        </p:nvGrpSpPr>
        <p:grpSpPr>
          <a:xfrm>
            <a:off x="503236" y="4761100"/>
            <a:ext cx="3852370" cy="468004"/>
            <a:chOff x="503236" y="4761100"/>
            <a:chExt cx="3852370" cy="468004"/>
          </a:xfrm>
        </p:grpSpPr>
        <p:cxnSp>
          <p:nvCxnSpPr>
            <p:cNvPr id="20" name="Łącznik prosty 19"/>
            <p:cNvCxnSpPr/>
            <p:nvPr/>
          </p:nvCxnSpPr>
          <p:spPr>
            <a:xfrm>
              <a:off x="503236" y="4761100"/>
              <a:ext cx="3852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Prostokąt 20"/>
            <p:cNvSpPr/>
            <p:nvPr/>
          </p:nvSpPr>
          <p:spPr>
            <a:xfrm>
              <a:off x="503606" y="4797104"/>
              <a:ext cx="3852000" cy="432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1918 r.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– wojska brytyjskie osiągnęły przewagę </a:t>
              </a:r>
              <a:b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nad tureckimi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04711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503546" y="944772"/>
            <a:ext cx="4968494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>
                <a:solidFill>
                  <a:schemeClr val="accent6"/>
                </a:solidFill>
              </a:rPr>
              <a:t>Nieograniczona wojna podwodna</a:t>
            </a:r>
          </a:p>
        </p:txBody>
      </p:sp>
      <p:grpSp>
        <p:nvGrpSpPr>
          <p:cNvPr id="47" name="Grupa 46"/>
          <p:cNvGrpSpPr/>
          <p:nvPr/>
        </p:nvGrpSpPr>
        <p:grpSpPr>
          <a:xfrm>
            <a:off x="503236" y="3392996"/>
            <a:ext cx="4968864" cy="252004"/>
            <a:chOff x="503236" y="3392996"/>
            <a:chExt cx="4968864" cy="252004"/>
          </a:xfrm>
        </p:grpSpPr>
        <p:cxnSp>
          <p:nvCxnSpPr>
            <p:cNvPr id="5" name="Łącznik prosty 4"/>
            <p:cNvCxnSpPr/>
            <p:nvPr/>
          </p:nvCxnSpPr>
          <p:spPr>
            <a:xfrm>
              <a:off x="503236" y="3392996"/>
              <a:ext cx="4968494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Prostokąt 5"/>
            <p:cNvSpPr/>
            <p:nvPr/>
          </p:nvSpPr>
          <p:spPr>
            <a:xfrm>
              <a:off x="503606" y="3429000"/>
              <a:ext cx="4968494" cy="216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 1915 r.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– zatopienie brytyjskiego statku pasażerskiego </a:t>
              </a:r>
              <a:r>
                <a:rPr lang="pl-PL" sz="14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Lusitania</a:t>
              </a:r>
              <a:endParaRPr lang="pl-PL" sz="1400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48" name="Grupa 47"/>
          <p:cNvGrpSpPr/>
          <p:nvPr/>
        </p:nvGrpSpPr>
        <p:grpSpPr>
          <a:xfrm>
            <a:off x="503236" y="3681028"/>
            <a:ext cx="4968864" cy="468004"/>
            <a:chOff x="503236" y="3681028"/>
            <a:chExt cx="4968864" cy="468004"/>
          </a:xfrm>
        </p:grpSpPr>
        <p:cxnSp>
          <p:nvCxnSpPr>
            <p:cNvPr id="7" name="Łącznik prosty 6"/>
            <p:cNvCxnSpPr/>
            <p:nvPr/>
          </p:nvCxnSpPr>
          <p:spPr>
            <a:xfrm>
              <a:off x="503236" y="3681028"/>
              <a:ext cx="4968494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Prostokąt 7"/>
            <p:cNvSpPr/>
            <p:nvPr/>
          </p:nvSpPr>
          <p:spPr>
            <a:xfrm>
              <a:off x="503606" y="3717032"/>
              <a:ext cx="4968494" cy="432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>
                  <a:solidFill>
                    <a:schemeClr val="accent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1917 r. – ogłoszenie przez Niemcy nieograniczonej wojny podwodnej</a:t>
              </a:r>
              <a:endParaRPr lang="pl-PL" sz="1400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cxnSp>
        <p:nvCxnSpPr>
          <p:cNvPr id="2" name="Łącznik prosty 1"/>
          <p:cNvCxnSpPr/>
          <p:nvPr/>
        </p:nvCxnSpPr>
        <p:spPr>
          <a:xfrm>
            <a:off x="503237" y="1376363"/>
            <a:ext cx="4968494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Grupa 50"/>
          <p:cNvGrpSpPr/>
          <p:nvPr/>
        </p:nvGrpSpPr>
        <p:grpSpPr>
          <a:xfrm>
            <a:off x="503237" y="1412800"/>
            <a:ext cx="4968865" cy="1944144"/>
            <a:chOff x="503237" y="1412800"/>
            <a:chExt cx="4968865" cy="1944144"/>
          </a:xfrm>
        </p:grpSpPr>
        <p:sp>
          <p:nvSpPr>
            <p:cNvPr id="4" name="Prostokąt 3"/>
            <p:cNvSpPr/>
            <p:nvPr/>
          </p:nvSpPr>
          <p:spPr>
            <a:xfrm>
              <a:off x="503606" y="2420888"/>
              <a:ext cx="4968494" cy="432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Niemcy próbowali przełamać blokadę przy użyciu okrętów podwodnych, czyli </a:t>
              </a:r>
              <a:r>
                <a:rPr lang="pl-PL" sz="1400" b="1" dirty="0">
                  <a:solidFill>
                    <a:schemeClr val="accent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U-</a:t>
              </a:r>
              <a:r>
                <a:rPr lang="pl-PL" sz="1400" b="1" dirty="0" err="1">
                  <a:solidFill>
                    <a:schemeClr val="accent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Bootów</a:t>
              </a:r>
              <a:endParaRPr lang="pl-PL" sz="1400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Prostokąt 14"/>
            <p:cNvSpPr/>
            <p:nvPr/>
          </p:nvSpPr>
          <p:spPr>
            <a:xfrm>
              <a:off x="503608" y="1412800"/>
              <a:ext cx="4968494" cy="432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od początku konfliktu przewaga Brytyjczyków na morzach była zdecydowana</a:t>
              </a:r>
            </a:p>
          </p:txBody>
        </p:sp>
        <p:sp>
          <p:nvSpPr>
            <p:cNvPr id="16" name="Prostokąt 15"/>
            <p:cNvSpPr/>
            <p:nvPr/>
          </p:nvSpPr>
          <p:spPr>
            <a:xfrm>
              <a:off x="503607" y="1916832"/>
              <a:ext cx="4968494" cy="432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okręty niemieckie stacjonowały w portach, blokowane przez flotę aliancką</a:t>
              </a:r>
              <a:endParaRPr lang="pl-PL" sz="1400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17" name="Łącznik prosty 16"/>
            <p:cNvCxnSpPr/>
            <p:nvPr/>
          </p:nvCxnSpPr>
          <p:spPr>
            <a:xfrm>
              <a:off x="503237" y="1880828"/>
              <a:ext cx="4968494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Łącznik prosty 17"/>
            <p:cNvCxnSpPr/>
            <p:nvPr/>
          </p:nvCxnSpPr>
          <p:spPr>
            <a:xfrm>
              <a:off x="503237" y="2384884"/>
              <a:ext cx="4968494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rostokąt 29"/>
            <p:cNvSpPr/>
            <p:nvPr/>
          </p:nvSpPr>
          <p:spPr>
            <a:xfrm>
              <a:off x="503606" y="2924944"/>
              <a:ext cx="4968494" cy="432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zatapiano statki wojenne i handlowe należące do wrogiego sojuszu, a także państw neutralnych </a:t>
              </a:r>
              <a:endParaRPr lang="pl-PL" sz="1400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31" name="Łącznik prosty 30"/>
            <p:cNvCxnSpPr/>
            <p:nvPr/>
          </p:nvCxnSpPr>
          <p:spPr>
            <a:xfrm>
              <a:off x="503237" y="2888940"/>
              <a:ext cx="4968494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upa 48"/>
          <p:cNvGrpSpPr/>
          <p:nvPr/>
        </p:nvGrpSpPr>
        <p:grpSpPr>
          <a:xfrm>
            <a:off x="503236" y="4185084"/>
            <a:ext cx="4968864" cy="972036"/>
            <a:chOff x="503236" y="4185084"/>
            <a:chExt cx="4968864" cy="972036"/>
          </a:xfrm>
        </p:grpSpPr>
        <p:cxnSp>
          <p:nvCxnSpPr>
            <p:cNvPr id="9" name="Łącznik prosty 8"/>
            <p:cNvCxnSpPr/>
            <p:nvPr/>
          </p:nvCxnSpPr>
          <p:spPr>
            <a:xfrm>
              <a:off x="503236" y="4185084"/>
              <a:ext cx="4968494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Prostokąt 9"/>
            <p:cNvSpPr/>
            <p:nvPr/>
          </p:nvSpPr>
          <p:spPr>
            <a:xfrm>
              <a:off x="503606" y="4221088"/>
              <a:ext cx="4968494" cy="216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1917 r. – depesza Arthura Zimmermanna</a:t>
              </a:r>
              <a:endParaRPr lang="pl-PL" sz="1400" b="1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Prostokąt 11"/>
            <p:cNvSpPr/>
            <p:nvPr/>
          </p:nvSpPr>
          <p:spPr>
            <a:xfrm>
              <a:off x="503606" y="4509120"/>
              <a:ext cx="4968494" cy="648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Niemcy zaproponowały Meksykowi sojusz i udział w wojnie po stronie państw centralnych w zamian za odzyskanie terenów utraconych w wojnie z USA</a:t>
              </a:r>
              <a:endParaRPr lang="pl-PL" sz="1400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32" name="Łącznik prosty 31"/>
            <p:cNvCxnSpPr/>
            <p:nvPr/>
          </p:nvCxnSpPr>
          <p:spPr>
            <a:xfrm>
              <a:off x="503236" y="4473116"/>
              <a:ext cx="4968494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Grupa 49"/>
          <p:cNvGrpSpPr/>
          <p:nvPr/>
        </p:nvGrpSpPr>
        <p:grpSpPr>
          <a:xfrm>
            <a:off x="503236" y="5193196"/>
            <a:ext cx="4968864" cy="756036"/>
            <a:chOff x="503236" y="5193196"/>
            <a:chExt cx="4968864" cy="756036"/>
          </a:xfrm>
        </p:grpSpPr>
        <p:cxnSp>
          <p:nvCxnSpPr>
            <p:cNvPr id="13" name="Łącznik prosty 12"/>
            <p:cNvCxnSpPr/>
            <p:nvPr/>
          </p:nvCxnSpPr>
          <p:spPr>
            <a:xfrm>
              <a:off x="503236" y="5193196"/>
              <a:ext cx="4968494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Prostokąt 13"/>
            <p:cNvSpPr/>
            <p:nvPr/>
          </p:nvSpPr>
          <p:spPr>
            <a:xfrm>
              <a:off x="503606" y="5229200"/>
              <a:ext cx="4968494" cy="216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>
                  <a:solidFill>
                    <a:schemeClr val="accent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USA wypowiedziały Niemcom wojnę</a:t>
              </a:r>
            </a:p>
          </p:txBody>
        </p:sp>
        <p:sp>
          <p:nvSpPr>
            <p:cNvPr id="20" name="Prostokąt 19"/>
            <p:cNvSpPr/>
            <p:nvPr/>
          </p:nvSpPr>
          <p:spPr>
            <a:xfrm>
              <a:off x="503606" y="5517232"/>
              <a:ext cx="4968494" cy="432000"/>
            </a:xfrm>
            <a:prstGeom prst="rect">
              <a:avLst/>
            </a:prstGeom>
            <a:ln>
              <a:noFill/>
            </a:ln>
          </p:spPr>
          <p:txBody>
            <a:bodyPr wrap="square" lIns="432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 ślad za Amerykanami do wojny przystąpiły inne kraje – m.in. Brazylia, Chiny i Syjam</a:t>
              </a:r>
            </a:p>
          </p:txBody>
        </p:sp>
        <p:cxnSp>
          <p:nvCxnSpPr>
            <p:cNvPr id="33" name="Łącznik prosty 32"/>
            <p:cNvCxnSpPr/>
            <p:nvPr/>
          </p:nvCxnSpPr>
          <p:spPr>
            <a:xfrm>
              <a:off x="503236" y="5481228"/>
              <a:ext cx="4968494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upa 44"/>
          <p:cNvGrpSpPr/>
          <p:nvPr/>
        </p:nvGrpSpPr>
        <p:grpSpPr>
          <a:xfrm>
            <a:off x="6798856" y="4329088"/>
            <a:ext cx="1836000" cy="1836000"/>
            <a:chOff x="6795086" y="4419072"/>
            <a:chExt cx="1836000" cy="1836000"/>
          </a:xfrm>
        </p:grpSpPr>
        <p:sp>
          <p:nvSpPr>
            <p:cNvPr id="37" name="Elipsa 36"/>
            <p:cNvSpPr>
              <a:spLocks noChangeAspect="1"/>
            </p:cNvSpPr>
            <p:nvPr/>
          </p:nvSpPr>
          <p:spPr>
            <a:xfrm>
              <a:off x="6831086" y="4455072"/>
              <a:ext cx="1764000" cy="1764000"/>
            </a:xfrm>
            <a:prstGeom prst="ellipse">
              <a:avLst/>
            </a:prstGeom>
            <a:pattFill prst="zigZag">
              <a:fgClr>
                <a:schemeClr val="accent5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8" name="Elipsa 37"/>
            <p:cNvSpPr/>
            <p:nvPr/>
          </p:nvSpPr>
          <p:spPr>
            <a:xfrm>
              <a:off x="6904274" y="4527199"/>
              <a:ext cx="1620000" cy="1620000"/>
            </a:xfrm>
            <a:prstGeom prst="ellipse">
              <a:avLst/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39" name="Obraz 3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2782" y="4912848"/>
              <a:ext cx="1317129" cy="756084"/>
            </a:xfrm>
            <a:prstGeom prst="rect">
              <a:avLst/>
            </a:prstGeom>
          </p:spPr>
        </p:pic>
        <p:sp>
          <p:nvSpPr>
            <p:cNvPr id="44" name="Elipsa 43"/>
            <p:cNvSpPr>
              <a:spLocks noChangeAspect="1"/>
            </p:cNvSpPr>
            <p:nvPr/>
          </p:nvSpPr>
          <p:spPr>
            <a:xfrm>
              <a:off x="6795086" y="4419072"/>
              <a:ext cx="1836000" cy="1836000"/>
            </a:xfrm>
            <a:prstGeom prst="ellipse">
              <a:avLst/>
            </a:prstGeom>
            <a:noFill/>
            <a:ln w="63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29138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Liceum_KlasaIII">
      <a:dk1>
        <a:sysClr val="windowText" lastClr="000000"/>
      </a:dk1>
      <a:lt1>
        <a:sysClr val="window" lastClr="FFFFFF"/>
      </a:lt1>
      <a:dk2>
        <a:srgbClr val="1F3864"/>
      </a:dk2>
      <a:lt2>
        <a:srgbClr val="E7E6E6"/>
      </a:lt2>
      <a:accent1>
        <a:srgbClr val="D1E3F3"/>
      </a:accent1>
      <a:accent2>
        <a:srgbClr val="8B3F65"/>
      </a:accent2>
      <a:accent3>
        <a:srgbClr val="A5A5A5"/>
      </a:accent3>
      <a:accent4>
        <a:srgbClr val="83271E"/>
      </a:accent4>
      <a:accent5>
        <a:srgbClr val="EAA886"/>
      </a:accent5>
      <a:accent6>
        <a:srgbClr val="C84B30"/>
      </a:accent6>
      <a:hlink>
        <a:srgbClr val="BA4748"/>
      </a:hlink>
      <a:folHlink>
        <a:srgbClr val="F6DBDA"/>
      </a:folHlink>
    </a:clrScheme>
    <a:fontScheme name="Motyw pakietu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2700">
          <a:solidFill>
            <a:srgbClr val="B5D2EC"/>
          </a:solidFill>
        </a:ln>
      </a:spPr>
      <a:bodyPr wrap="square" lIns="108000" tIns="36000" rIns="36000" bIns="36000" anchor="ctr">
        <a:noAutofit/>
      </a:bodyPr>
      <a:lstStyle>
        <a:defPPr marL="0">
          <a:spcAft>
            <a:spcPts val="200"/>
          </a:spcAft>
          <a:buClr>
            <a:srgbClr val="B5D2EC"/>
          </a:buClr>
          <a:defRPr sz="1400" dirty="0"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16499</TotalTime>
  <Words>967</Words>
  <Application>Microsoft Office PowerPoint</Application>
  <PresentationFormat>Pokaz na ekranie (4:3)</PresentationFormat>
  <Paragraphs>141</Paragraphs>
  <Slides>12</Slides>
  <Notes>11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Motyw pakietu Office</vt:lpstr>
      <vt:lpstr>Projekt niestandardowy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Agata Bereza</dc:creator>
  <cp:lastModifiedBy>Piotr Salewski</cp:lastModifiedBy>
  <cp:revision>2042</cp:revision>
  <dcterms:created xsi:type="dcterms:W3CDTF">2015-10-29T10:43:43Z</dcterms:created>
  <dcterms:modified xsi:type="dcterms:W3CDTF">2023-11-29T07:55:48Z</dcterms:modified>
</cp:coreProperties>
</file>