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74" r:id="rId5"/>
    <p:sldId id="271" r:id="rId6"/>
    <p:sldId id="275" r:id="rId7"/>
    <p:sldId id="267" r:id="rId8"/>
    <p:sldId id="262" r:id="rId9"/>
    <p:sldId id="276" r:id="rId10"/>
    <p:sldId id="263" r:id="rId11"/>
    <p:sldId id="277" r:id="rId12"/>
    <p:sldId id="27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pos="521" userDrawn="1">
          <p15:clr>
            <a:srgbClr val="A4A3A4"/>
          </p15:clr>
        </p15:guide>
        <p15:guide id="6" orient="horz" pos="1548" userDrawn="1">
          <p15:clr>
            <a:srgbClr val="A4A3A4"/>
          </p15:clr>
        </p15:guide>
        <p15:guide id="7" orient="horz" pos="3680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pos="2540" userDrawn="1">
          <p15:clr>
            <a:srgbClr val="A4A3A4"/>
          </p15:clr>
        </p15:guide>
        <p15:guide id="10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74"/>
    <a:srgbClr val="B5D2EC"/>
    <a:srgbClr val="3B87CD"/>
    <a:srgbClr val="2DAFE6"/>
    <a:srgbClr val="0E7094"/>
    <a:srgbClr val="E83363"/>
    <a:srgbClr val="28659C"/>
    <a:srgbClr val="0A5E86"/>
    <a:srgbClr val="B22C85"/>
    <a:srgbClr val="58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7" autoAdjust="0"/>
    <p:restoredTop sz="86035" autoAdjust="0"/>
  </p:normalViewPr>
  <p:slideViewPr>
    <p:cSldViewPr showGuides="1">
      <p:cViewPr varScale="1">
        <p:scale>
          <a:sx n="113" d="100"/>
          <a:sy n="113" d="100"/>
        </p:scale>
        <p:origin x="420" y="102"/>
      </p:cViewPr>
      <p:guideLst>
        <p:guide orient="horz" pos="1616"/>
        <p:guide orient="horz" pos="958"/>
        <p:guide pos="521"/>
        <p:guide orient="horz" pos="1548"/>
        <p:guide orient="horz" pos="3680"/>
        <p:guide orient="horz" pos="4020"/>
        <p:guide pos="25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171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5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34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76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85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76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4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1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6119285" y="945850"/>
            <a:ext cx="2520590" cy="5220000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695227"/>
            <a:ext cx="619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8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ekstu 2"/>
          <p:cNvSpPr>
            <a:spLocks noGrp="1"/>
          </p:cNvSpPr>
          <p:nvPr>
            <p:ph idx="10" hasCustomPrompt="1"/>
          </p:nvPr>
        </p:nvSpPr>
        <p:spPr>
          <a:xfrm>
            <a:off x="515441" y="955676"/>
            <a:ext cx="5580000" cy="432000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16000" indent="-216000">
              <a:lnSpc>
                <a:spcPct val="80000"/>
              </a:lnSpc>
              <a:buClr>
                <a:srgbClr val="B5D2EC"/>
              </a:buClr>
              <a:defRPr sz="2400" b="1">
                <a:solidFill>
                  <a:srgbClr val="013974"/>
                </a:solidFill>
                <a:latin typeface="+mn-lt"/>
              </a:defRPr>
            </a:lvl1pPr>
            <a:lvl2pPr marL="432000" indent="-216000">
              <a:lnSpc>
                <a:spcPct val="80000"/>
              </a:lnSpc>
              <a:buClr>
                <a:srgbClr val="B5D2EC"/>
              </a:buClr>
              <a:defRPr sz="2000">
                <a:latin typeface="+mn-lt"/>
              </a:defRPr>
            </a:lvl2pPr>
            <a:lvl3pPr marL="72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3pPr>
            <a:lvl4pPr marL="108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144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4572000" y="945850"/>
            <a:ext cx="4067875" cy="5220000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695227"/>
            <a:ext cx="619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8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695227"/>
            <a:ext cx="619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8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1" y="940185"/>
            <a:ext cx="4574654" cy="5220000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007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695227"/>
            <a:ext cx="6768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tekstu 2"/>
          <p:cNvSpPr>
            <a:spLocks noGrp="1"/>
          </p:cNvSpPr>
          <p:nvPr>
            <p:ph idx="10" hasCustomPrompt="1"/>
          </p:nvPr>
        </p:nvSpPr>
        <p:spPr>
          <a:xfrm>
            <a:off x="515441" y="955676"/>
            <a:ext cx="5580000" cy="432000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16000" indent="-216000">
              <a:lnSpc>
                <a:spcPct val="80000"/>
              </a:lnSpc>
              <a:buClr>
                <a:srgbClr val="B5D2EC"/>
              </a:buClr>
              <a:defRPr sz="2400" b="1">
                <a:solidFill>
                  <a:srgbClr val="013974"/>
                </a:solidFill>
                <a:latin typeface="+mn-lt"/>
              </a:defRPr>
            </a:lvl1pPr>
            <a:lvl2pPr marL="432000" indent="-216000">
              <a:lnSpc>
                <a:spcPct val="80000"/>
              </a:lnSpc>
              <a:buClr>
                <a:srgbClr val="B5D2EC"/>
              </a:buClr>
              <a:defRPr sz="2000">
                <a:latin typeface="+mn-lt"/>
              </a:defRPr>
            </a:lvl2pPr>
            <a:lvl3pPr marL="72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3pPr>
            <a:lvl4pPr marL="108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144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503237" y="4581128"/>
            <a:ext cx="8137525" cy="1584721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0" y="695227"/>
            <a:ext cx="619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8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idx="10" hasCustomPrompt="1"/>
          </p:nvPr>
        </p:nvSpPr>
        <p:spPr>
          <a:xfrm>
            <a:off x="515441" y="955676"/>
            <a:ext cx="5580000" cy="432000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16000" indent="-216000">
              <a:lnSpc>
                <a:spcPct val="80000"/>
              </a:lnSpc>
              <a:buClr>
                <a:srgbClr val="B5D2EC"/>
              </a:buClr>
              <a:defRPr sz="2400" b="1">
                <a:solidFill>
                  <a:srgbClr val="013974"/>
                </a:solidFill>
                <a:latin typeface="+mn-lt"/>
              </a:defRPr>
            </a:lvl1pPr>
            <a:lvl2pPr marL="432000" indent="-216000">
              <a:lnSpc>
                <a:spcPct val="80000"/>
              </a:lnSpc>
              <a:buClr>
                <a:srgbClr val="B5D2EC"/>
              </a:buClr>
              <a:defRPr sz="2000">
                <a:latin typeface="+mn-lt"/>
              </a:defRPr>
            </a:lvl2pPr>
            <a:lvl3pPr marL="72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3pPr>
            <a:lvl4pPr marL="108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144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10"/>
          <p:cNvCxnSpPr/>
          <p:nvPr userDrawn="1"/>
        </p:nvCxnSpPr>
        <p:spPr>
          <a:xfrm>
            <a:off x="0" y="695227"/>
            <a:ext cx="6156000" cy="0"/>
          </a:xfrm>
          <a:prstGeom prst="line">
            <a:avLst/>
          </a:prstGeom>
          <a:ln w="19050">
            <a:gradFill flip="none" rotWithShape="1">
              <a:gsLst>
                <a:gs pos="5000">
                  <a:schemeClr val="accent1">
                    <a:lumMod val="5000"/>
                    <a:lumOff val="95000"/>
                  </a:schemeClr>
                </a:gs>
                <a:gs pos="44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 userDrawn="1"/>
        </p:nvSpPr>
        <p:spPr>
          <a:xfrm>
            <a:off x="503238" y="944562"/>
            <a:ext cx="2520590" cy="5220000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2"/>
          <p:cNvSpPr>
            <a:spLocks noGrp="1"/>
          </p:cNvSpPr>
          <p:nvPr>
            <p:ph idx="1"/>
          </p:nvPr>
        </p:nvSpPr>
        <p:spPr>
          <a:xfrm>
            <a:off x="3239852" y="1520788"/>
            <a:ext cx="5400000" cy="46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>
              <a:lnSpc>
                <a:spcPct val="80000"/>
              </a:lnSpc>
              <a:buClr>
                <a:srgbClr val="B5D2EC"/>
              </a:buClr>
              <a:defRPr sz="1800">
                <a:latin typeface="+mn-lt"/>
              </a:defRPr>
            </a:lvl1pPr>
            <a:lvl2pPr marL="432000" indent="-216000">
              <a:lnSpc>
                <a:spcPct val="80000"/>
              </a:lnSpc>
              <a:buClr>
                <a:srgbClr val="B5D2EC"/>
              </a:buClr>
              <a:defRPr sz="1800">
                <a:latin typeface="+mn-lt"/>
              </a:defRPr>
            </a:lvl2pPr>
            <a:lvl3pPr marL="72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1800">
                <a:latin typeface="+mn-lt"/>
              </a:defRPr>
            </a:lvl3pPr>
            <a:lvl4pPr marL="108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1800">
                <a:latin typeface="+mn-lt"/>
              </a:defRPr>
            </a:lvl4pPr>
            <a:lvl5pPr marL="144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1800"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idx="10" hasCustomPrompt="1"/>
          </p:nvPr>
        </p:nvSpPr>
        <p:spPr>
          <a:xfrm>
            <a:off x="3239852" y="955676"/>
            <a:ext cx="5400000" cy="432000"/>
          </a:xfrm>
          <a:prstGeom prst="rect">
            <a:avLst/>
          </a:prstGeom>
        </p:spPr>
        <p:txBody>
          <a:bodyPr vert="horz" lIns="0" tIns="36000" rIns="72000" bIns="36000" rtlCol="0">
            <a:normAutofit/>
          </a:bodyPr>
          <a:lstStyle>
            <a:lvl1pPr marL="216000" indent="-216000">
              <a:lnSpc>
                <a:spcPct val="80000"/>
              </a:lnSpc>
              <a:buClr>
                <a:srgbClr val="B5D2EC"/>
              </a:buClr>
              <a:defRPr sz="2200" b="1">
                <a:solidFill>
                  <a:srgbClr val="013974"/>
                </a:solidFill>
                <a:latin typeface="+mn-lt"/>
              </a:defRPr>
            </a:lvl1pPr>
            <a:lvl2pPr marL="432000" indent="-216000">
              <a:lnSpc>
                <a:spcPct val="80000"/>
              </a:lnSpc>
              <a:buClr>
                <a:srgbClr val="B5D2EC"/>
              </a:buClr>
              <a:defRPr sz="2000">
                <a:latin typeface="+mn-lt"/>
              </a:defRPr>
            </a:lvl2pPr>
            <a:lvl3pPr marL="72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3pPr>
            <a:lvl4pPr marL="108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1440000" indent="-216000">
              <a:lnSpc>
                <a:spcPct val="80000"/>
              </a:lnSpc>
              <a:buClr>
                <a:srgbClr val="B5D2EC"/>
              </a:buClr>
              <a:buFont typeface="Arial" panose="020B0604020202020204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317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/>
          <p:cNvCxnSpPr/>
          <p:nvPr userDrawn="1"/>
        </p:nvCxnSpPr>
        <p:spPr>
          <a:xfrm flipH="1">
            <a:off x="0" y="695227"/>
            <a:ext cx="6156000" cy="0"/>
          </a:xfrm>
          <a:prstGeom prst="line">
            <a:avLst/>
          </a:prstGeom>
          <a:ln w="19050">
            <a:gradFill flip="none" rotWithShape="1">
              <a:gsLst>
                <a:gs pos="5000">
                  <a:schemeClr val="accent1">
                    <a:lumMod val="5000"/>
                    <a:lumOff val="95000"/>
                  </a:schemeClr>
                </a:gs>
                <a:gs pos="44000">
                  <a:srgbClr val="B5D2EC"/>
                </a:gs>
                <a:gs pos="73000">
                  <a:srgbClr val="B5D2EC"/>
                </a:gs>
                <a:gs pos="100000">
                  <a:srgbClr val="0139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1"/>
          <p:cNvSpPr txBox="1">
            <a:spLocks/>
          </p:cNvSpPr>
          <p:nvPr userDrawn="1"/>
        </p:nvSpPr>
        <p:spPr>
          <a:xfrm>
            <a:off x="503548" y="260696"/>
            <a:ext cx="5940000" cy="432000"/>
          </a:xfrm>
          <a:prstGeom prst="rect">
            <a:avLst/>
          </a:prstGeom>
        </p:spPr>
        <p:txBody>
          <a:bodyPr vert="horz" lIns="0" tIns="36000" rIns="72000" bIns="72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Wojna trzydziestoletnia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70638"/>
            <a:ext cx="540060" cy="5400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37" y="206642"/>
            <a:ext cx="108213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444344" y="-28254"/>
            <a:ext cx="2069192" cy="10885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6" h="9719">
                <a:moveTo>
                  <a:pt x="0" y="2256"/>
                </a:moveTo>
                <a:lnTo>
                  <a:pt x="10407" y="0"/>
                </a:lnTo>
                <a:cubicBezTo>
                  <a:pt x="10581" y="3369"/>
                  <a:pt x="10872" y="6350"/>
                  <a:pt x="11046" y="9719"/>
                </a:cubicBezTo>
                <a:lnTo>
                  <a:pt x="523" y="9611"/>
                </a:lnTo>
                <a:cubicBezTo>
                  <a:pt x="349" y="7159"/>
                  <a:pt x="174" y="4708"/>
                  <a:pt x="0" y="2256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94" y="129989"/>
            <a:ext cx="1259563" cy="54479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9" y="188640"/>
            <a:ext cx="643629" cy="6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5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17.02.2023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9" y="1823322"/>
            <a:ext cx="6266994" cy="4053950"/>
          </a:xfrm>
          <a:prstGeom prst="rect">
            <a:avLst/>
          </a:prstGeom>
          <a:ln w="6350">
            <a:noFill/>
          </a:ln>
        </p:spPr>
      </p:pic>
      <p:sp>
        <p:nvSpPr>
          <p:cNvPr id="16" name="Prostokąt 15"/>
          <p:cNvSpPr/>
          <p:nvPr/>
        </p:nvSpPr>
        <p:spPr>
          <a:xfrm>
            <a:off x="432224" y="5392085"/>
            <a:ext cx="5976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4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rgbClr val="013974"/>
                </a:solidFill>
                <a:latin typeface="Calibri" panose="020F0502020204030204" pitchFamily="34" charset="0"/>
              </a:rPr>
              <a:t>Wojna trzydziestoletnia</a:t>
            </a:r>
            <a:endParaRPr lang="pl-PL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2" y="4293096"/>
            <a:ext cx="1479584" cy="1960229"/>
          </a:xfrm>
          <a:prstGeom prst="rect">
            <a:avLst/>
          </a:prstGeom>
          <a:ln w="12700">
            <a:solidFill>
              <a:srgbClr val="013974"/>
            </a:solidFill>
          </a:ln>
        </p:spPr>
      </p:pic>
      <p:sp>
        <p:nvSpPr>
          <p:cNvPr id="13" name="Schemat blokowy: ręczne wprowadzanie danych 5"/>
          <p:cNvSpPr/>
          <p:nvPr/>
        </p:nvSpPr>
        <p:spPr>
          <a:xfrm rot="10800000">
            <a:off x="6444344" y="-28254"/>
            <a:ext cx="2069192" cy="10885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6" h="9719">
                <a:moveTo>
                  <a:pt x="0" y="2256"/>
                </a:moveTo>
                <a:lnTo>
                  <a:pt x="10407" y="0"/>
                </a:lnTo>
                <a:cubicBezTo>
                  <a:pt x="10581" y="3369"/>
                  <a:pt x="10872" y="6350"/>
                  <a:pt x="11046" y="9719"/>
                </a:cubicBezTo>
                <a:lnTo>
                  <a:pt x="523" y="9611"/>
                </a:lnTo>
                <a:cubicBezTo>
                  <a:pt x="349" y="7159"/>
                  <a:pt x="174" y="4708"/>
                  <a:pt x="0" y="2256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94" y="129989"/>
            <a:ext cx="1259563" cy="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503238" y="2564904"/>
            <a:ext cx="1222082" cy="32688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3239852" y="1520787"/>
            <a:ext cx="5148883" cy="3600000"/>
          </a:xfrm>
          <a:prstGeom prst="rect">
            <a:avLst/>
          </a:prstGeom>
          <a:ln>
            <a:noFill/>
          </a:ln>
        </p:spPr>
        <p:txBody>
          <a:bodyPr wrap="square" lIns="0" tIns="72000" bIns="0" anchor="t">
            <a:noAutofit/>
          </a:bodyPr>
          <a:lstStyle/>
          <a:p>
            <a:pPr marL="0" lvl="1">
              <a:spcAft>
                <a:spcPts val="200"/>
              </a:spcAft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400" b="1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68532" y="1592796"/>
            <a:ext cx="5472000" cy="457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03548" y="944724"/>
            <a:ext cx="6300000" cy="432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r>
              <a:rPr lang="pl-PL" b="1" dirty="0" smtClean="0">
                <a:solidFill>
                  <a:srgbClr val="013974"/>
                </a:solidFill>
              </a:rPr>
              <a:t>Pokój </a:t>
            </a:r>
            <a:r>
              <a:rPr lang="pl-PL" b="1" dirty="0">
                <a:solidFill>
                  <a:srgbClr val="013974"/>
                </a:solidFill>
              </a:rPr>
              <a:t>westfalski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548" y="1376772"/>
            <a:ext cx="6336704" cy="1152128"/>
          </a:xfrm>
          <a:prstGeom prst="rect">
            <a:avLst/>
          </a:prstGeom>
          <a:ln>
            <a:noFill/>
          </a:ln>
        </p:spPr>
        <p:txBody>
          <a:bodyPr wrap="square" lIns="0" tIns="108000" rIns="0" bIns="0" anchor="t">
            <a:noAutofit/>
          </a:bodyPr>
          <a:lstStyle/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potwierdzenie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funkcjonowania Rzeszy jako </a:t>
            </a: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konfederacji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kilkuset państw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władzę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zwierzchnią nad Rzeszą sprawować </a:t>
            </a: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zasada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„czyja władza, tego religia” dotyczyć </a:t>
            </a: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miała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także władców innych niż luterańscy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uznanie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Habsburgów niepodległości </a:t>
            </a: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Szwajcarii i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Republiki Zjednoczonych Prowincji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terytorialne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72429"/>
              </p:ext>
            </p:extLst>
          </p:nvPr>
        </p:nvGraphicFramePr>
        <p:xfrm>
          <a:off x="5400092" y="2564904"/>
          <a:ext cx="3240360" cy="327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530348">
                <a:tc>
                  <a:txBody>
                    <a:bodyPr/>
                    <a:lstStyle/>
                    <a:p>
                      <a:pPr marL="108000"/>
                      <a:r>
                        <a:rPr lang="pl-PL" sz="1300" b="0" dirty="0" smtClean="0">
                          <a:solidFill>
                            <a:schemeClr val="tx1"/>
                          </a:solidFill>
                        </a:rPr>
                        <a:t>Francja otrzymała Alzację i biskupstwa </a:t>
                      </a:r>
                      <a:br>
                        <a:rPr lang="pl-PL" sz="13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300" b="0" dirty="0" smtClean="0">
                          <a:solidFill>
                            <a:schemeClr val="tx1"/>
                          </a:solidFill>
                        </a:rPr>
                        <a:t>Metz, </a:t>
                      </a:r>
                      <a:r>
                        <a:rPr lang="pl-PL" sz="1300" b="0" dirty="0" err="1" smtClean="0">
                          <a:solidFill>
                            <a:schemeClr val="tx1"/>
                          </a:solidFill>
                        </a:rPr>
                        <a:t>Toul</a:t>
                      </a:r>
                      <a:r>
                        <a:rPr lang="pl-PL" sz="1300" b="0" dirty="0" smtClean="0">
                          <a:solidFill>
                            <a:schemeClr val="tx1"/>
                          </a:solidFill>
                        </a:rPr>
                        <a:t>, Verdun</a:t>
                      </a:r>
                    </a:p>
                  </a:txBody>
                  <a:tcPr marL="0" marR="72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2EC"/>
                    </a:solidFill>
                  </a:tcPr>
                </a:tc>
              </a:tr>
              <a:tr h="754746">
                <a:tc>
                  <a:txBody>
                    <a:bodyPr/>
                    <a:lstStyle/>
                    <a:p>
                      <a:pPr marL="108000"/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Szwecja uzyskała Pomorze Przednie, Rugię </a:t>
                      </a:r>
                      <a:br>
                        <a:rPr lang="pl-PL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oraz księstwo utworzone z terenów arcybiskupstwa Bremy</a:t>
                      </a:r>
                    </a:p>
                  </a:txBody>
                  <a:tcPr marL="0" marR="72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2EC"/>
                    </a:solidFill>
                  </a:tcPr>
                </a:tc>
              </a:tr>
              <a:tr h="930574">
                <a:tc>
                  <a:txBody>
                    <a:bodyPr/>
                    <a:lstStyle/>
                    <a:p>
                      <a:pPr marL="108000"/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Brandenburgia uzyskała Pomorze Tylne, arcybiskupstwo magdeburskie, biskupstwa </a:t>
                      </a:r>
                      <a:br>
                        <a:rPr lang="pl-PL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w Kamieniu Pomorskim, </a:t>
                      </a:r>
                      <a:r>
                        <a:rPr lang="pl-PL" sz="1300" dirty="0" err="1" smtClean="0">
                          <a:solidFill>
                            <a:schemeClr val="tx1"/>
                          </a:solidFill>
                        </a:rPr>
                        <a:t>Halberstadt</a:t>
                      </a: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l-PL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pl-PL" sz="1300" dirty="0" err="1" smtClean="0">
                          <a:solidFill>
                            <a:schemeClr val="tx1"/>
                          </a:solidFill>
                        </a:rPr>
                        <a:t>Minden</a:t>
                      </a:r>
                      <a:endParaRPr lang="pl-PL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2EC"/>
                    </a:solidFill>
                  </a:tcPr>
                </a:tc>
              </a:tr>
              <a:tr h="530348">
                <a:tc>
                  <a:txBody>
                    <a:bodyPr/>
                    <a:lstStyle/>
                    <a:p>
                      <a:pPr marL="108000"/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Bawaria zachowała Palatynat Górny i tytuł elektorski przyznany w 1626 r.</a:t>
                      </a:r>
                    </a:p>
                  </a:txBody>
                  <a:tcPr marL="0" marR="72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2EC"/>
                    </a:solidFill>
                  </a:tcPr>
                </a:tc>
              </a:tr>
              <a:tr h="530348">
                <a:tc>
                  <a:txBody>
                    <a:bodyPr/>
                    <a:lstStyle/>
                    <a:p>
                      <a:pPr marL="108000"/>
                      <a:r>
                        <a:rPr lang="pl-PL" sz="1300" dirty="0" err="1" smtClean="0">
                          <a:solidFill>
                            <a:schemeClr val="tx1"/>
                          </a:solidFill>
                        </a:rPr>
                        <a:t>Wittelsbachom</a:t>
                      </a: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 zwrócono Palatynat Dolny </a:t>
                      </a:r>
                      <a:br>
                        <a:rPr lang="pl-PL" sz="13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300" dirty="0" smtClean="0">
                          <a:solidFill>
                            <a:schemeClr val="tx1"/>
                          </a:solidFill>
                        </a:rPr>
                        <a:t>oraz tytuł elektora Rzeszy</a:t>
                      </a:r>
                    </a:p>
                  </a:txBody>
                  <a:tcPr marL="0" marR="72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5D2EC"/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503548" y="5949280"/>
            <a:ext cx="6192688" cy="39608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Szwecja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otrzymała od Rzeszy odszkodowanie </a:t>
            </a: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wysokości 5 mln talarów</a:t>
            </a:r>
          </a:p>
          <a:p>
            <a:pPr marL="360000" lvl="1" indent="-180000"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gwarantami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pokoju były Francja i Szwecja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1" y="2578142"/>
            <a:ext cx="4265597" cy="324619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grpSp>
        <p:nvGrpSpPr>
          <p:cNvPr id="8" name="Grupa 7"/>
          <p:cNvGrpSpPr/>
          <p:nvPr/>
        </p:nvGrpSpPr>
        <p:grpSpPr>
          <a:xfrm>
            <a:off x="7507005" y="1268760"/>
            <a:ext cx="1133447" cy="1133447"/>
            <a:chOff x="7507005" y="1268760"/>
            <a:chExt cx="1133447" cy="1133447"/>
          </a:xfrm>
        </p:grpSpPr>
        <p:grpSp>
          <p:nvGrpSpPr>
            <p:cNvPr id="20" name="Grupa 19"/>
            <p:cNvGrpSpPr/>
            <p:nvPr/>
          </p:nvGrpSpPr>
          <p:grpSpPr>
            <a:xfrm>
              <a:off x="7507005" y="1268760"/>
              <a:ext cx="1133447" cy="1133447"/>
              <a:chOff x="7200292" y="3366305"/>
              <a:chExt cx="1133447" cy="1133447"/>
            </a:xfrm>
          </p:grpSpPr>
          <p:sp>
            <p:nvSpPr>
              <p:cNvPr id="22" name="Elipsa 21"/>
              <p:cNvSpPr>
                <a:spLocks noChangeAspect="1"/>
              </p:cNvSpPr>
              <p:nvPr/>
            </p:nvSpPr>
            <p:spPr>
              <a:xfrm>
                <a:off x="7200292" y="3366305"/>
                <a:ext cx="1133447" cy="113344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13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7261012" y="3427025"/>
                <a:ext cx="1012006" cy="1012006"/>
              </a:xfrm>
              <a:prstGeom prst="ellipse">
                <a:avLst/>
              </a:prstGeom>
              <a:solidFill>
                <a:srgbClr val="01397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358" y="1609835"/>
              <a:ext cx="672741" cy="451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8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3547" y="944724"/>
            <a:ext cx="8137215" cy="432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r>
              <a:rPr lang="pl-PL" b="1" dirty="0" smtClean="0">
                <a:solidFill>
                  <a:srgbClr val="013974"/>
                </a:solidFill>
              </a:rPr>
              <a:t>Skutki </a:t>
            </a:r>
            <a:r>
              <a:rPr lang="pl-PL" b="1" dirty="0">
                <a:solidFill>
                  <a:srgbClr val="013974"/>
                </a:solidFill>
              </a:rPr>
              <a:t>wojny trzydziestoletniej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3547" y="1376772"/>
            <a:ext cx="8137215" cy="1728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najdłuższy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najkrwawszy konflikt w XVII-wiecznej Europie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wzmocnienie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pozycji Habsburgów w Europie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skonsolidowanie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krajów rządzonych przez Habsburgów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sekularyzacja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polityki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kwestie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religijne straciły na znaczeniu w relacjach międzynarodowych, ich miejsce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zajęła racja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poszczególnych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ludności Rzeszy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 20 mln do 16–17 mln)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endParaRPr lang="pl-PL" sz="1300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3547" y="3032956"/>
            <a:ext cx="8137215" cy="1620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największe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straty demograficzne na Pomorzu, Śląsku i terenach Palatynatu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 ludnościowych obok działań zbrojnych przyczyniły się klęski głodu 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epidemie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zapaść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gospodarcza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psucie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monety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endParaRPr lang="pl-PL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endParaRPr lang="pl-PL" sz="1300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1475656" y="3812617"/>
            <a:ext cx="6830759" cy="2340260"/>
            <a:chOff x="1475656" y="3812617"/>
            <a:chExt cx="6830759" cy="2340260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05" b="20594"/>
            <a:stretch/>
          </p:blipFill>
          <p:spPr>
            <a:xfrm>
              <a:off x="2951820" y="3812617"/>
              <a:ext cx="5354595" cy="2340260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1475656" y="5625244"/>
              <a:ext cx="147600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/>
                <a:t>Jacques </a:t>
              </a:r>
              <a:r>
                <a:rPr lang="pl-PL" sz="700" dirty="0" err="1" smtClean="0"/>
                <a:t>Callot</a:t>
              </a:r>
              <a:r>
                <a:rPr lang="pl-PL" sz="700" dirty="0" smtClean="0"/>
                <a:t>, </a:t>
              </a:r>
              <a:r>
                <a:rPr lang="pl-PL" sz="700" i="1" dirty="0" smtClean="0"/>
                <a:t>Okropności wojny</a:t>
              </a:r>
              <a:endParaRPr lang="pl-PL" sz="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03548" y="944724"/>
            <a:ext cx="8137214" cy="504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08000" bIns="36000" rtlCol="0" anchor="ctr"/>
          <a:lstStyle/>
          <a:p>
            <a:r>
              <a:rPr lang="pl-PL" b="1" dirty="0" smtClean="0">
                <a:solidFill>
                  <a:srgbClr val="013974"/>
                </a:solidFill>
              </a:rPr>
              <a:t>Cele lekcji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448778"/>
            <a:ext cx="8137215" cy="1728193"/>
          </a:xfrm>
          <a:prstGeom prst="rect">
            <a:avLst/>
          </a:prstGeom>
          <a:ln>
            <a:noFill/>
          </a:ln>
        </p:spPr>
        <p:txBody>
          <a:bodyPr wrap="square" lIns="0" tIns="72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wybuchu wojny trzydziestoletniej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scharakteryzujesz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kolejne etapy wojny trzydziestoletniej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mapie najważniejsze wydarzenia związane z przebiegiem wojny trzydziestoletniej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pokoju westfalskiego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3548" y="3681029"/>
            <a:ext cx="8137214" cy="504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08000" bIns="36000" rtlCol="0" anchor="ctr"/>
          <a:lstStyle/>
          <a:p>
            <a:r>
              <a:rPr lang="pl-PL" b="1" dirty="0">
                <a:solidFill>
                  <a:srgbClr val="013974"/>
                </a:solidFill>
              </a:rPr>
              <a:t>NACOBEZU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3547" y="4185083"/>
            <a:ext cx="8137215" cy="1728193"/>
          </a:xfrm>
          <a:prstGeom prst="rect">
            <a:avLst/>
          </a:prstGeom>
          <a:ln>
            <a:noFill/>
          </a:ln>
        </p:spPr>
        <p:txBody>
          <a:bodyPr wrap="square" lIns="0" tIns="72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 trwania wojny trzydziestoletniej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skutki wojny trzydziestoletniej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7200292" y="3366305"/>
            <a:ext cx="1133447" cy="1133447"/>
            <a:chOff x="7200292" y="3366305"/>
            <a:chExt cx="1133447" cy="1133447"/>
          </a:xfrm>
        </p:grpSpPr>
        <p:grpSp>
          <p:nvGrpSpPr>
            <p:cNvPr id="4" name="Grupa 3"/>
            <p:cNvGrpSpPr/>
            <p:nvPr/>
          </p:nvGrpSpPr>
          <p:grpSpPr>
            <a:xfrm>
              <a:off x="7200292" y="3366305"/>
              <a:ext cx="1133447" cy="1133447"/>
              <a:chOff x="7200292" y="3366305"/>
              <a:chExt cx="1133447" cy="1133447"/>
            </a:xfrm>
          </p:grpSpPr>
          <p:sp>
            <p:nvSpPr>
              <p:cNvPr id="14" name="Elipsa 13"/>
              <p:cNvSpPr>
                <a:spLocks noChangeAspect="1"/>
              </p:cNvSpPr>
              <p:nvPr/>
            </p:nvSpPr>
            <p:spPr>
              <a:xfrm>
                <a:off x="7200292" y="3366305"/>
                <a:ext cx="1133447" cy="113344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13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7261012" y="3427025"/>
                <a:ext cx="1012006" cy="1012006"/>
              </a:xfrm>
              <a:prstGeom prst="ellipse">
                <a:avLst/>
              </a:prstGeom>
              <a:solidFill>
                <a:srgbClr val="01397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398" y="3620892"/>
              <a:ext cx="631235" cy="624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6" y="2965218"/>
            <a:ext cx="3369986" cy="1405332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7667665" y="3131442"/>
            <a:ext cx="972787" cy="303440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03548" y="944724"/>
            <a:ext cx="5256000" cy="432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r>
              <a:rPr lang="pl-PL" b="1" dirty="0" smtClean="0">
                <a:solidFill>
                  <a:srgbClr val="013974"/>
                </a:solidFill>
              </a:rPr>
              <a:t>Sytuacja </a:t>
            </a:r>
            <a:r>
              <a:rPr lang="pl-PL" b="1" dirty="0">
                <a:solidFill>
                  <a:srgbClr val="013974"/>
                </a:solidFill>
              </a:rPr>
              <a:t>religijna w Rzeszy na przełomie XVI i XVII w.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8" y="1376772"/>
            <a:ext cx="5256000" cy="648000"/>
          </a:xfrm>
          <a:prstGeom prst="rect">
            <a:avLst/>
          </a:prstGeom>
          <a:ln>
            <a:noFill/>
          </a:ln>
        </p:spPr>
        <p:txBody>
          <a:bodyPr wrap="square" lIns="0" tIns="72000" rIns="108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1555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pokój </a:t>
            </a: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augsburski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6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czyja władza, tego religia</a:t>
            </a:r>
            <a:r>
              <a:rPr lang="pl-PL" sz="16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04008" y="1952836"/>
            <a:ext cx="5256000" cy="900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645750" lvl="1" indent="-28575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–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położył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kres walkom wyznaniowym na terenie Rzeszy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koniec XVI w. przewagę zaczęli zyskiwać katolicy</a:t>
            </a:r>
          </a:p>
          <a:p>
            <a:pPr marL="645750" lvl="1" indent="-28575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–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chcieli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odzyskać ziemie utracone na rzecz protestantów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827584" y="3829286"/>
            <a:ext cx="1446960" cy="1446960"/>
            <a:chOff x="935596" y="3829286"/>
            <a:chExt cx="1446960" cy="1446960"/>
          </a:xfrm>
        </p:grpSpPr>
        <p:grpSp>
          <p:nvGrpSpPr>
            <p:cNvPr id="27" name="Grupa 26"/>
            <p:cNvGrpSpPr/>
            <p:nvPr/>
          </p:nvGrpSpPr>
          <p:grpSpPr>
            <a:xfrm>
              <a:off x="935596" y="3829286"/>
              <a:ext cx="1446960" cy="1446960"/>
              <a:chOff x="755576" y="4113076"/>
              <a:chExt cx="1446960" cy="1446960"/>
            </a:xfrm>
          </p:grpSpPr>
          <p:sp>
            <p:nvSpPr>
              <p:cNvPr id="30" name="Elipsa 29"/>
              <p:cNvSpPr>
                <a:spLocks noChangeAspect="1"/>
              </p:cNvSpPr>
              <p:nvPr/>
            </p:nvSpPr>
            <p:spPr>
              <a:xfrm>
                <a:off x="755576" y="4113076"/>
                <a:ext cx="1446960" cy="144696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13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Elipsa 30"/>
              <p:cNvSpPr/>
              <p:nvPr/>
            </p:nvSpPr>
            <p:spPr>
              <a:xfrm>
                <a:off x="833092" y="4190592"/>
                <a:ext cx="1291929" cy="1291929"/>
              </a:xfrm>
              <a:prstGeom prst="ellipse">
                <a:avLst/>
              </a:prstGeom>
              <a:solidFill>
                <a:srgbClr val="01397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82" y="4293168"/>
              <a:ext cx="965963" cy="648000"/>
            </a:xfrm>
            <a:prstGeom prst="rect">
              <a:avLst/>
            </a:prstGeom>
          </p:spPr>
        </p:pic>
      </p:grpSp>
      <p:grpSp>
        <p:nvGrpSpPr>
          <p:cNvPr id="2" name="Grupa 1"/>
          <p:cNvGrpSpPr/>
          <p:nvPr/>
        </p:nvGrpSpPr>
        <p:grpSpPr>
          <a:xfrm>
            <a:off x="2641930" y="3140968"/>
            <a:ext cx="5710490" cy="2749069"/>
            <a:chOff x="2641930" y="3140968"/>
            <a:chExt cx="5710490" cy="2749069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641930" y="5511470"/>
              <a:ext cx="183600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 smtClean="0"/>
                <a:t>Dokument pokoju augsburskiego</a:t>
              </a:r>
              <a:endParaRPr lang="pl-PL" sz="700" i="1" dirty="0"/>
            </a:p>
          </p:txBody>
        </p:sp>
        <p:pic>
          <p:nvPicPr>
            <p:cNvPr id="34" name="Obraz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494" y="3140968"/>
              <a:ext cx="3888926" cy="2749069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268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944724"/>
            <a:ext cx="5256000" cy="432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r>
              <a:rPr lang="pl-PL" b="1" dirty="0" smtClean="0">
                <a:solidFill>
                  <a:srgbClr val="013974"/>
                </a:solidFill>
              </a:rPr>
              <a:t>Sytuacja </a:t>
            </a:r>
            <a:r>
              <a:rPr lang="pl-PL" b="1" dirty="0">
                <a:solidFill>
                  <a:srgbClr val="013974"/>
                </a:solidFill>
              </a:rPr>
              <a:t>religijna w Rzeszy na przełomie XVI i XVII w.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8" y="1376772"/>
            <a:ext cx="5256000" cy="576000"/>
          </a:xfrm>
          <a:prstGeom prst="rect">
            <a:avLst/>
          </a:prstGeom>
          <a:ln>
            <a:noFill/>
          </a:ln>
        </p:spPr>
        <p:txBody>
          <a:bodyPr wrap="square" lIns="0" tIns="72000" rIns="108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Wybuch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trzydziestoletniej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1618 </a:t>
            </a:r>
            <a:r>
              <a: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defenestracja praska</a:t>
            </a:r>
            <a:endParaRPr lang="pl-PL" sz="1400" b="1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22094" y="5661248"/>
            <a:ext cx="4428000" cy="504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budowy dwóch zborów protestanckich w dobrach kościelnych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55948" y="1952836"/>
            <a:ext cx="4572000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wyrzucenie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dwóch namiestników cesarskich przez okna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zamku 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Hradczanach do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fosy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822094" y="2456892"/>
            <a:ext cx="4428000" cy="504000"/>
          </a:xfrm>
          <a:prstGeom prst="rect">
            <a:avLst/>
          </a:prstGeom>
          <a:solidFill>
            <a:srgbClr val="B5D2EC"/>
          </a:solidFill>
          <a:ln>
            <a:noFill/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antyprotestanckiej polityki austriackich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władców Czech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822094" y="3062951"/>
            <a:ext cx="4428000" cy="504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przekazanie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cesarza władzy w Czechach niechętnemu protestantom arcyksięciu Franciszkowi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Habsburgowi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822094" y="3669010"/>
            <a:ext cx="4428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 regencyjnej złożonej wyłącznie z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katolików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822094" y="4131069"/>
            <a:ext cx="4428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cenzurowanie książek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822094" y="4593128"/>
            <a:ext cx="4428000" cy="360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niekatolikom piastowania wyższych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urzędów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822094" y="5055187"/>
            <a:ext cx="4428000" cy="504000"/>
          </a:xfrm>
          <a:prstGeom prst="rect">
            <a:avLst/>
          </a:prstGeom>
          <a:solidFill>
            <a:schemeClr val="bg1"/>
          </a:solidFill>
          <a:ln w="12700">
            <a:solidFill>
              <a:srgbClr val="B5D2EC"/>
            </a:solidFill>
          </a:ln>
        </p:spPr>
        <p:txBody>
          <a:bodyPr wrap="square" lIns="72000" tIns="0" rIns="72000" bIns="0" anchor="ctr">
            <a:noAutofit/>
          </a:bodyPr>
          <a:lstStyle/>
          <a:p>
            <a:pPr marL="0" lvl="1"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praktykowania kultu protestanckiego w miastach będących dobrami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kościelnymi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349085" y="2456916"/>
            <a:ext cx="3291367" cy="2484252"/>
            <a:chOff x="5349085" y="2456916"/>
            <a:chExt cx="3291367" cy="2484252"/>
          </a:xfrm>
        </p:grpSpPr>
        <p:grpSp>
          <p:nvGrpSpPr>
            <p:cNvPr id="10" name="Grupa 9"/>
            <p:cNvGrpSpPr/>
            <p:nvPr/>
          </p:nvGrpSpPr>
          <p:grpSpPr>
            <a:xfrm>
              <a:off x="5349085" y="2456916"/>
              <a:ext cx="3291367" cy="2268252"/>
              <a:chOff x="5400092" y="2384836"/>
              <a:chExt cx="3121152" cy="2150948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5400092" y="2384836"/>
                <a:ext cx="3121152" cy="2150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" name="Obraz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" t="5669" r="4256" b="6331"/>
              <a:stretch/>
            </p:blipFill>
            <p:spPr>
              <a:xfrm>
                <a:off x="5520508" y="2524206"/>
                <a:ext cx="2880320" cy="1872208"/>
              </a:xfrm>
              <a:prstGeom prst="rect">
                <a:avLst/>
              </a:prstGeom>
            </p:spPr>
          </p:pic>
        </p:grpSp>
        <p:sp>
          <p:nvSpPr>
            <p:cNvPr id="30" name="pole tekstowe 29"/>
            <p:cNvSpPr txBox="1"/>
            <p:nvPr/>
          </p:nvSpPr>
          <p:spPr>
            <a:xfrm>
              <a:off x="6120172" y="4725168"/>
              <a:ext cx="252000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 smtClean="0"/>
                <a:t>Wyrzucenie </a:t>
              </a:r>
              <a:r>
                <a:rPr lang="pl-PL" sz="700" dirty="0"/>
                <a:t>dwóch namiestników cesarskich </a:t>
              </a:r>
              <a:r>
                <a:rPr lang="pl-PL" sz="700" dirty="0" smtClean="0"/>
                <a:t>przez </a:t>
              </a:r>
              <a:br>
                <a:rPr lang="pl-PL" sz="700" dirty="0" smtClean="0"/>
              </a:br>
              <a:r>
                <a:rPr lang="pl-PL" sz="700" dirty="0" smtClean="0"/>
                <a:t>okna zamku </a:t>
              </a:r>
              <a:r>
                <a:rPr lang="pl-PL" sz="700" dirty="0"/>
                <a:t>na Hradczanach do fosy</a:t>
              </a: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105781"/>
            <a:ext cx="552419" cy="12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571321" y="944724"/>
            <a:ext cx="972787" cy="52107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03548" y="944724"/>
            <a:ext cx="4068000" cy="57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36000" rtlCol="0" anchor="t"/>
          <a:lstStyle/>
          <a:p>
            <a:r>
              <a:rPr lang="pl-PL" b="1" dirty="0" smtClean="0">
                <a:solidFill>
                  <a:schemeClr val="bg1"/>
                </a:solidFill>
              </a:rPr>
              <a:t>Czeski </a:t>
            </a:r>
            <a:r>
              <a:rPr lang="pl-PL" b="1" dirty="0">
                <a:solidFill>
                  <a:schemeClr val="bg1"/>
                </a:solidFill>
              </a:rPr>
              <a:t>etap wojny trzydziestoletniej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(</a:t>
            </a:r>
            <a:r>
              <a:rPr lang="pl-PL" b="1" dirty="0">
                <a:solidFill>
                  <a:schemeClr val="bg1"/>
                </a:solidFill>
              </a:rPr>
              <a:t>1618–1623)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6" y="1520788"/>
            <a:ext cx="3492388" cy="1944000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szlachta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czeska chciała wykorzystać konflikt do wzmocnienia swojej pozycji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1619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detronizacja Ferdynanda Habsburga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króla Czech Fryderyka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Wittelsbacha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protestanckiego władcy Palatynatu Reńskiego</a:t>
            </a:r>
          </a:p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1620 </a:t>
            </a:r>
            <a:r>
              <a: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bitwa pod Białą Górą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97" y="1133114"/>
            <a:ext cx="1619727" cy="1611810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503546" y="3357244"/>
            <a:ext cx="3492388" cy="2268000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klęska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Czechów i początek represji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ustanowienie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dziedziczności tronu czeskiego w ramach dynastii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Habsburgów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przeniesienie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działań zbrojnych do Palatynatu Reńskiego spowodowało,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konfliktu dołączyły inne państwa, zaniepokojone wzrostem potęgi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Habsburgów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915816" y="2960948"/>
            <a:ext cx="5724946" cy="3194546"/>
            <a:chOff x="2915816" y="2960948"/>
            <a:chExt cx="5724946" cy="3194546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" t="1443"/>
            <a:stretch/>
          </p:blipFill>
          <p:spPr>
            <a:xfrm>
              <a:off x="3995935" y="2960948"/>
              <a:ext cx="4644827" cy="3194546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2915816" y="5625244"/>
              <a:ext cx="108012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 smtClean="0"/>
                <a:t>Bitwa pod Białą Górą</a:t>
              </a:r>
              <a:endParaRPr lang="pl-PL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5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503548" y="944724"/>
            <a:ext cx="3888000" cy="57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36000" rtlCol="0" anchor="t"/>
          <a:lstStyle/>
          <a:p>
            <a:r>
              <a:rPr lang="pl-PL" b="1" dirty="0" smtClean="0">
                <a:solidFill>
                  <a:schemeClr val="bg1"/>
                </a:solidFill>
              </a:rPr>
              <a:t>Duński </a:t>
            </a:r>
            <a:r>
              <a:rPr lang="pl-PL" b="1" dirty="0">
                <a:solidFill>
                  <a:schemeClr val="bg1"/>
                </a:solidFill>
              </a:rPr>
              <a:t>etap wojny trzydziestoletniej (1624–1629)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6" y="1520788"/>
            <a:ext cx="3888000" cy="1044116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 duński, Chrystian IV zdecydował się na przystąpienie do wojny, gdy Habsburgowie wkroczyli na północ Rzeszy</a:t>
            </a:r>
            <a:endParaRPr lang="pl-PL" sz="1600" b="1" dirty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03546" y="2384884"/>
            <a:ext cx="3852000" cy="1476164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1626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bitwa pod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Lutter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Barenberge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klęska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Duńczyków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cesarska wkroczyła do Danii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1629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Dania wycofała się z wojny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79" y="4797152"/>
            <a:ext cx="1263481" cy="636352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200279" y="941108"/>
            <a:ext cx="5433509" cy="5221815"/>
            <a:chOff x="3200279" y="941108"/>
            <a:chExt cx="5433509" cy="5221815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2"/>
            <a:stretch/>
          </p:blipFill>
          <p:spPr>
            <a:xfrm>
              <a:off x="4571976" y="941108"/>
              <a:ext cx="4061812" cy="5221815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6" name="pole tekstowe 25"/>
            <p:cNvSpPr txBox="1"/>
            <p:nvPr/>
          </p:nvSpPr>
          <p:spPr>
            <a:xfrm>
              <a:off x="3200279" y="5625268"/>
              <a:ext cx="1371721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/>
                <a:t>K</a:t>
              </a:r>
              <a:r>
                <a:rPr lang="pl-PL" sz="700" dirty="0" smtClean="0"/>
                <a:t>ról </a:t>
              </a:r>
              <a:r>
                <a:rPr lang="pl-PL" sz="700" dirty="0"/>
                <a:t>duński, Chrystian IV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4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503548" y="944724"/>
            <a:ext cx="3888000" cy="57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36000" rtlCol="0" anchor="t"/>
          <a:lstStyle/>
          <a:p>
            <a:r>
              <a:rPr lang="pl-PL" b="1" dirty="0" smtClean="0">
                <a:solidFill>
                  <a:schemeClr val="bg1"/>
                </a:solidFill>
              </a:rPr>
              <a:t>Szwedzki </a:t>
            </a:r>
            <a:r>
              <a:rPr lang="pl-PL" b="1" dirty="0">
                <a:solidFill>
                  <a:schemeClr val="bg1"/>
                </a:solidFill>
              </a:rPr>
              <a:t>etap wojny trzydziestoletniej (1630–1634)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03546" y="1520788"/>
            <a:ext cx="3888002" cy="3240360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porażka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Danii skłoniła Szwecję do wzięcia udziału w konflikcie</a:t>
            </a:r>
          </a:p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króla Gustawa II Adolfa była to szansa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wzmocnienie panowania Szwecji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Bałtykiem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Szwedzi odnosili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sukcesy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rzezie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mieszkańców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urządzane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obie strony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konfliktu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zajmowanych</a:t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terenach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1632 </a:t>
            </a:r>
            <a:r>
              <a:rPr lang="pl-PL" sz="16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bitwa pod </a:t>
            </a:r>
            <a:r>
              <a:rPr lang="pl-PL" sz="1600" b="1" dirty="0" err="1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Lützen</a:t>
            </a:r>
            <a:endParaRPr lang="pl-PL" sz="1600" b="1" dirty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256000" y="1520824"/>
            <a:ext cx="3384763" cy="1152091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54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zwycięstwo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Szwedów, ale na polu bitwy zginał Gustaw II Adolf</a:t>
            </a:r>
          </a:p>
          <a:p>
            <a:pPr marL="54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Szwedzi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byli w stanie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walczyć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dalej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4571321" y="944724"/>
            <a:ext cx="972787" cy="52107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2951940" y="2912244"/>
            <a:ext cx="6192060" cy="3236982"/>
            <a:chOff x="2951940" y="2912244"/>
            <a:chExt cx="6192060" cy="3236982"/>
          </a:xfrm>
        </p:grpSpPr>
        <p:sp>
          <p:nvSpPr>
            <p:cNvPr id="34" name="pole tekstowe 33"/>
            <p:cNvSpPr txBox="1"/>
            <p:nvPr/>
          </p:nvSpPr>
          <p:spPr>
            <a:xfrm>
              <a:off x="2951940" y="5625268"/>
              <a:ext cx="108000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/>
                <a:t>Bitwa pod </a:t>
              </a:r>
              <a:r>
                <a:rPr lang="pl-PL" sz="700" dirty="0" err="1"/>
                <a:t>Lützen</a:t>
              </a:r>
              <a:endParaRPr lang="pl-PL" sz="700" dirty="0"/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494" y="2912244"/>
              <a:ext cx="5111506" cy="3236982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687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503548" y="944724"/>
            <a:ext cx="3888000" cy="57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36000" rtlCol="0" anchor="t"/>
          <a:lstStyle/>
          <a:p>
            <a:r>
              <a:rPr lang="pl-PL" b="1" dirty="0" smtClean="0">
                <a:solidFill>
                  <a:schemeClr val="bg1"/>
                </a:solidFill>
              </a:rPr>
              <a:t>Francuski </a:t>
            </a:r>
            <a:r>
              <a:rPr lang="pl-PL" b="1" dirty="0">
                <a:solidFill>
                  <a:schemeClr val="bg1"/>
                </a:solidFill>
              </a:rPr>
              <a:t>etap wojny trzydziestoletniej (1635–1648)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03546" y="1520788"/>
            <a:ext cx="3528000" cy="2664296"/>
          </a:xfrm>
          <a:prstGeom prst="rect">
            <a:avLst/>
          </a:prstGeom>
          <a:ln>
            <a:noFill/>
          </a:ln>
        </p:spPr>
        <p:txBody>
          <a:bodyPr wrap="square" lIns="0" tIns="108000" rIns="3600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porażki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Szwedów skłoniły Francję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wystąpienia przeciw Habsburgom</a:t>
            </a:r>
          </a:p>
          <a:p>
            <a:pPr marL="18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wysłała armie do Rzeszy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Hiszpanii</a:t>
            </a:r>
          </a:p>
          <a:p>
            <a:pPr marL="36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sytuacja na polu walki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przyniosła rozstrzygnięcia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rzecz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żadnej ze stron</a:t>
            </a:r>
          </a:p>
          <a:p>
            <a:pPr marL="54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1642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porażki armii cesarskiej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Rzeszy</a:t>
            </a:r>
          </a:p>
          <a:p>
            <a:pPr marL="54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1643 </a:t>
            </a:r>
            <a:r>
              <a:rPr lang="pl-PL" sz="16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bitwa pod </a:t>
            </a:r>
            <a:r>
              <a:rPr lang="pl-PL" sz="1600" b="1" dirty="0" err="1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Rocroi</a:t>
            </a:r>
            <a:endParaRPr lang="pl-PL" sz="1600" b="1" dirty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571321" y="944724"/>
            <a:ext cx="972787" cy="52107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03548" y="4185084"/>
            <a:ext cx="3528000" cy="1044000"/>
          </a:xfrm>
          <a:prstGeom prst="rect">
            <a:avLst/>
          </a:prstGeom>
          <a:ln>
            <a:noFill/>
          </a:ln>
        </p:spPr>
        <p:txBody>
          <a:bodyPr wrap="square" lIns="0" tIns="0" rIns="36000" bIns="0" anchor="t">
            <a:noAutofit/>
          </a:bodyPr>
          <a:lstStyle/>
          <a:p>
            <a:pPr marL="72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zwycięstwo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Francuzów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Hiszpanami</a:t>
            </a:r>
          </a:p>
          <a:p>
            <a:pPr marL="540000" lvl="1" indent="-180000"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podjął rokowania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pokojowe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89" y="1268760"/>
            <a:ext cx="2392163" cy="1373194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2951820" y="2915622"/>
            <a:ext cx="6192688" cy="3236982"/>
            <a:chOff x="2951820" y="2915622"/>
            <a:chExt cx="6192688" cy="3236982"/>
          </a:xfrm>
        </p:grpSpPr>
        <p:sp>
          <p:nvSpPr>
            <p:cNvPr id="34" name="pole tekstowe 33"/>
            <p:cNvSpPr txBox="1"/>
            <p:nvPr/>
          </p:nvSpPr>
          <p:spPr>
            <a:xfrm>
              <a:off x="2951820" y="5625244"/>
              <a:ext cx="1080120" cy="2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36000" rIns="36000" bIns="36000" rtlCol="0" anchor="ctr">
              <a:noAutofit/>
            </a:bodyPr>
            <a:lstStyle/>
            <a:p>
              <a:pPr algn="ctr"/>
              <a:r>
                <a:rPr lang="pl-PL" sz="700" dirty="0" smtClean="0"/>
                <a:t>Bitwa pod </a:t>
              </a:r>
              <a:r>
                <a:rPr lang="pl-PL" sz="700" dirty="0" err="1" smtClean="0"/>
                <a:t>Rocroi</a:t>
              </a:r>
              <a:endParaRPr lang="pl-PL" sz="700" dirty="0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002" y="2915622"/>
              <a:ext cx="5111506" cy="3236982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467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505602" y="2053666"/>
            <a:ext cx="1222082" cy="2527461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3239852" y="1520787"/>
            <a:ext cx="5148883" cy="3600000"/>
          </a:xfrm>
          <a:prstGeom prst="rect">
            <a:avLst/>
          </a:prstGeom>
          <a:ln>
            <a:noFill/>
          </a:ln>
        </p:spPr>
        <p:txBody>
          <a:bodyPr wrap="square" lIns="0" tIns="72000" bIns="0" anchor="t">
            <a:noAutofit/>
          </a:bodyPr>
          <a:lstStyle/>
          <a:p>
            <a:pPr marL="0" lvl="1">
              <a:spcAft>
                <a:spcPts val="200"/>
              </a:spcAft>
              <a:buClr>
                <a:srgbClr val="B5D2EC"/>
              </a:buClr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400" b="1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68532" y="1592796"/>
            <a:ext cx="5472000" cy="457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03548" y="944724"/>
            <a:ext cx="3096344" cy="43200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r>
              <a:rPr lang="pl-PL" b="1" dirty="0" smtClean="0">
                <a:solidFill>
                  <a:srgbClr val="013974"/>
                </a:solidFill>
              </a:rPr>
              <a:t>Pokój </a:t>
            </a:r>
            <a:r>
              <a:rPr lang="pl-PL" b="1" dirty="0">
                <a:solidFill>
                  <a:srgbClr val="013974"/>
                </a:solidFill>
              </a:rPr>
              <a:t>westfalski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3548" y="1376772"/>
            <a:ext cx="3096344" cy="540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1644 </a:t>
            </a:r>
            <a:r>
              <a:rPr lang="pl-PL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początek rozmów pokojowych</a:t>
            </a:r>
          </a:p>
          <a:p>
            <a:pPr marL="18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1648 </a:t>
            </a:r>
            <a:r>
              <a:rPr lang="pl-PL" sz="13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podpisanie pokoju westfalskiego</a:t>
            </a:r>
          </a:p>
          <a:p>
            <a:pPr marL="360000" lvl="1" indent="-180000">
              <a:spcAft>
                <a:spcPts val="200"/>
              </a:spcAft>
              <a:buClr>
                <a:srgbClr val="B5D2EC"/>
              </a:buClr>
              <a:buFont typeface="Arial" panose="020B0604020202020204" pitchFamily="34" charset="0"/>
              <a:buChar char="•"/>
            </a:pPr>
            <a:endParaRPr lang="pl-PL" sz="1300" dirty="0" smtClean="0">
              <a:solidFill>
                <a:srgbClr val="0139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747109" y="2060787"/>
            <a:ext cx="8396891" cy="4798944"/>
            <a:chOff x="747109" y="2060787"/>
            <a:chExt cx="8396891" cy="4798944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20" y="2060787"/>
              <a:ext cx="7418680" cy="4798944"/>
            </a:xfrm>
            <a:prstGeom prst="rect">
              <a:avLst/>
            </a:prstGeom>
            <a:ln w="12700">
              <a:solidFill>
                <a:srgbClr val="B5D2EC"/>
              </a:solidFill>
            </a:ln>
          </p:spPr>
        </p:pic>
        <p:sp>
          <p:nvSpPr>
            <p:cNvPr id="22" name="pole tekstowe 21"/>
            <p:cNvSpPr txBox="1"/>
            <p:nvPr/>
          </p:nvSpPr>
          <p:spPr>
            <a:xfrm>
              <a:off x="747109" y="5445224"/>
              <a:ext cx="972108" cy="432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700" dirty="0" smtClean="0"/>
                <a:t>Gerard ter </a:t>
              </a:r>
              <a:r>
                <a:rPr lang="pl-PL" sz="700" dirty="0" err="1" smtClean="0"/>
                <a:t>Borch</a:t>
              </a:r>
              <a:r>
                <a:rPr lang="pl-PL" sz="700" dirty="0" smtClean="0"/>
                <a:t>,</a:t>
              </a:r>
              <a:endParaRPr lang="pl-PL" sz="700" dirty="0" smtClean="0"/>
            </a:p>
            <a:p>
              <a:pPr algn="ctr"/>
              <a:r>
                <a:rPr lang="pl-PL" sz="700" i="1" dirty="0" smtClean="0"/>
                <a:t>Podpisanie pokoju westfalskiego</a:t>
              </a:r>
              <a:endParaRPr lang="pl-PL" sz="7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11930</TotalTime>
  <Words>523</Words>
  <Application>Microsoft Office PowerPoint</Application>
  <PresentationFormat>Pokaz na ekranie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1698</cp:revision>
  <dcterms:created xsi:type="dcterms:W3CDTF">2015-10-29T10:43:43Z</dcterms:created>
  <dcterms:modified xsi:type="dcterms:W3CDTF">2023-02-17T11:08:14Z</dcterms:modified>
</cp:coreProperties>
</file>