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96" r:id="rId3"/>
    <p:sldId id="258" r:id="rId4"/>
    <p:sldId id="312" r:id="rId5"/>
    <p:sldId id="311" r:id="rId6"/>
    <p:sldId id="320" r:id="rId7"/>
    <p:sldId id="319" r:id="rId8"/>
    <p:sldId id="317" r:id="rId9"/>
    <p:sldId id="321" r:id="rId10"/>
    <p:sldId id="32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3974" userDrawn="1">
          <p15:clr>
            <a:srgbClr val="A4A3A4"/>
          </p15:clr>
        </p15:guide>
        <p15:guide id="8" pos="2721" userDrawn="1">
          <p15:clr>
            <a:srgbClr val="A4A3A4"/>
          </p15:clr>
        </p15:guide>
        <p15:guide id="9" pos="3039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  <p15:guide id="12" orient="horz" pos="4020" userDrawn="1">
          <p15:clr>
            <a:srgbClr val="A4A3A4"/>
          </p15:clr>
        </p15:guide>
        <p15:guide id="13" orient="horz" pos="30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Handschke" initials="MH" lastIdx="1" clrIdx="0">
    <p:extLst>
      <p:ext uri="{19B8F6BF-5375-455C-9EA6-DF929625EA0E}">
        <p15:presenceInfo xmlns:p15="http://schemas.microsoft.com/office/powerpoint/2012/main" userId="S-1-5-21-2636633919-4080495176-1882969851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886"/>
    <a:srgbClr val="F2CBB6"/>
    <a:srgbClr val="C84B30"/>
    <a:srgbClr val="B5D2EC"/>
    <a:srgbClr val="2E75B5"/>
    <a:srgbClr val="013974"/>
    <a:srgbClr val="036B9A"/>
    <a:srgbClr val="3B87CD"/>
    <a:srgbClr val="2DAFE6"/>
    <a:srgbClr val="0E7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96"/>
      </p:cViewPr>
      <p:guideLst>
        <p:guide orient="horz" pos="3974"/>
        <p:guide pos="2721"/>
        <p:guide pos="3039"/>
        <p:guide orient="horz" pos="867"/>
        <p:guide orient="horz" pos="4020"/>
        <p:guide orient="horz" pos="3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47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94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43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9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60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2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5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 wojenny</a:t>
            </a:r>
          </a:p>
        </p:txBody>
      </p: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7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 wojenny</a:t>
            </a:r>
          </a:p>
        </p:txBody>
      </p: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6264696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Stan wojenny</a:t>
            </a:r>
          </a:p>
        </p:txBody>
      </p: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Komunizm w ZSRS</a:t>
            </a:r>
          </a:p>
        </p:txBody>
      </p: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5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5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Stan wojenny</a:t>
            </a:r>
          </a:p>
        </p:txBody>
      </p:sp>
    </p:spTree>
    <p:extLst>
      <p:ext uri="{BB962C8B-B14F-4D97-AF65-F5344CB8AC3E}">
        <p14:creationId xmlns:p14="http://schemas.microsoft.com/office/powerpoint/2010/main" val="2251339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5443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25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5" r:id="rId4"/>
    <p:sldLayoutId id="2147483688" r:id="rId5"/>
    <p:sldLayoutId id="2147483663" r:id="rId6"/>
    <p:sldLayoutId id="2147483689" r:id="rId7"/>
    <p:sldLayoutId id="2147483690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/>
          <a:stretch/>
        </p:blipFill>
        <p:spPr>
          <a:xfrm>
            <a:off x="503239" y="836712"/>
            <a:ext cx="8140738" cy="4356584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432000" bIns="288000" rtlCol="0" anchor="ctr"/>
          <a:lstStyle/>
          <a:p>
            <a:pPr>
              <a:lnSpc>
                <a:spcPts val="2700"/>
              </a:lnSpc>
            </a:pPr>
            <a:r>
              <a:rPr lang="pl-PL" sz="3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Stan wojenny</a:t>
            </a:r>
            <a:endParaRPr lang="pl-PL" sz="3200" dirty="0">
              <a:solidFill>
                <a:schemeClr val="accent4"/>
              </a:solidFill>
            </a:endParaRPr>
          </a:p>
        </p:txBody>
      </p:sp>
      <p:sp>
        <p:nvSpPr>
          <p:cNvPr id="7" name="Schemat blokowy: ręczne wprowadzanie danych 5"/>
          <p:cNvSpPr/>
          <p:nvPr/>
        </p:nvSpPr>
        <p:spPr>
          <a:xfrm rot="10800000">
            <a:off x="6696236" y="83671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46" y="994956"/>
            <a:ext cx="1018565" cy="4405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03" y="5357490"/>
            <a:ext cx="643629" cy="64362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018815" y="4555231"/>
            <a:ext cx="2628603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800" dirty="0"/>
              <a:t>Akcja pacyfikacyjna ZOMO (Zmotoryzowanych Odwodów 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/>
              <a:t>Milicji </a:t>
            </a:r>
            <a:r>
              <a:rPr lang="pl-PL" sz="800" dirty="0"/>
              <a:t>Obywatelskiej) w nocy z 14 na 15 grudnia 1981 r. </a:t>
            </a:r>
            <a:r>
              <a:rPr lang="pl-PL" sz="800" dirty="0" smtClean="0"/>
              <a:t/>
            </a:r>
            <a:br>
              <a:rPr lang="pl-PL" sz="800" dirty="0" smtClean="0"/>
            </a:br>
            <a:r>
              <a:rPr lang="pl-PL" sz="800" dirty="0" smtClean="0"/>
              <a:t>w </a:t>
            </a:r>
            <a:r>
              <a:rPr lang="pl-PL" sz="800" dirty="0"/>
              <a:t>Stoczni Szczecińskiej </a:t>
            </a:r>
            <a:r>
              <a:rPr lang="pl-PL" sz="800" dirty="0" smtClean="0"/>
              <a:t>im</a:t>
            </a:r>
            <a:r>
              <a:rPr lang="pl-PL" sz="800" dirty="0"/>
              <a:t>. Adolfa Warskiego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6" y="3344151"/>
            <a:ext cx="1533423" cy="19930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2024" y="3681172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NACOBEZU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Cele lekcji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412776"/>
            <a:ext cx="8137215" cy="431183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lvl="0"/>
            <a:r>
              <a:rPr lang="pl-PL" dirty="0" smtClean="0"/>
              <a:t>wyjaśnisz</a:t>
            </a:r>
            <a:r>
              <a:rPr lang="pl-PL" dirty="0"/>
              <a:t>, z czego wynikała bezprawność decyzji o wprowadzeniu stanu wojennego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1714" y="4112715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1917696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 smtClean="0"/>
              <a:t>przedstawisz </a:t>
            </a:r>
            <a:r>
              <a:rPr lang="pl-PL" dirty="0"/>
              <a:t>reakcje świata na wprowadzenie stanu wojennego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03547" y="2420888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 smtClean="0"/>
              <a:t>scharakteryzujesz </a:t>
            </a:r>
            <a:r>
              <a:rPr lang="pl-PL" dirty="0"/>
              <a:t>funkcjonowanie gospodarki w latach 80.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03238" y="1880828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03238" y="2384884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496243" y="4149144"/>
            <a:ext cx="8137215" cy="57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 smtClean="0"/>
              <a:t>wymienisz </a:t>
            </a:r>
            <a:r>
              <a:rPr lang="pl-PL" dirty="0"/>
              <a:t>działania podejmowane przez władze w czasie stanu wojennego mające na celu spacyfikowanie </a:t>
            </a:r>
            <a:r>
              <a:rPr lang="pl-PL" dirty="0" smtClean="0"/>
              <a:t>społeczeństwa.</a:t>
            </a:r>
            <a:endParaRPr lang="pl-PL" dirty="0"/>
          </a:p>
        </p:txBody>
      </p: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96243" y="4833156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reakcje społeczeństwa na wprowadzenie stanu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wojennego.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Łącznik prosty 27"/>
          <p:cNvCxnSpPr/>
          <p:nvPr/>
        </p:nvCxnSpPr>
        <p:spPr>
          <a:xfrm>
            <a:off x="495934" y="4761148"/>
            <a:ext cx="814451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503238" y="2888940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503547" y="2924944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 smtClean="0"/>
              <a:t>scharakteryzujesz </a:t>
            </a:r>
            <a:r>
              <a:rPr lang="pl-PL" dirty="0"/>
              <a:t>relacje między władzą a Kościołem w latach 80.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1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852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Wprowadzenie stanu wojennego (1981)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824412" y="944724"/>
            <a:ext cx="4319587" cy="5913276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endParaRPr lang="pl-PL" b="1" dirty="0">
              <a:solidFill>
                <a:schemeClr val="accent6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503547" y="1412800"/>
            <a:ext cx="3852000" cy="1548148"/>
            <a:chOff x="503547" y="1412800"/>
            <a:chExt cx="3852000" cy="1548148"/>
          </a:xfrm>
        </p:grpSpPr>
        <p:sp>
          <p:nvSpPr>
            <p:cNvPr id="17" name="Prostokąt 16"/>
            <p:cNvSpPr/>
            <p:nvPr/>
          </p:nvSpPr>
          <p:spPr>
            <a:xfrm>
              <a:off x="503547" y="1412800"/>
              <a:ext cx="3852000" cy="151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formalnie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stan wojenny wprowadzono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grudnia 1981 r.</a:t>
              </a:r>
            </a:p>
            <a:p>
              <a:pPr marL="180000" lvl="1" indent="1800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dekret wydany przez Radę Państwa</a:t>
              </a:r>
            </a:p>
            <a:p>
              <a:pPr marL="540000" lvl="1" indent="-1800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decyzja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bezprawna, gdyż takie dekrety Rada mogła wydawać tylko w przerwie obrad sejmu, a sejm w tym okresie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miał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sesję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548" y="2960948"/>
              <a:ext cx="3815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Prostokąt 47"/>
          <p:cNvSpPr/>
          <p:nvPr/>
        </p:nvSpPr>
        <p:spPr>
          <a:xfrm>
            <a:off x="503547" y="3033124"/>
            <a:ext cx="3852000" cy="151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działaczy „Solidarności” i innych ugrupowań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opozycyjnych był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dekret wydany przez Radę Państwa</a:t>
            </a:r>
          </a:p>
          <a:p>
            <a:pPr marL="540000" lvl="1" indent="-1800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łącznie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ok. 10 tys.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</a:t>
            </a:r>
          </a:p>
          <a:p>
            <a:pPr marL="180000" lvl="1" indent="-1800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ulicach znalazło się kilka tysięcy transporterów opancerzonych i czołgów oraz prawie 100 tys. żołnierzy i milicjantów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833554" y="1376772"/>
            <a:ext cx="4310445" cy="4176416"/>
            <a:chOff x="4833554" y="1376772"/>
            <a:chExt cx="4310445" cy="4176416"/>
          </a:xfrm>
        </p:grpSpPr>
        <p:sp>
          <p:nvSpPr>
            <p:cNvPr id="37" name="pole tekstowe 36"/>
            <p:cNvSpPr txBox="1"/>
            <p:nvPr/>
          </p:nvSpPr>
          <p:spPr>
            <a:xfrm>
              <a:off x="5436096" y="5121188"/>
              <a:ext cx="3202260" cy="43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pPr algn="r"/>
              <a:r>
                <a:rPr lang="pl-PL" sz="800" dirty="0"/>
                <a:t>Plakat dotyczący stanu wojennego i internowania działaczy opozycji demokratycznej na słupie ogłoszeniowym na jednej z paryskich ulic. </a:t>
              </a:r>
              <a:r>
                <a:rPr lang="pl-PL" sz="800" dirty="0" smtClean="0"/>
                <a:t/>
              </a:r>
              <a:br>
                <a:rPr lang="pl-PL" sz="800" dirty="0" smtClean="0"/>
              </a:br>
              <a:r>
                <a:rPr lang="pl-PL" sz="800" dirty="0" smtClean="0"/>
                <a:t>Wygląd </a:t>
              </a:r>
              <a:r>
                <a:rPr lang="pl-PL" sz="800" dirty="0"/>
                <a:t>plakatu nawiązuje do ogłoszeń z czasów okupacji </a:t>
              </a:r>
              <a:r>
                <a:rPr lang="pl-PL" sz="800" dirty="0" smtClean="0"/>
                <a:t>hitlerowskiej.</a:t>
              </a:r>
              <a:endParaRPr lang="pl-PL" sz="800" dirty="0"/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2" t="2805" r="9684" b="2512"/>
            <a:stretch/>
          </p:blipFill>
          <p:spPr>
            <a:xfrm>
              <a:off x="4833554" y="1376772"/>
              <a:ext cx="4310445" cy="3744416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25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772"/>
            <a:ext cx="381573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815732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Wprowadzenie </a:t>
            </a:r>
            <a:r>
              <a:rPr lang="pl-PL" b="1" dirty="0">
                <a:solidFill>
                  <a:schemeClr val="accent6"/>
                </a:solidFill>
              </a:rPr>
              <a:t>stanu wojennego (1981)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503547" y="1412800"/>
            <a:ext cx="3815423" cy="450047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godzinę milicyjną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wyjazd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wjazd do Polski stały się niemal niemożliwe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cenzurę korespondencji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zawieszono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prawa obywatelskie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działalność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niemal wszystkich organizacji społecznych została zawieszona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wyłączono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telefony (łączność telefoniczna została przywrócona dopiero w styczniu 1982 r.,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rozmowy były oficjalnie podsłuchiwane)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instytucji państwowych i zakładów przemysłowych została zmilitaryzowana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„administratorem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stanu wojennego” stała się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Wojskowa Rada Ocalenia Narodowego</a:t>
            </a:r>
          </a:p>
          <a:p>
            <a:pPr marL="180000" lvl="1" indent="-180000">
              <a:spcBef>
                <a:spcPts val="2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rzeczywistości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najważniejszym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ośrodkiem decyzyjnym stała się grupa wojskowych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funkcjonariuszy partyjnych z generałem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Wojciechem Jaruzelskim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czele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4824456" y="1412800"/>
            <a:ext cx="3852000" cy="1800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strajki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okupacyjne były najpowszechniejszą formą oporu przeciw wprowadzeniu stanu wojennego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władza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pacyfikowała je przy użyciu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milicyjno-</a:t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-wojskowych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 szturmowych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grudnia – pacyfikacja strajku w katowickiej kopalni </a:t>
            </a:r>
            <a:r>
              <a:rPr lang="pl-PL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Wujek</a:t>
            </a:r>
            <a:endParaRPr lang="pl-PL" sz="14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zginęło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dziewięciu górników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4824456" y="3284984"/>
            <a:ext cx="3852000" cy="79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demonstracje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uliczne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Warszawie, Krakowie, Łodzi 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Gdańsku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/>
              <a:t>nie przybrały one większych </a:t>
            </a:r>
            <a:r>
              <a:rPr lang="pl-PL" sz="1400" dirty="0" smtClean="0"/>
              <a:t>rozmiarów</a:t>
            </a:r>
            <a:endParaRPr lang="pl-PL" sz="1400" dirty="0"/>
          </a:p>
        </p:txBody>
      </p:sp>
      <p:cxnSp>
        <p:nvCxnSpPr>
          <p:cNvPr id="51" name="Łącznik prosty 50"/>
          <p:cNvCxnSpPr/>
          <p:nvPr/>
        </p:nvCxnSpPr>
        <p:spPr>
          <a:xfrm>
            <a:off x="4824413" y="3248980"/>
            <a:ext cx="3815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3073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830739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Konspiracja </a:t>
            </a:r>
            <a:r>
              <a:rPr lang="pl-PL" b="1" dirty="0">
                <a:solidFill>
                  <a:schemeClr val="accent6"/>
                </a:solidFill>
              </a:rPr>
              <a:t>i demonstracje uliczne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4824456" y="3501008"/>
            <a:ext cx="3816000" cy="237626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Solidarność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Walcząca (SW) 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utworzona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 działaczy, którzy sprzeciwiali się koncepcji długofalowego działania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konspiracji</a:t>
            </a:r>
          </a:p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czele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Kornel Morawiecki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zakładali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obalenie rządów komunistycznych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oparciu o strajk generalny i rozprzestrzenienie się protestu na obszar innych państw bloku sowieckiego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03972" y="1412800"/>
            <a:ext cx="8136484" cy="4797837"/>
            <a:chOff x="503972" y="1412800"/>
            <a:chExt cx="8136484" cy="4797837"/>
          </a:xfrm>
        </p:grpSpPr>
        <p:sp>
          <p:nvSpPr>
            <p:cNvPr id="33" name="Prostokąt 32"/>
            <p:cNvSpPr/>
            <p:nvPr/>
          </p:nvSpPr>
          <p:spPr>
            <a:xfrm>
              <a:off x="4824456" y="1412800"/>
              <a:ext cx="3816000" cy="1980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kwiecień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1982 r. – powołanie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Tymczasowej Komisji Koordynacyjnej (TKK) NSZZ „Solidarność</a:t>
              </a: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”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dekret wydany przez Radę Państwa</a:t>
              </a:r>
            </a:p>
            <a:p>
              <a:pPr marL="54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główne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kierownictwo związku działającego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konspiracji</a:t>
              </a:r>
            </a:p>
            <a:p>
              <a:pPr marL="72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jej czele osoby, którym udało się uniknąć internowania</a:t>
              </a:r>
            </a:p>
            <a:p>
              <a:pPr marL="72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wśród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nich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Zbigniew Bujak</a:t>
              </a:r>
            </a:p>
            <a:p>
              <a:pPr marL="540000" lvl="1" indent="-18000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824457" y="3429000"/>
              <a:ext cx="38157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503972" y="4446637"/>
              <a:ext cx="3816000" cy="1764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maj–31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sierpnia 1982 r.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manifestacje w kilku miastach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kilka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osób straciło życie, a kilkaset zostało rannych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ponad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tys. ludzi zostało aresztowanych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tych wydarzeniach poparcie dla podziemnej „Solidarności” zaczęło maleć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503238" y="1412367"/>
            <a:ext cx="3830739" cy="2844000"/>
            <a:chOff x="503238" y="1412367"/>
            <a:chExt cx="3830739" cy="2844000"/>
          </a:xfrm>
        </p:grpSpPr>
        <p:sp>
          <p:nvSpPr>
            <p:cNvPr id="43" name="Prostokąt 42"/>
            <p:cNvSpPr/>
            <p:nvPr/>
          </p:nvSpPr>
          <p:spPr>
            <a:xfrm>
              <a:off x="503238" y="1412367"/>
              <a:ext cx="3830739" cy="2844000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" t="23750" r="10496" b="36682"/>
            <a:stretch/>
          </p:blipFill>
          <p:spPr>
            <a:xfrm>
              <a:off x="584079" y="1493901"/>
              <a:ext cx="3663885" cy="2655179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49" name="pole tekstowe 48"/>
            <p:cNvSpPr txBox="1"/>
            <p:nvPr/>
          </p:nvSpPr>
          <p:spPr>
            <a:xfrm>
              <a:off x="503548" y="3789040"/>
              <a:ext cx="864000" cy="21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r>
                <a:rPr lang="pl-PL" sz="800" dirty="0"/>
                <a:t>Zbigniew Bujak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4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6" y="1376363"/>
            <a:ext cx="432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6" y="944772"/>
            <a:ext cx="4320867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Międzynarodowe </a:t>
            </a:r>
            <a:r>
              <a:rPr lang="pl-PL" b="1" dirty="0">
                <a:solidFill>
                  <a:schemeClr val="accent6"/>
                </a:solidFill>
              </a:rPr>
              <a:t>wsparcie dla „Solidarności”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503547" y="1412800"/>
            <a:ext cx="4320866" cy="230423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grudzień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1981 r. – USA ogłosiły sankcje gospodarcze wobec Polski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wkrótce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potem objęły one ZSRS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październik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1982 r. – zaostrzono sankcje po ustawie sejmu delegalizującej NZSS „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Solidarność”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władze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 wspierały finansowo „Solidarność”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ramach walki z komunizmem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obronie „Solidarności” wystąpiła Międzynarodowa Organizacja Pracy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503547" y="3789040"/>
            <a:ext cx="4320866" cy="93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1983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– Lech Wałęsa otrzymał Pokojową Nagrodę Nobla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państwa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zachodnie wysyłały do Polski pomoc humanitarną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503547" y="4797152"/>
            <a:ext cx="4320866" cy="115098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grudzień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1982 r. – stan wojenny został zawieszony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lipca 1983 r. stan wojenny został zniesiony)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władza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państwowa zachowała wiele nadzwyczajnych uprawnień, którymi posługiwała się podczas stanu wojennego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503548" y="3753036"/>
            <a:ext cx="432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503548" y="4761148"/>
            <a:ext cx="432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/>
          <p:cNvGrpSpPr/>
          <p:nvPr/>
        </p:nvGrpSpPr>
        <p:grpSpPr>
          <a:xfrm>
            <a:off x="5292080" y="1376498"/>
            <a:ext cx="3348683" cy="4789351"/>
            <a:chOff x="5292080" y="1376498"/>
            <a:chExt cx="3348683" cy="4789351"/>
          </a:xfrm>
        </p:grpSpPr>
        <p:sp>
          <p:nvSpPr>
            <p:cNvPr id="48" name="Prostokąt 47"/>
            <p:cNvSpPr/>
            <p:nvPr/>
          </p:nvSpPr>
          <p:spPr>
            <a:xfrm>
              <a:off x="5292588" y="1376498"/>
              <a:ext cx="3348175" cy="4789351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41" t="11675" r="18990" b="1701"/>
            <a:stretch/>
          </p:blipFill>
          <p:spPr>
            <a:xfrm>
              <a:off x="5438260" y="1529193"/>
              <a:ext cx="3056831" cy="4348079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50" name="pole tekstowe 49"/>
            <p:cNvSpPr txBox="1"/>
            <p:nvPr/>
          </p:nvSpPr>
          <p:spPr>
            <a:xfrm>
              <a:off x="5292080" y="5733304"/>
              <a:ext cx="3348000" cy="43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pPr algn="just"/>
              <a:r>
                <a:rPr lang="pl-PL" sz="800" dirty="0"/>
                <a:t>Reprodukcja plakatu wydanego przez Towarzystwo Nowozelandzkiego Czerwonego Krzyża i Stowarzyszenie Polaków w Nowej Zelandii. Napis głosi: „Potrzeba jest wielka… i pilna. Żywność dla Polski – apel”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7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1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4067717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Gospodarka </a:t>
            </a:r>
            <a:r>
              <a:rPr lang="pl-PL" b="1" dirty="0">
                <a:solidFill>
                  <a:schemeClr val="accent6"/>
                </a:solidFill>
              </a:rPr>
              <a:t>i realia życia w latach 80.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503547" y="1412800"/>
            <a:ext cx="3816041" cy="1332124"/>
            <a:chOff x="503547" y="1412800"/>
            <a:chExt cx="3816041" cy="1332124"/>
          </a:xfrm>
        </p:grpSpPr>
        <p:sp>
          <p:nvSpPr>
            <p:cNvPr id="38" name="Prostokąt 37"/>
            <p:cNvSpPr/>
            <p:nvPr/>
          </p:nvSpPr>
          <p:spPr>
            <a:xfrm>
              <a:off x="503547" y="1412800"/>
              <a:ext cx="3816041" cy="129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luty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1982 r. – największa w dziejach PRL podwyżka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cen </a:t>
              </a:r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żywność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średnio podrożała o 250%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opał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energia podrożały dwukrotnie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realne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dochody ludności spadły o jedną trzecią</a:t>
              </a:r>
            </a:p>
          </p:txBody>
        </p:sp>
        <p:cxnSp>
          <p:nvCxnSpPr>
            <p:cNvPr id="50" name="Łącznik prosty 49"/>
            <p:cNvCxnSpPr/>
            <p:nvPr/>
          </p:nvCxnSpPr>
          <p:spPr>
            <a:xfrm>
              <a:off x="503548" y="2744924"/>
              <a:ext cx="381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4"/>
          <p:cNvGrpSpPr/>
          <p:nvPr/>
        </p:nvGrpSpPr>
        <p:grpSpPr>
          <a:xfrm>
            <a:off x="4824413" y="1376772"/>
            <a:ext cx="4319587" cy="2556000"/>
            <a:chOff x="4824413" y="1376772"/>
            <a:chExt cx="4319587" cy="2556000"/>
          </a:xfrm>
        </p:grpSpPr>
        <p:sp>
          <p:nvSpPr>
            <p:cNvPr id="52" name="Prostokąt 51"/>
            <p:cNvSpPr/>
            <p:nvPr/>
          </p:nvSpPr>
          <p:spPr>
            <a:xfrm>
              <a:off x="4824413" y="1376772"/>
              <a:ext cx="4319587" cy="2556000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8" b="35591"/>
            <a:stretch/>
          </p:blipFill>
          <p:spPr>
            <a:xfrm>
              <a:off x="4968044" y="1520646"/>
              <a:ext cx="4175956" cy="2268252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53" name="pole tekstowe 52"/>
            <p:cNvSpPr txBox="1"/>
            <p:nvPr/>
          </p:nvSpPr>
          <p:spPr>
            <a:xfrm>
              <a:off x="4968044" y="3567065"/>
              <a:ext cx="3600400" cy="2219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pPr algn="just"/>
              <a:r>
                <a:rPr lang="pl-PL" sz="800" dirty="0"/>
                <a:t>Kolejki przed pawilonami handlowymi przy ul</a:t>
              </a:r>
              <a:r>
                <a:rPr lang="pl-PL" sz="800" dirty="0" smtClean="0"/>
                <a:t>. Jacka Malczewskiego w </a:t>
              </a:r>
              <a:r>
                <a:rPr lang="pl-PL" sz="800" dirty="0"/>
                <a:t>Warszawie</a:t>
              </a:r>
            </a:p>
          </p:txBody>
        </p:sp>
      </p:grpSp>
      <p:sp>
        <p:nvSpPr>
          <p:cNvPr id="56" name="Prostokąt 55"/>
          <p:cNvSpPr/>
          <p:nvPr/>
        </p:nvSpPr>
        <p:spPr>
          <a:xfrm>
            <a:off x="4824722" y="4545124"/>
            <a:ext cx="3816041" cy="1368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ekonomicznego kryzysu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strach władzy przed reakcją społeczeństwa na działania, które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temu kryzysowi przeciwdziałały, oraz system gospodarki centralnie planowanej, w którym decyzje gospodarcze podejmowali przedstawiciele aparatu partyjnego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503547" y="2780928"/>
            <a:ext cx="8137216" cy="3312914"/>
            <a:chOff x="503547" y="2780928"/>
            <a:chExt cx="8137216" cy="3312914"/>
          </a:xfrm>
        </p:grpSpPr>
        <p:sp>
          <p:nvSpPr>
            <p:cNvPr id="51" name="Prostokąt 50"/>
            <p:cNvSpPr/>
            <p:nvPr/>
          </p:nvSpPr>
          <p:spPr>
            <a:xfrm>
              <a:off x="503547" y="2780928"/>
              <a:ext cx="3816041" cy="331291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1983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– polska gospodarka odnotowała niewielki wzrost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wynikało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ze wzrostu wydobycia surowców naturalnych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osiągnięto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dzięki systemowi zachęt ekonomicznych dla górników</a:t>
              </a:r>
            </a:p>
            <a:p>
              <a:pPr marL="54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m.in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specjalnych sklepów,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których można było kupić deficytowe towary</a:t>
              </a:r>
            </a:p>
            <a:p>
              <a:pPr marL="54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takich sklepów korzystali też wojskowi, milicjanci, funkcjonariusze SB i niektórzy pracownicy administracji państwowej</a:t>
              </a:r>
            </a:p>
            <a:p>
              <a:pPr marL="54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reszta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społeczeństwa stała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wielokilometrowych kolejkach</a:t>
              </a:r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4824722" y="4041220"/>
              <a:ext cx="3816041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pogorszyła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się sytuacja budownictwa mieszkaniowego</a:t>
              </a:r>
            </a:p>
          </p:txBody>
        </p:sp>
        <p:cxnSp>
          <p:nvCxnSpPr>
            <p:cNvPr id="57" name="Łącznik prosty 56"/>
            <p:cNvCxnSpPr/>
            <p:nvPr/>
          </p:nvCxnSpPr>
          <p:spPr>
            <a:xfrm>
              <a:off x="4824452" y="4509120"/>
              <a:ext cx="381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1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4932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Wzrost </a:t>
            </a:r>
            <a:r>
              <a:rPr lang="pl-PL" b="1" dirty="0">
                <a:solidFill>
                  <a:schemeClr val="accent6"/>
                </a:solidFill>
              </a:rPr>
              <a:t>znaczenia Kościoła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503547" y="1412800"/>
            <a:ext cx="3816041" cy="2520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wprowadzeniu stanu wojennego Kościół stał się dla władz partnerem pomocnym w procesie uspokajania społeczeństwa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jednocześnie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władze zdawały sobie sprawę,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duża część duchowieństwa sprzeciwia się ustrojowi panującemu w PRL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władze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jednej strony spełniły niektóre postulaty Kościoła (zgoda na pielgrzymki Jana Pawła II do Polski), a z drugiej walczyły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duchownymi angażującymi się w działalność opozycji demokratycznej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503197" y="4401108"/>
            <a:ext cx="3816041" cy="468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1984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– porwanie i zamordowanie przez funkcjonariuszy SB księdza Jerzego Popiełuszki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3924413" y="1376363"/>
            <a:ext cx="4716349" cy="5481637"/>
            <a:chOff x="3924413" y="1376363"/>
            <a:chExt cx="4716349" cy="5481637"/>
          </a:xfrm>
        </p:grpSpPr>
        <p:sp>
          <p:nvSpPr>
            <p:cNvPr id="63" name="Prostokąt 62"/>
            <p:cNvSpPr/>
            <p:nvPr/>
          </p:nvSpPr>
          <p:spPr>
            <a:xfrm>
              <a:off x="4823677" y="1376363"/>
              <a:ext cx="3817085" cy="5481637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9" t="11040" r="23494" b="2516"/>
            <a:stretch/>
          </p:blipFill>
          <p:spPr>
            <a:xfrm>
              <a:off x="4967852" y="1520788"/>
              <a:ext cx="3528392" cy="396044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64" name="pole tekstowe 63"/>
            <p:cNvSpPr txBox="1"/>
            <p:nvPr/>
          </p:nvSpPr>
          <p:spPr>
            <a:xfrm>
              <a:off x="3924413" y="5337416"/>
              <a:ext cx="1800000" cy="28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108000" tIns="0" rIns="108000" bIns="0" rtlCol="0" anchor="ctr">
              <a:noAutofit/>
            </a:bodyPr>
            <a:lstStyle/>
            <a:p>
              <a:pPr algn="r"/>
              <a:r>
                <a:rPr lang="pl-PL" sz="800" dirty="0"/>
                <a:t>Uczestnicy pogrzebu księdza </a:t>
              </a:r>
              <a:r>
                <a:rPr lang="pl-PL" sz="800" dirty="0" smtClean="0"/>
                <a:t/>
              </a:r>
              <a:br>
                <a:rPr lang="pl-PL" sz="800" dirty="0" smtClean="0"/>
              </a:br>
              <a:r>
                <a:rPr lang="pl-PL" sz="800" dirty="0" smtClean="0"/>
                <a:t>Jerzego </a:t>
              </a:r>
              <a:r>
                <a:rPr lang="pl-PL" sz="800" dirty="0"/>
                <a:t>Popiełuszki z transparentami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0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1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81604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Pozorowanie </a:t>
            </a:r>
            <a:r>
              <a:rPr lang="pl-PL" b="1" dirty="0">
                <a:solidFill>
                  <a:schemeClr val="accent6"/>
                </a:solidFill>
              </a:rPr>
              <a:t>dialogu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503547" y="1413044"/>
            <a:ext cx="3816041" cy="2412000"/>
            <a:chOff x="503547" y="1413044"/>
            <a:chExt cx="3816041" cy="2412000"/>
          </a:xfrm>
        </p:grpSpPr>
        <p:sp>
          <p:nvSpPr>
            <p:cNvPr id="25" name="Prostokąt 24"/>
            <p:cNvSpPr/>
            <p:nvPr/>
          </p:nvSpPr>
          <p:spPr>
            <a:xfrm>
              <a:off x="503547" y="1413044"/>
              <a:ext cx="3816041" cy="237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marL="18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władze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liczyły, że łagodzenie rygorów stanu wojennego i odpowiednia propaganda pozwolą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czasem odzyskać poparcie większości społeczeństwa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lipiec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1982 r. – utworzenie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Patriotycznego Ruchu Odrodzenia Narodowego (PRON)</a:t>
              </a:r>
            </a:p>
            <a:p>
              <a:pPr marL="54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czele osoba bezpartyjna, powiązana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katolickim PAX-em</a:t>
              </a:r>
            </a:p>
            <a:p>
              <a:pPr marL="360000" lvl="1" indent="-180000">
                <a:spcBef>
                  <a:spcPts val="600"/>
                </a:spcBef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nie udało się uwiarygodnić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organizacji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oczach społeczeństwa</a:t>
              </a: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03548" y="3825044"/>
              <a:ext cx="381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rostokąt 26"/>
          <p:cNvSpPr/>
          <p:nvPr/>
        </p:nvSpPr>
        <p:spPr>
          <a:xfrm>
            <a:off x="503547" y="3897172"/>
            <a:ext cx="3816041" cy="1080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drugiej strony władze przeprowadziły czystki wśród dziennikarzy, w szkolnictwie, wymiarze sprawiedliwości, aby pozbyć się osób niepewnych bądź współpracujących wcześniej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demokratyczną opozycją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565399" y="944563"/>
            <a:ext cx="4578601" cy="5221287"/>
            <a:chOff x="4565399" y="944563"/>
            <a:chExt cx="4578601" cy="5221287"/>
          </a:xfrm>
        </p:grpSpPr>
        <p:sp>
          <p:nvSpPr>
            <p:cNvPr id="31" name="Prostokąt 30"/>
            <p:cNvSpPr/>
            <p:nvPr/>
          </p:nvSpPr>
          <p:spPr>
            <a:xfrm>
              <a:off x="8136396" y="944563"/>
              <a:ext cx="1007604" cy="5221287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6946063" y="944563"/>
              <a:ext cx="1007604" cy="5221287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5755731" y="944563"/>
              <a:ext cx="1007604" cy="5221287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4565399" y="944563"/>
              <a:ext cx="1007604" cy="5221287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2" name="Prostokąt 41"/>
          <p:cNvSpPr/>
          <p:nvPr/>
        </p:nvSpPr>
        <p:spPr>
          <a:xfrm>
            <a:off x="4824413" y="2884178"/>
            <a:ext cx="4500811" cy="32763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pl-PL" sz="30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13</a:t>
            </a:r>
            <a:endParaRPr lang="pl-PL" sz="30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</p:bldLst>
  </p:timing>
</p:sld>
</file>

<file path=ppt/theme/theme1.xml><?xml version="1.0" encoding="utf-8"?>
<a:theme xmlns:a="http://schemas.openxmlformats.org/drawingml/2006/main" name="Motyw pakietu Office">
  <a:themeElements>
    <a:clrScheme name="Liceum_KlasaIII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83271E"/>
      </a:accent4>
      <a:accent5>
        <a:srgbClr val="EAA886"/>
      </a:accent5>
      <a:accent6>
        <a:srgbClr val="C84B30"/>
      </a:accent6>
      <a:hlink>
        <a:srgbClr val="BA4748"/>
      </a:hlink>
      <a:folHlink>
        <a:srgbClr val="F6DBDA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16927</TotalTime>
  <Words>610</Words>
  <Application>Microsoft Office PowerPoint</Application>
  <PresentationFormat>Pokaz na ekranie (4:3)</PresentationFormat>
  <Paragraphs>95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2052</cp:revision>
  <dcterms:created xsi:type="dcterms:W3CDTF">2015-10-29T10:43:43Z</dcterms:created>
  <dcterms:modified xsi:type="dcterms:W3CDTF">2023-11-29T07:23:40Z</dcterms:modified>
</cp:coreProperties>
</file>