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handoutMasterIdLst>
    <p:handoutMasterId r:id="rId16"/>
  </p:handoutMasterIdLst>
  <p:sldIdLst>
    <p:sldId id="296" r:id="rId3"/>
    <p:sldId id="258" r:id="rId4"/>
    <p:sldId id="281" r:id="rId5"/>
    <p:sldId id="291" r:id="rId6"/>
    <p:sldId id="297" r:id="rId7"/>
    <p:sldId id="299" r:id="rId8"/>
    <p:sldId id="298" r:id="rId9"/>
    <p:sldId id="307" r:id="rId10"/>
    <p:sldId id="305" r:id="rId11"/>
    <p:sldId id="306" r:id="rId12"/>
    <p:sldId id="300" r:id="rId13"/>
    <p:sldId id="303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65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CDC"/>
    <a:srgbClr val="B5D2EC"/>
    <a:srgbClr val="D1E3F3"/>
    <a:srgbClr val="2F75B3"/>
    <a:srgbClr val="A5A5A5"/>
    <a:srgbClr val="2E75B5"/>
    <a:srgbClr val="013974"/>
    <a:srgbClr val="036B9A"/>
    <a:srgbClr val="3B87CD"/>
    <a:srgbClr val="2D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9" autoAdjust="0"/>
  </p:normalViewPr>
  <p:slideViewPr>
    <p:cSldViewPr showGuides="1">
      <p:cViewPr varScale="1">
        <p:scale>
          <a:sx n="105" d="100"/>
          <a:sy n="105" d="100"/>
        </p:scale>
        <p:origin x="1188" y="114"/>
      </p:cViewPr>
      <p:guideLst>
        <p:guide orient="horz" pos="4065"/>
        <p:guide orient="horz" pos="10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765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86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8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577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09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18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134682"/>
            <a:ext cx="450002" cy="45000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Powstanie i podboje starożytnego Rzymu</a:t>
            </a:r>
          </a:p>
        </p:txBody>
      </p: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4682"/>
            <a:ext cx="450002" cy="45000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Powstanie i podboje starożytnego Rzymu</a:t>
            </a:r>
          </a:p>
        </p:txBody>
      </p: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Powstanie i podboje starożytnego Rzymu</a:t>
            </a:r>
          </a:p>
        </p:txBody>
      </p: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Powstanie i podboje starożytnego Rzymu</a:t>
            </a:r>
          </a:p>
        </p:txBody>
      </p: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93083"/>
            <a:ext cx="643629" cy="6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t="1071" r="1098" b="1459"/>
          <a:stretch/>
        </p:blipFill>
        <p:spPr>
          <a:xfrm>
            <a:off x="2373429" y="1152540"/>
            <a:ext cx="6267023" cy="4580716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108000" bIns="72000" rtlCol="0" anchor="ctr"/>
          <a:lstStyle/>
          <a:p>
            <a:pPr>
              <a:lnSpc>
                <a:spcPts val="2800"/>
              </a:lnSpc>
            </a:pP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Powstanie i podboje </a:t>
            </a:r>
            <a:r>
              <a:rPr lang="pl-PL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starożytnego </a:t>
            </a: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Rzymu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3" y="3682147"/>
            <a:ext cx="1481325" cy="192772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5" name="Prostokąt 4"/>
          <p:cNvSpPr/>
          <p:nvPr/>
        </p:nvSpPr>
        <p:spPr>
          <a:xfrm>
            <a:off x="5040052" y="1341686"/>
            <a:ext cx="3600400" cy="504000"/>
          </a:xfrm>
          <a:prstGeom prst="rect">
            <a:avLst/>
          </a:prstGeom>
          <a:solidFill>
            <a:schemeClr val="bg1">
              <a:alpha val="59000"/>
            </a:schemeClr>
          </a:solidFill>
          <a:ln w="12700">
            <a:noFill/>
          </a:ln>
        </p:spPr>
        <p:txBody>
          <a:bodyPr wrap="square" lIns="108000" tIns="36000" rIns="36000" bIns="36000" rtlCol="0" anchor="ctr">
            <a:noAutofit/>
          </a:bodyPr>
          <a:lstStyle/>
          <a:p>
            <a:pPr marL="0" algn="ctr">
              <a:spcAft>
                <a:spcPts val="200"/>
              </a:spcAft>
              <a:buClr>
                <a:srgbClr val="B5D2EC"/>
              </a:buClr>
            </a:pPr>
            <a:endParaRPr lang="pl-PL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40052" y="1341438"/>
            <a:ext cx="3527992" cy="50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pl-PL" sz="700" dirty="0"/>
              <a:t>Zgodnie z rzymską mitologią, sąsiadujące z Rzymianami plemię Sabinów zostało zaproszone na igrzyska z zamiarem porwania młodych Sabinek, które miały być przeznaczone jako żony dla mężczyzn z najlepszych rodów rzymskich. Porwanie Sabinek doprowadziło do wojny, która ostatecznie została przerwana na prośbę porwanych kobiet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77A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rgbClr val="77ACDC"/>
                </a:solidFill>
              </a:rPr>
              <a:t>Wojny punickie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502929" y="4650223"/>
            <a:ext cx="3888742" cy="1515057"/>
            <a:chOff x="502929" y="4650223"/>
            <a:chExt cx="3888742" cy="1515057"/>
          </a:xfrm>
        </p:grpSpPr>
        <p:sp>
          <p:nvSpPr>
            <p:cNvPr id="18" name="Prostokąt 17"/>
            <p:cNvSpPr/>
            <p:nvPr/>
          </p:nvSpPr>
          <p:spPr>
            <a:xfrm>
              <a:off x="503238" y="4650223"/>
              <a:ext cx="3888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3600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b="1" dirty="0" smtClean="0">
                  <a:solidFill>
                    <a:srgbClr val="77ACD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III </a:t>
              </a:r>
              <a:r>
                <a:rPr lang="pl-PL" sz="1200" b="1" dirty="0">
                  <a:solidFill>
                    <a:srgbClr val="77ACD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wojna punicka – 149–146 r. p.n.e.</a:t>
              </a:r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502929" y="4905164"/>
              <a:ext cx="388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rostokąt 18"/>
            <p:cNvSpPr/>
            <p:nvPr/>
          </p:nvSpPr>
          <p:spPr>
            <a:xfrm>
              <a:off x="503238" y="4941168"/>
              <a:ext cx="3888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przyczyną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dążenie Rzymu do pozbycia się Kartagińczyków</a:t>
              </a: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502929" y="5949280"/>
              <a:ext cx="3888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216 </a:t>
              </a:r>
              <a:r>
                <a:rPr lang="pl-PL" sz="1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p.n.e. – klęska Rzymian pod Kannami</a:t>
              </a:r>
            </a:p>
          </p:txBody>
        </p:sp>
        <p:cxnSp>
          <p:nvCxnSpPr>
            <p:cNvPr id="23" name="Łącznik prosty 22"/>
            <p:cNvCxnSpPr/>
            <p:nvPr/>
          </p:nvCxnSpPr>
          <p:spPr>
            <a:xfrm>
              <a:off x="503671" y="5193196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rostokąt 24"/>
            <p:cNvSpPr/>
            <p:nvPr/>
          </p:nvSpPr>
          <p:spPr>
            <a:xfrm>
              <a:off x="503238" y="5229200"/>
              <a:ext cx="3888000" cy="360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146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p.n.e. – Rzymianie zdobyli i zburzyli miasto, </a:t>
              </a: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mieszkańców sprzedali w niewolę</a:t>
              </a:r>
            </a:p>
          </p:txBody>
        </p:sp>
        <p:cxnSp>
          <p:nvCxnSpPr>
            <p:cNvPr id="29" name="Łącznik prosty 28"/>
            <p:cNvCxnSpPr/>
            <p:nvPr/>
          </p:nvCxnSpPr>
          <p:spPr>
            <a:xfrm>
              <a:off x="503671" y="5625244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rostokąt 31"/>
            <p:cNvSpPr/>
            <p:nvPr/>
          </p:nvSpPr>
          <p:spPr>
            <a:xfrm>
              <a:off x="503238" y="5661248"/>
              <a:ext cx="3888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218 </a:t>
              </a:r>
              <a:r>
                <a:rPr lang="pl-PL" sz="1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p.n.e. – początek wyprawy Hannibala do Italii</a:t>
              </a:r>
            </a:p>
          </p:txBody>
        </p:sp>
        <p:cxnSp>
          <p:nvCxnSpPr>
            <p:cNvPr id="52" name="Łącznik prosty 51"/>
            <p:cNvCxnSpPr/>
            <p:nvPr/>
          </p:nvCxnSpPr>
          <p:spPr>
            <a:xfrm>
              <a:off x="503671" y="5913276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a 6"/>
          <p:cNvGrpSpPr/>
          <p:nvPr/>
        </p:nvGrpSpPr>
        <p:grpSpPr>
          <a:xfrm>
            <a:off x="4932039" y="1448780"/>
            <a:ext cx="3708723" cy="5428016"/>
            <a:chOff x="4932039" y="1448780"/>
            <a:chExt cx="3708723" cy="5428016"/>
          </a:xfrm>
        </p:grpSpPr>
        <p:sp>
          <p:nvSpPr>
            <p:cNvPr id="40" name="Prostokąt 39"/>
            <p:cNvSpPr/>
            <p:nvPr/>
          </p:nvSpPr>
          <p:spPr>
            <a:xfrm>
              <a:off x="4932039" y="1448780"/>
              <a:ext cx="3708723" cy="5428016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36000" bIns="72000" rtlCol="0" anchor="t"/>
            <a:lstStyle/>
            <a:p>
              <a:endParaRPr lang="pl-PL" b="1" dirty="0">
                <a:solidFill>
                  <a:schemeClr val="accent2"/>
                </a:solidFill>
              </a:endParaRPr>
            </a:p>
          </p:txBody>
        </p:sp>
        <p:sp>
          <p:nvSpPr>
            <p:cNvPr id="56" name="Prostokąt 55"/>
            <p:cNvSpPr/>
            <p:nvPr/>
          </p:nvSpPr>
          <p:spPr>
            <a:xfrm>
              <a:off x="5061752" y="1448780"/>
              <a:ext cx="3485613" cy="471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31"/>
            <a:stretch/>
          </p:blipFill>
          <p:spPr>
            <a:xfrm>
              <a:off x="5061752" y="2168314"/>
              <a:ext cx="3485613" cy="3888978"/>
            </a:xfrm>
            <a:prstGeom prst="rect">
              <a:avLst/>
            </a:prstGeom>
          </p:spPr>
        </p:pic>
        <p:sp>
          <p:nvSpPr>
            <p:cNvPr id="57" name="pole tekstowe 56"/>
            <p:cNvSpPr txBox="1"/>
            <p:nvPr/>
          </p:nvSpPr>
          <p:spPr>
            <a:xfrm>
              <a:off x="5145447" y="1554877"/>
              <a:ext cx="3278981" cy="397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pl-PL" sz="700" dirty="0"/>
                <a:t>Obraz prawdopodobnie przedstawia zdobycie Kartaginy przez Korneliusza Scypiona </a:t>
              </a:r>
              <a:r>
                <a:rPr lang="pl-PL" sz="700" dirty="0" err="1"/>
                <a:t>Aemilianusa</a:t>
              </a:r>
              <a:r>
                <a:rPr lang="pl-PL" sz="700" dirty="0"/>
                <a:t> (znanego jako Scypion Afrykański Młodszy) w 146 r. p.n.e. Zajęcie miasta przez Rzymian zakończyło </a:t>
              </a:r>
              <a:r>
                <a:rPr lang="pl-PL" sz="700" dirty="0" smtClean="0"/>
                <a:t>okres potęgi </a:t>
              </a:r>
              <a:r>
                <a:rPr lang="pl-PL" sz="700" dirty="0"/>
                <a:t>Kartaginy</a:t>
              </a:r>
              <a:endParaRPr lang="pl-PL" sz="700" i="1" dirty="0"/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503238" y="1448780"/>
            <a:ext cx="3924747" cy="2988000"/>
            <a:chOff x="503238" y="1448780"/>
            <a:chExt cx="3924747" cy="2988000"/>
          </a:xfrm>
        </p:grpSpPr>
        <p:sp>
          <p:nvSpPr>
            <p:cNvPr id="15" name="Prostokąt 14"/>
            <p:cNvSpPr/>
            <p:nvPr/>
          </p:nvSpPr>
          <p:spPr>
            <a:xfrm>
              <a:off x="503238" y="1448780"/>
              <a:ext cx="3924746" cy="298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2987549" y="1448780"/>
              <a:ext cx="1440436" cy="29880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36000" bIns="72000" rtlCol="0" anchor="t"/>
            <a:lstStyle/>
            <a:p>
              <a:endParaRPr lang="pl-PL" b="1" dirty="0">
                <a:solidFill>
                  <a:schemeClr val="accent2"/>
                </a:solidFill>
              </a:endParaRPr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4045" y="1560866"/>
              <a:ext cx="2266203" cy="2763948"/>
            </a:xfrm>
            <a:prstGeom prst="rect">
              <a:avLst/>
            </a:prstGeom>
          </p:spPr>
        </p:pic>
        <p:pic>
          <p:nvPicPr>
            <p:cNvPr id="54" name="Obraz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34" y="3120102"/>
              <a:ext cx="1062358" cy="1208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5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rostokąt 44"/>
          <p:cNvSpPr/>
          <p:nvPr/>
        </p:nvSpPr>
        <p:spPr>
          <a:xfrm>
            <a:off x="6804248" y="981075"/>
            <a:ext cx="2340122" cy="5876925"/>
          </a:xfrm>
          <a:prstGeom prst="rect">
            <a:avLst/>
          </a:prstGeom>
          <a:pattFill prst="zigZag">
            <a:fgClr>
              <a:schemeClr val="bg1"/>
            </a:fgClr>
            <a:bgClr>
              <a:srgbClr val="B5D2EC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3547" y="980776"/>
            <a:ext cx="4824537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Podbój </a:t>
            </a:r>
            <a:r>
              <a:rPr lang="pl-PL" b="1" dirty="0">
                <a:solidFill>
                  <a:schemeClr val="tx2"/>
                </a:solidFill>
              </a:rPr>
              <a:t>Grecji</a:t>
            </a:r>
          </a:p>
        </p:txBody>
      </p:sp>
      <p:grpSp>
        <p:nvGrpSpPr>
          <p:cNvPr id="32" name="Grupa 31"/>
          <p:cNvGrpSpPr/>
          <p:nvPr/>
        </p:nvGrpSpPr>
        <p:grpSpPr>
          <a:xfrm>
            <a:off x="503238" y="2528884"/>
            <a:ext cx="4824845" cy="648088"/>
            <a:chOff x="503238" y="2528884"/>
            <a:chExt cx="4824845" cy="648088"/>
          </a:xfrm>
        </p:grpSpPr>
        <p:sp>
          <p:nvSpPr>
            <p:cNvPr id="16" name="Prostokąt 15"/>
            <p:cNvSpPr/>
            <p:nvPr/>
          </p:nvSpPr>
          <p:spPr>
            <a:xfrm>
              <a:off x="503546" y="2528884"/>
              <a:ext cx="4824537" cy="288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upadek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państwa macedońskiego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503546" y="2888972"/>
              <a:ext cx="4824537" cy="288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Rzymianie podporządkowali sobie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greckie polis</a:t>
              </a:r>
            </a:p>
          </p:txBody>
        </p:sp>
        <p:cxnSp>
          <p:nvCxnSpPr>
            <p:cNvPr id="28" name="Łącznik prosty 27"/>
            <p:cNvCxnSpPr/>
            <p:nvPr/>
          </p:nvCxnSpPr>
          <p:spPr>
            <a:xfrm>
              <a:off x="503238" y="2852920"/>
              <a:ext cx="482453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a 29"/>
          <p:cNvGrpSpPr/>
          <p:nvPr/>
        </p:nvGrpSpPr>
        <p:grpSpPr>
          <a:xfrm>
            <a:off x="503238" y="1412367"/>
            <a:ext cx="4824845" cy="1080513"/>
            <a:chOff x="503238" y="1412367"/>
            <a:chExt cx="4824845" cy="1080513"/>
          </a:xfrm>
        </p:grpSpPr>
        <p:cxnSp>
          <p:nvCxnSpPr>
            <p:cNvPr id="3" name="Łącznik prosty 2"/>
            <p:cNvCxnSpPr/>
            <p:nvPr/>
          </p:nvCxnSpPr>
          <p:spPr>
            <a:xfrm>
              <a:off x="503238" y="1412367"/>
              <a:ext cx="4824537" cy="0"/>
            </a:xfrm>
            <a:prstGeom prst="line">
              <a:avLst/>
            </a:prstGeom>
            <a:ln w="12700">
              <a:solidFill>
                <a:srgbClr val="0139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Prostokąt 1"/>
            <p:cNvSpPr/>
            <p:nvPr/>
          </p:nvSpPr>
          <p:spPr>
            <a:xfrm>
              <a:off x="503546" y="1448796"/>
              <a:ext cx="4824537" cy="288000"/>
            </a:xfrm>
            <a:prstGeom prst="rect">
              <a:avLst/>
            </a:prstGeom>
            <a:ln>
              <a:noFill/>
            </a:ln>
          </p:spPr>
          <p:txBody>
            <a:bodyPr wrap="square" lIns="0" tIns="3600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215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p.n.e. – początek konfliktu między Rzymem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Macedonią</a:t>
              </a:r>
            </a:p>
          </p:txBody>
        </p:sp>
        <p:sp>
          <p:nvSpPr>
            <p:cNvPr id="6" name="Prostokąt 5"/>
            <p:cNvSpPr/>
            <p:nvPr/>
          </p:nvSpPr>
          <p:spPr>
            <a:xfrm>
              <a:off x="503546" y="2168924"/>
              <a:ext cx="4824537" cy="288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168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p.n.e. – zwycięstwo Rzymian w bitwie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pod </a:t>
              </a:r>
              <a:r>
                <a:rPr lang="pl-PL" sz="1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Pydną</a:t>
              </a:r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" name="Łącznik prosty 6"/>
            <p:cNvCxnSpPr/>
            <p:nvPr/>
          </p:nvCxnSpPr>
          <p:spPr>
            <a:xfrm>
              <a:off x="503238" y="1772800"/>
              <a:ext cx="482453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7"/>
            <p:cNvCxnSpPr/>
            <p:nvPr/>
          </p:nvCxnSpPr>
          <p:spPr>
            <a:xfrm>
              <a:off x="503238" y="2132872"/>
              <a:ext cx="482453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>
              <a:off x="503238" y="2492880"/>
              <a:ext cx="482453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rostokąt 40"/>
            <p:cNvSpPr/>
            <p:nvPr/>
          </p:nvSpPr>
          <p:spPr>
            <a:xfrm>
              <a:off x="503546" y="1808804"/>
              <a:ext cx="4824537" cy="288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przyczyną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poparcie przez Macedonię Kartaginy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503548" y="2708952"/>
            <a:ext cx="8640452" cy="3456352"/>
            <a:chOff x="503548" y="2708952"/>
            <a:chExt cx="8640452" cy="3456352"/>
          </a:xfrm>
        </p:grpSpPr>
        <p:sp>
          <p:nvSpPr>
            <p:cNvPr id="12" name="Prostokąt 11"/>
            <p:cNvSpPr/>
            <p:nvPr/>
          </p:nvSpPr>
          <p:spPr>
            <a:xfrm>
              <a:off x="6804248" y="2708952"/>
              <a:ext cx="2339752" cy="756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lIns="108000" tIns="36000" rIns="36000" bIns="36000" rtlCol="0" anchor="ctr">
              <a:noAutofit/>
            </a:bodyPr>
            <a:lstStyle/>
            <a:p>
              <a:pPr marL="0" algn="ctr">
                <a:spcAft>
                  <a:spcPts val="200"/>
                </a:spcAft>
                <a:buClr>
                  <a:srgbClr val="B5D2EC"/>
                </a:buClr>
              </a:pPr>
              <a:endPara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4" t="2099" r="4719" b="4445"/>
            <a:stretch/>
          </p:blipFill>
          <p:spPr>
            <a:xfrm>
              <a:off x="503548" y="3609020"/>
              <a:ext cx="8136904" cy="2556284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42" name="pole tekstowe 41"/>
            <p:cNvSpPr txBox="1"/>
            <p:nvPr/>
          </p:nvSpPr>
          <p:spPr>
            <a:xfrm>
              <a:off x="6907955" y="2708952"/>
              <a:ext cx="1732808" cy="75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700" dirty="0"/>
                <a:t>Obraz przedstawia triumf w Rzymie rzymskiego dowódcy </a:t>
              </a:r>
              <a:r>
                <a:rPr lang="pl-PL" sz="700" dirty="0" err="1"/>
                <a:t>Aemiliusa</a:t>
              </a:r>
              <a:r>
                <a:rPr lang="pl-PL" sz="700" dirty="0"/>
                <a:t> Paulusa, który pokonał króla Perseusza Macedońskiego pod </a:t>
              </a:r>
              <a:r>
                <a:rPr lang="pl-PL" sz="700" dirty="0" err="1"/>
                <a:t>Pydną</a:t>
              </a:r>
              <a:r>
                <a:rPr lang="pl-PL" sz="700" dirty="0"/>
                <a:t> </a:t>
              </a:r>
              <a:r>
                <a:rPr lang="pl-PL" sz="700" dirty="0" smtClean="0"/>
                <a:t/>
              </a:r>
              <a:br>
                <a:rPr lang="pl-PL" sz="700" dirty="0" smtClean="0"/>
              </a:br>
              <a:r>
                <a:rPr lang="pl-PL" sz="700" dirty="0" smtClean="0"/>
                <a:t>w </a:t>
              </a:r>
              <a:r>
                <a:rPr lang="pl-PL" sz="700" dirty="0"/>
                <a:t>168 r. p.n.e. Wódz rzymski jedzie </a:t>
              </a:r>
              <a:r>
                <a:rPr lang="pl-PL" sz="700" dirty="0" smtClean="0"/>
                <a:t/>
              </a:r>
              <a:br>
                <a:rPr lang="pl-PL" sz="700" dirty="0" smtClean="0"/>
              </a:br>
              <a:r>
                <a:rPr lang="pl-PL" sz="700" dirty="0" smtClean="0"/>
                <a:t>w </a:t>
              </a:r>
              <a:r>
                <a:rPr lang="pl-PL" sz="700" dirty="0"/>
                <a:t>triumfie na złotym wozie, za nim podążają więźniowie, w tym Perseusz z rodziną.</a:t>
              </a:r>
              <a:endParaRPr lang="pl-PL" sz="7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780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54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0" y="1448780"/>
            <a:ext cx="1116000" cy="540922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60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77ACDC"/>
                </a:solidFill>
              </a:rPr>
              <a:t>Skutki </a:t>
            </a:r>
            <a:r>
              <a:rPr lang="pl-PL" b="1" dirty="0">
                <a:solidFill>
                  <a:srgbClr val="77ACDC"/>
                </a:solidFill>
              </a:rPr>
              <a:t>podbojów</a:t>
            </a:r>
          </a:p>
        </p:txBody>
      </p:sp>
      <p:cxnSp>
        <p:nvCxnSpPr>
          <p:cNvPr id="41" name="Łącznik prosty 40"/>
          <p:cNvCxnSpPr/>
          <p:nvPr/>
        </p:nvCxnSpPr>
        <p:spPr>
          <a:xfrm>
            <a:off x="4751710" y="3285016"/>
            <a:ext cx="3888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a 6"/>
          <p:cNvGrpSpPr/>
          <p:nvPr/>
        </p:nvGrpSpPr>
        <p:grpSpPr>
          <a:xfrm>
            <a:off x="4751710" y="1376772"/>
            <a:ext cx="3888309" cy="1188164"/>
            <a:chOff x="4751710" y="1376772"/>
            <a:chExt cx="3888309" cy="1188164"/>
          </a:xfrm>
        </p:grpSpPr>
        <p:sp>
          <p:nvSpPr>
            <p:cNvPr id="18" name="Prostokąt 17"/>
            <p:cNvSpPr/>
            <p:nvPr/>
          </p:nvSpPr>
          <p:spPr>
            <a:xfrm>
              <a:off x="4752019" y="1376772"/>
              <a:ext cx="3888000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3600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II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w. p.n.e. – Rzym największym państwem na świecie</a:t>
              </a:r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4751710" y="1844824"/>
              <a:ext cx="388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rostokąt 18"/>
            <p:cNvSpPr/>
            <p:nvPr/>
          </p:nvSpPr>
          <p:spPr>
            <a:xfrm>
              <a:off x="4752019" y="1880876"/>
              <a:ext cx="3888000" cy="648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obejmował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Italię, Sycylię, Sardynię, Korsykę, północne wybrzeża Afryki, Macedonię, Grecję, Galię Przedalpejską, Pergamon i Hiszpanię</a:t>
              </a:r>
            </a:p>
          </p:txBody>
        </p:sp>
        <p:cxnSp>
          <p:nvCxnSpPr>
            <p:cNvPr id="23" name="Łącznik prosty 22"/>
            <p:cNvCxnSpPr/>
            <p:nvPr/>
          </p:nvCxnSpPr>
          <p:spPr>
            <a:xfrm>
              <a:off x="4751710" y="2564936"/>
              <a:ext cx="388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a 7"/>
          <p:cNvGrpSpPr/>
          <p:nvPr/>
        </p:nvGrpSpPr>
        <p:grpSpPr>
          <a:xfrm>
            <a:off x="4751710" y="2600940"/>
            <a:ext cx="3888309" cy="1188100"/>
            <a:chOff x="4751710" y="2600940"/>
            <a:chExt cx="3888309" cy="1188100"/>
          </a:xfrm>
        </p:grpSpPr>
        <p:sp>
          <p:nvSpPr>
            <p:cNvPr id="25" name="Prostokąt 24"/>
            <p:cNvSpPr/>
            <p:nvPr/>
          </p:nvSpPr>
          <p:spPr>
            <a:xfrm>
              <a:off x="4752019" y="2600940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tereny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podzielone na </a:t>
              </a:r>
              <a:r>
                <a:rPr lang="pl-PL" sz="1400" b="1" dirty="0">
                  <a:solidFill>
                    <a:srgbClr val="77ACD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prowincje</a:t>
              </a:r>
            </a:p>
          </p:txBody>
        </p:sp>
        <p:cxnSp>
          <p:nvCxnSpPr>
            <p:cNvPr id="29" name="Łącznik prosty 28"/>
            <p:cNvCxnSpPr/>
            <p:nvPr/>
          </p:nvCxnSpPr>
          <p:spPr>
            <a:xfrm>
              <a:off x="4751710" y="2924976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rostokąt 38"/>
            <p:cNvSpPr/>
            <p:nvPr/>
          </p:nvSpPr>
          <p:spPr>
            <a:xfrm>
              <a:off x="4752019" y="2960980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zarządzali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nimi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namiestnicy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4752019" y="3320988"/>
              <a:ext cx="3888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źródło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pieniędzy, surowców naturalnych, żywności i niewolników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Łącznik prosty 21"/>
            <p:cNvCxnSpPr/>
            <p:nvPr/>
          </p:nvCxnSpPr>
          <p:spPr>
            <a:xfrm>
              <a:off x="4751710" y="3789040"/>
              <a:ext cx="388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a 5"/>
          <p:cNvGrpSpPr/>
          <p:nvPr/>
        </p:nvGrpSpPr>
        <p:grpSpPr>
          <a:xfrm>
            <a:off x="647564" y="1584588"/>
            <a:ext cx="3672408" cy="4886696"/>
            <a:chOff x="647564" y="1584588"/>
            <a:chExt cx="3672408" cy="4886696"/>
          </a:xfrm>
        </p:grpSpPr>
        <p:pic>
          <p:nvPicPr>
            <p:cNvPr id="37" name="Obraz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" t="1071" r="41688" b="6822"/>
            <a:stretch/>
          </p:blipFill>
          <p:spPr>
            <a:xfrm>
              <a:off x="647564" y="1584588"/>
              <a:ext cx="3672408" cy="4328688"/>
            </a:xfrm>
            <a:prstGeom prst="rect">
              <a:avLst/>
            </a:prstGeom>
          </p:spPr>
        </p:pic>
        <p:sp>
          <p:nvSpPr>
            <p:cNvPr id="38" name="Prostokąt 37"/>
            <p:cNvSpPr/>
            <p:nvPr/>
          </p:nvSpPr>
          <p:spPr>
            <a:xfrm>
              <a:off x="647564" y="5967284"/>
              <a:ext cx="3672408" cy="504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lIns="108000" tIns="36000" rIns="36000" bIns="36000" rtlCol="0" anchor="ctr">
              <a:noAutofit/>
            </a:bodyPr>
            <a:lstStyle/>
            <a:p>
              <a:pPr marL="0" algn="ctr">
                <a:spcAft>
                  <a:spcPts val="200"/>
                </a:spcAft>
                <a:buClr>
                  <a:srgbClr val="B5D2EC"/>
                </a:buClr>
              </a:pPr>
              <a:endPara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719572" y="5967036"/>
              <a:ext cx="36000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700" dirty="0"/>
                <a:t>Zgodnie z rzymską mitologią, sąsiadujące z Rzymianami plemię Sabinów zostało zaproszone na igrzyska z zamiarem porwania młodych Sabinek, które miały być przeznaczone jako żony dla mężczyzn z najlepszych rodów rzymskich. Porwanie Sabinek doprowadziło do wojny, która ostatecznie została przerwana na prośbę porwanych kobiet</a:t>
              </a:r>
              <a:endParaRPr lang="pl-PL" sz="700" i="1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4716325" y="3825044"/>
            <a:ext cx="3923694" cy="2520304"/>
            <a:chOff x="4716325" y="3825044"/>
            <a:chExt cx="3923694" cy="2520304"/>
          </a:xfrm>
        </p:grpSpPr>
        <p:sp>
          <p:nvSpPr>
            <p:cNvPr id="24" name="Prostokąt 23"/>
            <p:cNvSpPr/>
            <p:nvPr/>
          </p:nvSpPr>
          <p:spPr>
            <a:xfrm>
              <a:off x="4752019" y="3825044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powstało </a:t>
              </a:r>
              <a:r>
                <a:rPr lang="pl-PL" sz="1400" b="1" dirty="0">
                  <a:solidFill>
                    <a:srgbClr val="77ACD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Imperium Romanum</a:t>
              </a:r>
            </a:p>
          </p:txBody>
        </p:sp>
        <p:cxnSp>
          <p:nvCxnSpPr>
            <p:cNvPr id="26" name="Łącznik prosty 25"/>
            <p:cNvCxnSpPr/>
            <p:nvPr/>
          </p:nvCxnSpPr>
          <p:spPr>
            <a:xfrm>
              <a:off x="4751710" y="4149080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rostokąt 27"/>
            <p:cNvSpPr/>
            <p:nvPr/>
          </p:nvSpPr>
          <p:spPr>
            <a:xfrm>
              <a:off x="4752019" y="4185084"/>
              <a:ext cx="3888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lepiej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traktowani mieszkańcy terenów podbitych na obszarze Półwyspu Apenińskiego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4751710" y="4653184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rostokąt 30"/>
            <p:cNvSpPr/>
            <p:nvPr/>
          </p:nvSpPr>
          <p:spPr>
            <a:xfrm>
              <a:off x="4752019" y="4689188"/>
              <a:ext cx="3888000" cy="648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część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tych obszarów Rzymianie włączyli w granice Rzymu, a mieszkańcom nadali rzymskie obywatelstwo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Łącznik prosty 32"/>
            <p:cNvCxnSpPr/>
            <p:nvPr/>
          </p:nvCxnSpPr>
          <p:spPr>
            <a:xfrm>
              <a:off x="4751710" y="5373264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rostokąt 33"/>
            <p:cNvSpPr/>
            <p:nvPr/>
          </p:nvSpPr>
          <p:spPr>
            <a:xfrm>
              <a:off x="4716325" y="5409268"/>
              <a:ext cx="3888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pozostałych obszarach sytuacja ludów podbitych była mniej korzystna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Łącznik prosty 31"/>
            <p:cNvCxnSpPr/>
            <p:nvPr/>
          </p:nvCxnSpPr>
          <p:spPr>
            <a:xfrm>
              <a:off x="4751710" y="5877272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4752019" y="5913348"/>
              <a:ext cx="3888000" cy="432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traktowani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przez Rzymian jako potencjalni rywale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1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Łącznik prosty 33"/>
          <p:cNvCxnSpPr/>
          <p:nvPr/>
        </p:nvCxnSpPr>
        <p:spPr>
          <a:xfrm>
            <a:off x="504316" y="4905164"/>
            <a:ext cx="8136000" cy="0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rostokąt 36"/>
          <p:cNvSpPr/>
          <p:nvPr/>
        </p:nvSpPr>
        <p:spPr>
          <a:xfrm>
            <a:off x="503548" y="3244177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NACOBEZU</a:t>
            </a:r>
            <a:endParaRPr lang="pl-P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Cele lekcji</a:t>
            </a:r>
            <a:endParaRPr lang="pl-P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431183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0" lvl="1">
              <a:spcAft>
                <a:spcPts val="200"/>
              </a:spcAft>
              <a:buClr>
                <a:schemeClr val="accent1"/>
              </a:buClr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omówisz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położenie i warunki naturalne panujące na Półwyspie Apenińskim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675720"/>
            <a:ext cx="8137525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503547" y="1881692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lvl="1">
              <a:spcAft>
                <a:spcPts val="200"/>
              </a:spcAft>
              <a:buClr>
                <a:schemeClr val="accent1"/>
              </a:buClr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okoliczności powstania państwa rzymskiego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503547" y="2384884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lvl="1">
              <a:spcAft>
                <a:spcPts val="200"/>
              </a:spcAft>
              <a:buClr>
                <a:schemeClr val="accent1"/>
              </a:buClr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podboje rzymskie od III do II w. p.n.e.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503238" y="1844824"/>
            <a:ext cx="8136000" cy="0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503238" y="2348880"/>
            <a:ext cx="8136000" cy="0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503547" y="3717079"/>
            <a:ext cx="8137215" cy="648000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0" lvl="1">
              <a:spcAft>
                <a:spcPts val="200"/>
              </a:spcAft>
              <a:buClr>
                <a:schemeClr val="accent1"/>
              </a:buClr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odpowiesz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pytanie: Jak funkcjonowała armia rzymska przed i po reformach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Gajusza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Mariusza?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503547" y="4437112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lvl="1">
              <a:spcAft>
                <a:spcPts val="200"/>
              </a:spcAft>
              <a:buClr>
                <a:schemeClr val="accent1"/>
              </a:buClr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prowincje wchodzące w skład Imperium Romanum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03547" y="4941168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lvl="1">
              <a:spcAft>
                <a:spcPts val="200"/>
              </a:spcAft>
              <a:buClr>
                <a:schemeClr val="accent1"/>
              </a:buClr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skutki podbojów rzymskich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503238" y="4401108"/>
            <a:ext cx="8144518" cy="0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41" y="5336073"/>
            <a:ext cx="3943559" cy="23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572000" y="1376362"/>
            <a:ext cx="4572000" cy="5481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7416315" y="1376362"/>
            <a:ext cx="1764219" cy="563728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503548" y="944772"/>
            <a:ext cx="3600000" cy="57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t"/>
          <a:lstStyle/>
          <a:p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Półwysep Apeniński – warunki naturalne i zasoby</a:t>
            </a:r>
          </a:p>
        </p:txBody>
      </p:sp>
      <p:sp>
        <p:nvSpPr>
          <p:cNvPr id="48" name="Prostokąt 47"/>
          <p:cNvSpPr/>
          <p:nvPr/>
        </p:nvSpPr>
        <p:spPr>
          <a:xfrm>
            <a:off x="503547" y="3825020"/>
            <a:ext cx="3600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0" lvl="1">
              <a:buClr>
                <a:schemeClr val="accent3"/>
              </a:buClr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niewiele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surowców naturalnych</a:t>
            </a:r>
            <a:endParaRPr lang="pl-PL" sz="1400" b="1" dirty="0">
              <a:solidFill>
                <a:srgbClr val="013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503547" y="4185108"/>
            <a:ext cx="3600000" cy="216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216000" lvl="1">
              <a:buClr>
                <a:schemeClr val="accent3"/>
              </a:buClr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głównie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kamień</a:t>
            </a:r>
            <a:endParaRPr lang="pl-PL" sz="1400" b="1" dirty="0">
              <a:solidFill>
                <a:srgbClr val="013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Łącznik prosty 49"/>
          <p:cNvCxnSpPr/>
          <p:nvPr/>
        </p:nvCxnSpPr>
        <p:spPr>
          <a:xfrm>
            <a:off x="503238" y="4149056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>
            <a:off x="503238" y="4761148"/>
            <a:ext cx="3600309" cy="1404156"/>
            <a:chOff x="503238" y="4761148"/>
            <a:chExt cx="3600309" cy="1404156"/>
          </a:xfrm>
        </p:grpSpPr>
        <p:cxnSp>
          <p:nvCxnSpPr>
            <p:cNvPr id="52" name="Łącznik prosty 51"/>
            <p:cNvCxnSpPr/>
            <p:nvPr/>
          </p:nvCxnSpPr>
          <p:spPr>
            <a:xfrm>
              <a:off x="503238" y="5301208"/>
              <a:ext cx="360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Prostokąt 52"/>
            <p:cNvSpPr/>
            <p:nvPr/>
          </p:nvSpPr>
          <p:spPr>
            <a:xfrm>
              <a:off x="503547" y="4761148"/>
              <a:ext cx="3600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dobre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warunki do rozwoju rolnictwa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4" name="Łącznik prosty 53"/>
            <p:cNvCxnSpPr/>
            <p:nvPr/>
          </p:nvCxnSpPr>
          <p:spPr>
            <a:xfrm>
              <a:off x="503238" y="5013176"/>
              <a:ext cx="3600000" cy="0"/>
            </a:xfrm>
            <a:prstGeom prst="line">
              <a:avLst/>
            </a:prstGeom>
            <a:ln>
              <a:solidFill>
                <a:srgbClr val="77A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rostokąt 54"/>
            <p:cNvSpPr/>
            <p:nvPr/>
          </p:nvSpPr>
          <p:spPr>
            <a:xfrm>
              <a:off x="503547" y="5049180"/>
              <a:ext cx="3600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21600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zboża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Łącznik prosty 55"/>
            <p:cNvCxnSpPr/>
            <p:nvPr/>
          </p:nvCxnSpPr>
          <p:spPr>
            <a:xfrm>
              <a:off x="503238" y="5589240"/>
              <a:ext cx="360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Prostokąt 56"/>
            <p:cNvSpPr/>
            <p:nvPr/>
          </p:nvSpPr>
          <p:spPr>
            <a:xfrm>
              <a:off x="503547" y="5337212"/>
              <a:ext cx="3600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21600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winorośl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Łącznik prosty 57"/>
            <p:cNvCxnSpPr/>
            <p:nvPr/>
          </p:nvCxnSpPr>
          <p:spPr>
            <a:xfrm>
              <a:off x="503238" y="5877272"/>
              <a:ext cx="360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Prostokąt 58"/>
            <p:cNvSpPr/>
            <p:nvPr/>
          </p:nvSpPr>
          <p:spPr>
            <a:xfrm>
              <a:off x="503547" y="5625244"/>
              <a:ext cx="3600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21600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oliwki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0" name="Łącznik prosty 59"/>
            <p:cNvCxnSpPr/>
            <p:nvPr/>
          </p:nvCxnSpPr>
          <p:spPr>
            <a:xfrm>
              <a:off x="503238" y="6165304"/>
              <a:ext cx="360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Prostokąt 60"/>
            <p:cNvSpPr/>
            <p:nvPr/>
          </p:nvSpPr>
          <p:spPr>
            <a:xfrm>
              <a:off x="503547" y="5913276"/>
              <a:ext cx="3600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21600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figi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Elipsa 26"/>
          <p:cNvSpPr/>
          <p:nvPr/>
        </p:nvSpPr>
        <p:spPr>
          <a:xfrm>
            <a:off x="7637996" y="5663935"/>
            <a:ext cx="2076745" cy="2013537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108000" tIns="36000" rIns="36000" bIns="36000" rtlCol="0" anchor="ctr">
            <a:noAutofit/>
          </a:bodyPr>
          <a:lstStyle/>
          <a:p>
            <a:pPr marL="0" algn="ctr">
              <a:spcAft>
                <a:spcPts val="200"/>
              </a:spcAft>
              <a:buClr>
                <a:srgbClr val="B5D2EC"/>
              </a:buClr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05" y="5481228"/>
            <a:ext cx="1145487" cy="1368152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503238" y="1496000"/>
            <a:ext cx="7452866" cy="4184506"/>
            <a:chOff x="503238" y="1496000"/>
            <a:chExt cx="7452866" cy="4184506"/>
          </a:xfrm>
        </p:grpSpPr>
        <p:grpSp>
          <p:nvGrpSpPr>
            <p:cNvPr id="7" name="Grupa 6"/>
            <p:cNvGrpSpPr/>
            <p:nvPr/>
          </p:nvGrpSpPr>
          <p:grpSpPr>
            <a:xfrm>
              <a:off x="503238" y="1556383"/>
              <a:ext cx="3600309" cy="1872569"/>
              <a:chOff x="503238" y="1556383"/>
              <a:chExt cx="3600309" cy="1872569"/>
            </a:xfrm>
          </p:grpSpPr>
          <p:cxnSp>
            <p:nvCxnSpPr>
              <p:cNvPr id="19" name="Łącznik prosty 18"/>
              <p:cNvCxnSpPr/>
              <p:nvPr/>
            </p:nvCxnSpPr>
            <p:spPr>
              <a:xfrm>
                <a:off x="503238" y="1556383"/>
                <a:ext cx="3600000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Prostokąt 11"/>
              <p:cNvSpPr/>
              <p:nvPr/>
            </p:nvSpPr>
            <p:spPr>
              <a:xfrm>
                <a:off x="503547" y="1916880"/>
                <a:ext cx="3600000" cy="21600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marL="216000" lvl="1">
                  <a:buClr>
                    <a:schemeClr val="accent3"/>
                  </a:buClr>
                </a:pPr>
                <a: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południowa </a:t>
                </a:r>
                <a:r>
                  <a:rPr 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Europa</a:t>
                </a:r>
                <a:endParaRPr lang="pl-PL" sz="1400" b="1" dirty="0">
                  <a:solidFill>
                    <a:srgbClr val="01397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Prostokąt 16"/>
              <p:cNvSpPr/>
              <p:nvPr/>
            </p:nvSpPr>
            <p:spPr>
              <a:xfrm>
                <a:off x="503547" y="1556792"/>
                <a:ext cx="3600000" cy="28800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36000" rIns="0" bIns="0" anchor="t">
                <a:noAutofit/>
              </a:bodyPr>
              <a:lstStyle/>
              <a:p>
                <a:pPr marL="0" lvl="1">
                  <a:buClr>
                    <a:schemeClr val="accent3"/>
                  </a:buClr>
                </a:pPr>
                <a:r>
                  <a:rPr lang="pl-PL" sz="14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położenie</a:t>
                </a:r>
                <a:endParaRPr lang="pl-PL" sz="1400" b="1" dirty="0">
                  <a:solidFill>
                    <a:srgbClr val="01397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" name="Łącznik prosty 4"/>
              <p:cNvCxnSpPr/>
              <p:nvPr/>
            </p:nvCxnSpPr>
            <p:spPr>
              <a:xfrm>
                <a:off x="503238" y="1880828"/>
                <a:ext cx="3600000" cy="0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503238" y="2168860"/>
                <a:ext cx="36000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/>
              <p:cNvCxnSpPr/>
              <p:nvPr/>
            </p:nvCxnSpPr>
            <p:spPr>
              <a:xfrm>
                <a:off x="503238" y="2960948"/>
                <a:ext cx="36000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Prostokąt 41"/>
              <p:cNvSpPr/>
              <p:nvPr/>
            </p:nvSpPr>
            <p:spPr>
              <a:xfrm>
                <a:off x="503547" y="2204864"/>
                <a:ext cx="3600000" cy="21600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marL="216000" lvl="1">
                  <a:buClr>
                    <a:schemeClr val="accent3"/>
                  </a:buClr>
                </a:pPr>
                <a: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Italia</a:t>
                </a:r>
                <a:endParaRPr lang="pl-PL" sz="1400" b="1" dirty="0">
                  <a:solidFill>
                    <a:srgbClr val="01397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Łącznik prosty 42"/>
              <p:cNvCxnSpPr/>
              <p:nvPr/>
            </p:nvCxnSpPr>
            <p:spPr>
              <a:xfrm>
                <a:off x="503238" y="2456892"/>
                <a:ext cx="36000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Prostokąt 43"/>
              <p:cNvSpPr/>
              <p:nvPr/>
            </p:nvSpPr>
            <p:spPr>
              <a:xfrm>
                <a:off x="503547" y="2492896"/>
                <a:ext cx="3600000" cy="43200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marL="216000" lvl="1">
                  <a:buClr>
                    <a:schemeClr val="accent3"/>
                  </a:buClr>
                </a:pPr>
                <a: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zróżnicowany </a:t>
                </a:r>
                <a:r>
                  <a:rPr 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pod względem ukształtowania powierzchni</a:t>
                </a:r>
                <a:endParaRPr lang="pl-PL" sz="1400" b="1" dirty="0">
                  <a:solidFill>
                    <a:srgbClr val="01397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Prostokąt 46"/>
              <p:cNvSpPr/>
              <p:nvPr/>
            </p:nvSpPr>
            <p:spPr>
              <a:xfrm>
                <a:off x="503547" y="2996952"/>
                <a:ext cx="3600000" cy="43200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marL="216000" lvl="1">
                  <a:buClr>
                    <a:schemeClr val="accent3"/>
                  </a:buClr>
                </a:pPr>
                <a: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otoczony </a:t>
                </a:r>
                <a:r>
                  <a:rPr 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morzami Tyrreńskim, Śródziemnym, Jońskim i Adriatyckim</a:t>
                </a:r>
                <a:endParaRPr lang="pl-PL" sz="1400" b="1" dirty="0">
                  <a:solidFill>
                    <a:srgbClr val="01397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upa 7"/>
            <p:cNvGrpSpPr/>
            <p:nvPr/>
          </p:nvGrpSpPr>
          <p:grpSpPr>
            <a:xfrm>
              <a:off x="4716104" y="1496000"/>
              <a:ext cx="3240000" cy="4184506"/>
              <a:chOff x="4716104" y="1496000"/>
              <a:chExt cx="3240000" cy="4184506"/>
            </a:xfrm>
          </p:grpSpPr>
          <p:grpSp>
            <p:nvGrpSpPr>
              <p:cNvPr id="3" name="Grupa 2"/>
              <p:cNvGrpSpPr/>
              <p:nvPr/>
            </p:nvGrpSpPr>
            <p:grpSpPr>
              <a:xfrm>
                <a:off x="4716104" y="1496000"/>
                <a:ext cx="3240000" cy="3960000"/>
                <a:chOff x="4716104" y="1496000"/>
                <a:chExt cx="3240000" cy="3960000"/>
              </a:xfrm>
            </p:grpSpPr>
            <p:sp>
              <p:nvSpPr>
                <p:cNvPr id="2" name="Prostokąt 1"/>
                <p:cNvSpPr/>
                <p:nvPr/>
              </p:nvSpPr>
              <p:spPr>
                <a:xfrm>
                  <a:off x="4716104" y="1496000"/>
                  <a:ext cx="3240000" cy="396000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noFill/>
                </a:ln>
              </p:spPr>
              <p:txBody>
                <a:bodyPr wrap="square" lIns="108000" tIns="36000" rIns="36000" bIns="36000" rtlCol="0" anchor="ctr">
                  <a:noAutofit/>
                </a:bodyPr>
                <a:lstStyle/>
                <a:p>
                  <a:pPr marL="0" algn="ctr">
                    <a:spcAft>
                      <a:spcPts val="200"/>
                    </a:spcAft>
                    <a:buClr>
                      <a:srgbClr val="B5D2EC"/>
                    </a:buClr>
                  </a:pPr>
                  <a:endParaRPr 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5" name="Obraz 14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6351"/>
                <a:stretch/>
              </p:blipFill>
              <p:spPr>
                <a:xfrm>
                  <a:off x="4752561" y="1537392"/>
                  <a:ext cx="3167087" cy="3877216"/>
                </a:xfrm>
                <a:prstGeom prst="rect">
                  <a:avLst/>
                </a:prstGeom>
                <a:ln w="25400">
                  <a:noFill/>
                </a:ln>
              </p:spPr>
            </p:pic>
          </p:grpSp>
          <p:sp>
            <p:nvSpPr>
              <p:cNvPr id="38" name="Prostokąt 37"/>
              <p:cNvSpPr/>
              <p:nvPr/>
            </p:nvSpPr>
            <p:spPr>
              <a:xfrm>
                <a:off x="4749894" y="5463227"/>
                <a:ext cx="1442286" cy="21600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lIns="108000" tIns="36000" rIns="36000" bIns="36000" rtlCol="0" anchor="ctr">
                <a:noAutofit/>
              </a:bodyPr>
              <a:lstStyle/>
              <a:p>
                <a:pPr marL="0" algn="ctr">
                  <a:spcAft>
                    <a:spcPts val="200"/>
                  </a:spcAft>
                  <a:buClr>
                    <a:srgbClr val="B5D2EC"/>
                  </a:buClr>
                </a:pPr>
                <a:endPara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pole tekstowe 38"/>
              <p:cNvSpPr txBox="1"/>
              <p:nvPr/>
            </p:nvSpPr>
            <p:spPr>
              <a:xfrm>
                <a:off x="4857924" y="5464506"/>
                <a:ext cx="1298761" cy="2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pl-PL" sz="700" dirty="0" smtClean="0"/>
                  <a:t>Italia </a:t>
                </a:r>
                <a:r>
                  <a:rPr lang="pl-PL" sz="700" dirty="0"/>
                  <a:t>w </a:t>
                </a:r>
                <a:r>
                  <a:rPr lang="pl-PL" sz="700" dirty="0" smtClean="0"/>
                  <a:t>VIII–V w. p.n.e.</a:t>
                </a:r>
                <a:endParaRPr lang="pl-PL" sz="7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51" y="4704995"/>
            <a:ext cx="2268207" cy="1743541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503548" y="1448780"/>
            <a:ext cx="3599690" cy="5409220"/>
          </a:xfrm>
          <a:prstGeom prst="rect">
            <a:avLst/>
          </a:prstGeom>
          <a:solidFill>
            <a:srgbClr val="D1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023828" y="1448780"/>
            <a:ext cx="1079543" cy="540922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600000" cy="0"/>
          </a:xfrm>
          <a:prstGeom prst="line">
            <a:avLst/>
          </a:prstGeom>
          <a:ln w="12700">
            <a:solidFill>
              <a:srgbClr val="77A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59969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77ACDC"/>
                </a:solidFill>
              </a:rPr>
              <a:t>Półwysep </a:t>
            </a:r>
            <a:r>
              <a:rPr lang="pl-PL" b="1" dirty="0">
                <a:solidFill>
                  <a:srgbClr val="77ACDC"/>
                </a:solidFill>
              </a:rPr>
              <a:t>Apeniński – mieszkańcy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5580112" y="2204864"/>
            <a:ext cx="2016000" cy="1692188"/>
            <a:chOff x="5580112" y="2204864"/>
            <a:chExt cx="2016000" cy="1692188"/>
          </a:xfrm>
        </p:grpSpPr>
        <p:sp>
          <p:nvSpPr>
            <p:cNvPr id="20" name="Prostokąt 19"/>
            <p:cNvSpPr/>
            <p:nvPr/>
          </p:nvSpPr>
          <p:spPr>
            <a:xfrm>
              <a:off x="5580112" y="2204864"/>
              <a:ext cx="2016000" cy="288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część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środkowa</a:t>
              </a:r>
            </a:p>
          </p:txBody>
        </p:sp>
        <p:cxnSp>
          <p:nvCxnSpPr>
            <p:cNvPr id="24" name="Łącznik prosty 23"/>
            <p:cNvCxnSpPr/>
            <p:nvPr/>
          </p:nvCxnSpPr>
          <p:spPr>
            <a:xfrm>
              <a:off x="5580112" y="2528852"/>
              <a:ext cx="2016000" cy="0"/>
            </a:xfrm>
            <a:prstGeom prst="line">
              <a:avLst/>
            </a:prstGeom>
            <a:ln>
              <a:solidFill>
                <a:srgbClr val="77A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rostokąt 24"/>
            <p:cNvSpPr/>
            <p:nvPr/>
          </p:nvSpPr>
          <p:spPr>
            <a:xfrm>
              <a:off x="5580112" y="2564856"/>
              <a:ext cx="2016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plemiona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italskie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Łącznik prosty 28"/>
            <p:cNvCxnSpPr/>
            <p:nvPr/>
          </p:nvCxnSpPr>
          <p:spPr>
            <a:xfrm>
              <a:off x="5580112" y="2816932"/>
              <a:ext cx="2016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rostokąt 38"/>
            <p:cNvSpPr/>
            <p:nvPr/>
          </p:nvSpPr>
          <p:spPr>
            <a:xfrm>
              <a:off x="5580112" y="2852936"/>
              <a:ext cx="2016000" cy="288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err="1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Samnici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Łącznik prosty 40"/>
            <p:cNvCxnSpPr/>
            <p:nvPr/>
          </p:nvCxnSpPr>
          <p:spPr>
            <a:xfrm>
              <a:off x="5580112" y="3176972"/>
              <a:ext cx="2016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rostokąt 27"/>
            <p:cNvSpPr/>
            <p:nvPr/>
          </p:nvSpPr>
          <p:spPr>
            <a:xfrm>
              <a:off x="5580112" y="3212976"/>
              <a:ext cx="2016000" cy="288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Wolskowie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5580112" y="3537012"/>
              <a:ext cx="2016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rostokąt 30"/>
            <p:cNvSpPr/>
            <p:nvPr/>
          </p:nvSpPr>
          <p:spPr>
            <a:xfrm>
              <a:off x="5580112" y="3573016"/>
              <a:ext cx="2016000" cy="288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Latynowie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Łącznik prosty 31"/>
            <p:cNvCxnSpPr/>
            <p:nvPr/>
          </p:nvCxnSpPr>
          <p:spPr>
            <a:xfrm>
              <a:off x="5580112" y="3897052"/>
              <a:ext cx="2016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a 6"/>
          <p:cNvGrpSpPr/>
          <p:nvPr/>
        </p:nvGrpSpPr>
        <p:grpSpPr>
          <a:xfrm>
            <a:off x="4572000" y="4149080"/>
            <a:ext cx="2016000" cy="612068"/>
            <a:chOff x="4572000" y="4149080"/>
            <a:chExt cx="2016000" cy="612068"/>
          </a:xfrm>
        </p:grpSpPr>
        <p:sp>
          <p:nvSpPr>
            <p:cNvPr id="33" name="Prostokąt 32"/>
            <p:cNvSpPr/>
            <p:nvPr/>
          </p:nvSpPr>
          <p:spPr>
            <a:xfrm>
              <a:off x="4572000" y="4149080"/>
              <a:ext cx="2016000" cy="288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część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południowa</a:t>
              </a:r>
            </a:p>
          </p:txBody>
        </p:sp>
        <p:cxnSp>
          <p:nvCxnSpPr>
            <p:cNvPr id="34" name="Łącznik prosty 33"/>
            <p:cNvCxnSpPr/>
            <p:nvPr/>
          </p:nvCxnSpPr>
          <p:spPr>
            <a:xfrm>
              <a:off x="4572000" y="4473068"/>
              <a:ext cx="2016000" cy="0"/>
            </a:xfrm>
            <a:prstGeom prst="line">
              <a:avLst/>
            </a:prstGeom>
            <a:ln>
              <a:solidFill>
                <a:srgbClr val="77A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4572000" y="4509072"/>
              <a:ext cx="2016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Grecy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Łącznik prosty 35"/>
            <p:cNvCxnSpPr/>
            <p:nvPr/>
          </p:nvCxnSpPr>
          <p:spPr>
            <a:xfrm>
              <a:off x="4572000" y="4761148"/>
              <a:ext cx="2016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rostokąt 42"/>
          <p:cNvSpPr/>
          <p:nvPr/>
        </p:nvSpPr>
        <p:spPr>
          <a:xfrm>
            <a:off x="5652120" y="6412555"/>
            <a:ext cx="3599690" cy="45719"/>
          </a:xfrm>
          <a:prstGeom prst="rect">
            <a:avLst/>
          </a:prstGeom>
          <a:solidFill>
            <a:srgbClr val="D1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575916" y="1376772"/>
            <a:ext cx="6012084" cy="4304407"/>
            <a:chOff x="575916" y="1376772"/>
            <a:chExt cx="6012084" cy="4304407"/>
          </a:xfrm>
        </p:grpSpPr>
        <p:grpSp>
          <p:nvGrpSpPr>
            <p:cNvPr id="5" name="Grupa 4"/>
            <p:cNvGrpSpPr/>
            <p:nvPr/>
          </p:nvGrpSpPr>
          <p:grpSpPr>
            <a:xfrm>
              <a:off x="575916" y="1376772"/>
              <a:ext cx="6012084" cy="4079228"/>
              <a:chOff x="575916" y="1376772"/>
              <a:chExt cx="6012084" cy="4079228"/>
            </a:xfrm>
          </p:grpSpPr>
          <p:grpSp>
            <p:nvGrpSpPr>
              <p:cNvPr id="4" name="Grupa 3"/>
              <p:cNvGrpSpPr/>
              <p:nvPr/>
            </p:nvGrpSpPr>
            <p:grpSpPr>
              <a:xfrm>
                <a:off x="4572000" y="1376772"/>
                <a:ext cx="2016000" cy="612068"/>
                <a:chOff x="4572000" y="1376772"/>
                <a:chExt cx="2016000" cy="612068"/>
              </a:xfrm>
            </p:grpSpPr>
            <p:sp>
              <p:nvSpPr>
                <p:cNvPr id="18" name="Prostokąt 17"/>
                <p:cNvSpPr/>
                <p:nvPr/>
              </p:nvSpPr>
              <p:spPr>
                <a:xfrm>
                  <a:off x="4572000" y="1376772"/>
                  <a:ext cx="2016000" cy="28800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0" tIns="36000" rIns="0" bIns="0" anchor="t">
                  <a:noAutofit/>
                </a:bodyPr>
                <a:lstStyle/>
                <a:p>
                  <a:pPr marL="0" lvl="1">
                    <a:buClr>
                      <a:schemeClr val="accent3"/>
                    </a:buClr>
                  </a:pPr>
                  <a:r>
                    <a:rPr lang="pl-PL" sz="1400" b="1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część </a:t>
                  </a:r>
                  <a:r>
                    <a:rPr lang="pl-PL" sz="14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północno-zachodnia</a:t>
                  </a:r>
                </a:p>
              </p:txBody>
            </p:sp>
            <p:sp>
              <p:nvSpPr>
                <p:cNvPr id="19" name="Prostokąt 18"/>
                <p:cNvSpPr/>
                <p:nvPr/>
              </p:nvSpPr>
              <p:spPr>
                <a:xfrm>
                  <a:off x="4572000" y="1736860"/>
                  <a:ext cx="2016000" cy="21600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marL="216000" lvl="1">
                    <a:buClr>
                      <a:schemeClr val="accent3"/>
                    </a:buClr>
                  </a:pPr>
                  <a:r>
                    <a:rPr lang="pl-PL" sz="1400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Etruskowie</a:t>
                  </a:r>
                  <a:endParaRPr lang="pl-PL" sz="1400" b="1" dirty="0">
                    <a:solidFill>
                      <a:srgbClr val="01397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1" name="Łącznik prosty 20"/>
                <p:cNvCxnSpPr/>
                <p:nvPr/>
              </p:nvCxnSpPr>
              <p:spPr>
                <a:xfrm>
                  <a:off x="4572000" y="1700808"/>
                  <a:ext cx="2016000" cy="0"/>
                </a:xfrm>
                <a:prstGeom prst="line">
                  <a:avLst/>
                </a:prstGeom>
                <a:ln>
                  <a:solidFill>
                    <a:srgbClr val="77ACD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41"/>
                <p:cNvCxnSpPr/>
                <p:nvPr/>
              </p:nvCxnSpPr>
              <p:spPr>
                <a:xfrm>
                  <a:off x="4572000" y="1988840"/>
                  <a:ext cx="201600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a 36"/>
              <p:cNvGrpSpPr/>
              <p:nvPr/>
            </p:nvGrpSpPr>
            <p:grpSpPr>
              <a:xfrm>
                <a:off x="575916" y="1496000"/>
                <a:ext cx="3240000" cy="3960000"/>
                <a:chOff x="4716104" y="1496000"/>
                <a:chExt cx="3240000" cy="3960000"/>
              </a:xfrm>
            </p:grpSpPr>
            <p:sp>
              <p:nvSpPr>
                <p:cNvPr id="38" name="Prostokąt 37"/>
                <p:cNvSpPr/>
                <p:nvPr/>
              </p:nvSpPr>
              <p:spPr>
                <a:xfrm>
                  <a:off x="4716104" y="1496000"/>
                  <a:ext cx="3240000" cy="396000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noFill/>
                </a:ln>
              </p:spPr>
              <p:txBody>
                <a:bodyPr wrap="square" lIns="108000" tIns="36000" rIns="36000" bIns="36000" rtlCol="0" anchor="ctr">
                  <a:noAutofit/>
                </a:bodyPr>
                <a:lstStyle/>
                <a:p>
                  <a:pPr marL="0" algn="ctr">
                    <a:spcAft>
                      <a:spcPts val="200"/>
                    </a:spcAft>
                    <a:buClr>
                      <a:srgbClr val="B5D2EC"/>
                    </a:buClr>
                  </a:pPr>
                  <a:endParaRPr 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40" name="Obraz 3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6351"/>
                <a:stretch/>
              </p:blipFill>
              <p:spPr>
                <a:xfrm>
                  <a:off x="4752561" y="1537392"/>
                  <a:ext cx="3167087" cy="3877216"/>
                </a:xfrm>
                <a:prstGeom prst="rect">
                  <a:avLst/>
                </a:prstGeom>
                <a:ln w="25400">
                  <a:noFill/>
                </a:ln>
              </p:spPr>
            </p:pic>
          </p:grpSp>
        </p:grpSp>
        <p:sp>
          <p:nvSpPr>
            <p:cNvPr id="46" name="Prostokąt 45"/>
            <p:cNvSpPr/>
            <p:nvPr/>
          </p:nvSpPr>
          <p:spPr>
            <a:xfrm>
              <a:off x="590913" y="5463900"/>
              <a:ext cx="1442286" cy="216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lIns="108000" tIns="36000" rIns="36000" bIns="36000" rtlCol="0" anchor="ctr">
              <a:noAutofit/>
            </a:bodyPr>
            <a:lstStyle/>
            <a:p>
              <a:pPr marL="0" algn="ctr">
                <a:spcAft>
                  <a:spcPts val="200"/>
                </a:spcAft>
                <a:buClr>
                  <a:srgbClr val="B5D2EC"/>
                </a:buClr>
              </a:pPr>
              <a:endPara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698943" y="5465179"/>
              <a:ext cx="1298761" cy="21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700" dirty="0" smtClean="0"/>
                <a:t>Italia </a:t>
              </a:r>
              <a:r>
                <a:rPr lang="pl-PL" sz="700" dirty="0"/>
                <a:t>w </a:t>
              </a:r>
              <a:r>
                <a:rPr lang="pl-PL" sz="700" dirty="0" smtClean="0"/>
                <a:t>VIII–V w. p.n.e.</a:t>
              </a:r>
              <a:endParaRPr lang="pl-PL" sz="7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Powstanie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Rzymu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503238" y="1376772"/>
            <a:ext cx="3888309" cy="1188132"/>
            <a:chOff x="503238" y="1376772"/>
            <a:chExt cx="3888309" cy="1188132"/>
          </a:xfrm>
        </p:grpSpPr>
        <p:sp>
          <p:nvSpPr>
            <p:cNvPr id="2" name="Prostokąt 1"/>
            <p:cNvSpPr/>
            <p:nvPr/>
          </p:nvSpPr>
          <p:spPr>
            <a:xfrm>
              <a:off x="503547" y="1376772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0" tIns="3600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legendarna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 założenia miasta to 753 r. p.n.e.</a:t>
              </a:r>
            </a:p>
          </p:txBody>
        </p:sp>
        <p:cxnSp>
          <p:nvCxnSpPr>
            <p:cNvPr id="7" name="Łącznik prosty 6"/>
            <p:cNvCxnSpPr/>
            <p:nvPr/>
          </p:nvCxnSpPr>
          <p:spPr>
            <a:xfrm>
              <a:off x="503238" y="1700808"/>
              <a:ext cx="388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Prostokąt 4"/>
            <p:cNvSpPr/>
            <p:nvPr/>
          </p:nvSpPr>
          <p:spPr>
            <a:xfrm>
              <a:off x="503547" y="1736860"/>
              <a:ext cx="3888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Rzymianie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 swojego protoplastę uważali Eneasza, bohatera z Troi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503547" y="2240916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od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niego mieli wywodzić się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Romulus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Remus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Łącznik prosty 7"/>
            <p:cNvCxnSpPr/>
            <p:nvPr/>
          </p:nvCxnSpPr>
          <p:spPr>
            <a:xfrm>
              <a:off x="503238" y="2204864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>
              <a:off x="503238" y="2564904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a 15"/>
          <p:cNvGrpSpPr/>
          <p:nvPr/>
        </p:nvGrpSpPr>
        <p:grpSpPr>
          <a:xfrm>
            <a:off x="4752143" y="4329208"/>
            <a:ext cx="3888309" cy="1152080"/>
            <a:chOff x="4752143" y="4329208"/>
            <a:chExt cx="3888309" cy="1152080"/>
          </a:xfrm>
        </p:grpSpPr>
        <p:sp>
          <p:nvSpPr>
            <p:cNvPr id="15" name="Prostokąt 14"/>
            <p:cNvSpPr/>
            <p:nvPr/>
          </p:nvSpPr>
          <p:spPr>
            <a:xfrm>
              <a:off x="4752452" y="4329208"/>
              <a:ext cx="3888000" cy="648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według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badań archeologicznych Rzym powstał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okresie, o którym mowa w legendzie o założeniu miasta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Łącznik prosty 19"/>
            <p:cNvCxnSpPr/>
            <p:nvPr/>
          </p:nvCxnSpPr>
          <p:spPr>
            <a:xfrm>
              <a:off x="4752143" y="5013284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rostokąt 20"/>
            <p:cNvSpPr/>
            <p:nvPr/>
          </p:nvSpPr>
          <p:spPr>
            <a:xfrm>
              <a:off x="4752452" y="5049288"/>
              <a:ext cx="3888000" cy="432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miasto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umiejscowione na siedmiu wzgórzach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nad rzeką Tyber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503238" y="2940158"/>
            <a:ext cx="4058887" cy="3225146"/>
            <a:chOff x="503238" y="2940158"/>
            <a:chExt cx="4058887" cy="3225146"/>
          </a:xfrm>
        </p:grpSpPr>
        <p:sp>
          <p:nvSpPr>
            <p:cNvPr id="30" name="Prostokąt 29"/>
            <p:cNvSpPr/>
            <p:nvPr/>
          </p:nvSpPr>
          <p:spPr>
            <a:xfrm>
              <a:off x="503238" y="2940158"/>
              <a:ext cx="4058887" cy="3225146"/>
            </a:xfrm>
            <a:prstGeom prst="rect">
              <a:avLst/>
            </a:prstGeom>
            <a:pattFill prst="zigZag">
              <a:fgClr>
                <a:srgbClr val="B5D2EC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36000" bIns="72000" rtlCol="0" anchor="t"/>
            <a:lstStyle/>
            <a:p>
              <a:endParaRPr lang="pl-PL" b="1" dirty="0">
                <a:solidFill>
                  <a:schemeClr val="accent2"/>
                </a:solidFill>
              </a:endParaRPr>
            </a:p>
          </p:txBody>
        </p:sp>
        <p:sp>
          <p:nvSpPr>
            <p:cNvPr id="32" name="pole tekstowe 31"/>
            <p:cNvSpPr txBox="1"/>
            <p:nvPr/>
          </p:nvSpPr>
          <p:spPr>
            <a:xfrm>
              <a:off x="683568" y="5643248"/>
              <a:ext cx="3743980" cy="432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700" dirty="0"/>
                <a:t>Zgodnie z legendą bliźniacy – Romulus i Remus – byli dziećmi kapłanki Westy oraz boga wojny Marsa. Puszczone z nurtem Tybru w wiklinowym koszyku dzieci znalazła i wykarmiła wilczyca. Potem odnalazł je pasterz, który wziął bliźnięta do domu i wychował jako własne dzieci</a:t>
              </a: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104964"/>
              <a:ext cx="3723508" cy="2484324"/>
            </a:xfrm>
            <a:prstGeom prst="rect">
              <a:avLst/>
            </a:prstGeom>
            <a:ln w="19050">
              <a:solidFill>
                <a:srgbClr val="B5D2EC"/>
              </a:solidFill>
            </a:ln>
          </p:spPr>
        </p:pic>
      </p:grpSp>
      <p:grpSp>
        <p:nvGrpSpPr>
          <p:cNvPr id="18" name="Grupa 17"/>
          <p:cNvGrpSpPr/>
          <p:nvPr/>
        </p:nvGrpSpPr>
        <p:grpSpPr>
          <a:xfrm>
            <a:off x="4752143" y="5517340"/>
            <a:ext cx="3888309" cy="647964"/>
            <a:chOff x="4752143" y="5517340"/>
            <a:chExt cx="3888309" cy="647964"/>
          </a:xfrm>
        </p:grpSpPr>
        <p:cxnSp>
          <p:nvCxnSpPr>
            <p:cNvPr id="22" name="Łącznik prosty 21"/>
            <p:cNvCxnSpPr/>
            <p:nvPr/>
          </p:nvCxnSpPr>
          <p:spPr>
            <a:xfrm>
              <a:off x="4752143" y="5517340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rostokąt 22"/>
            <p:cNvSpPr/>
            <p:nvPr/>
          </p:nvSpPr>
          <p:spPr>
            <a:xfrm>
              <a:off x="4752452" y="5553344"/>
              <a:ext cx="3888000" cy="216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skrzyżowanie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ważnych szlaków handlowych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Łącznik prosty 32"/>
            <p:cNvCxnSpPr/>
            <p:nvPr/>
          </p:nvCxnSpPr>
          <p:spPr>
            <a:xfrm>
              <a:off x="4752143" y="5805300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rostokąt 33"/>
            <p:cNvSpPr/>
            <p:nvPr/>
          </p:nvSpPr>
          <p:spPr>
            <a:xfrm>
              <a:off x="4752452" y="5841304"/>
              <a:ext cx="3888000" cy="324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obok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znajdowało się miejsce pozyskiwania soli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4788024" y="944562"/>
            <a:ext cx="3852739" cy="2880000"/>
            <a:chOff x="4788024" y="944562"/>
            <a:chExt cx="3852739" cy="2880000"/>
          </a:xfrm>
        </p:grpSpPr>
        <p:sp>
          <p:nvSpPr>
            <p:cNvPr id="26" name="Prostokąt 25"/>
            <p:cNvSpPr/>
            <p:nvPr/>
          </p:nvSpPr>
          <p:spPr>
            <a:xfrm>
              <a:off x="4788024" y="944562"/>
              <a:ext cx="3852739" cy="2880000"/>
            </a:xfrm>
            <a:prstGeom prst="rect">
              <a:avLst/>
            </a:prstGeom>
            <a:pattFill prst="zigZag">
              <a:fgClr>
                <a:srgbClr val="B5D2EC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36000" bIns="72000" rtlCol="0" anchor="t"/>
            <a:lstStyle/>
            <a:p>
              <a:endParaRPr lang="pl-PL" b="1" dirty="0">
                <a:solidFill>
                  <a:schemeClr val="accent2"/>
                </a:solidFill>
              </a:endParaRPr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4967308" y="3537012"/>
              <a:ext cx="3501830" cy="21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pl-PL" sz="800" dirty="0"/>
                <a:t>Widok na współczesny Rzym i przepływającą przez miasto rzekę Tyber</a:t>
              </a:r>
              <a:endParaRPr lang="pl-PL" sz="700" i="1" dirty="0"/>
            </a:p>
          </p:txBody>
        </p:sp>
        <p:pic>
          <p:nvPicPr>
            <p:cNvPr id="35" name="Obraz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551"/>
            <a:stretch/>
          </p:blipFill>
          <p:spPr>
            <a:xfrm>
              <a:off x="4967308" y="1091325"/>
              <a:ext cx="3501830" cy="2445687"/>
            </a:xfrm>
            <a:prstGeom prst="rect">
              <a:avLst/>
            </a:prstGeom>
            <a:ln w="19050">
              <a:solidFill>
                <a:srgbClr val="B5D2E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77A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77ACDC"/>
                </a:solidFill>
              </a:rPr>
              <a:t>Armia </a:t>
            </a:r>
            <a:r>
              <a:rPr lang="pl-PL" b="1" dirty="0">
                <a:solidFill>
                  <a:srgbClr val="77ACDC"/>
                </a:solidFill>
              </a:rPr>
              <a:t>rzymska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4751710" y="1376772"/>
            <a:ext cx="3888309" cy="936088"/>
            <a:chOff x="4751710" y="1376772"/>
            <a:chExt cx="3888309" cy="936088"/>
          </a:xfrm>
        </p:grpSpPr>
        <p:sp>
          <p:nvSpPr>
            <p:cNvPr id="39" name="Prostokąt 38"/>
            <p:cNvSpPr/>
            <p:nvPr/>
          </p:nvSpPr>
          <p:spPr>
            <a:xfrm>
              <a:off x="4752019" y="1376772"/>
              <a:ext cx="3888000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dla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ludzi z niższych warstw społecznych wojsko stało się szansą na karierę i godne życie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Łącznik prosty 40"/>
            <p:cNvCxnSpPr/>
            <p:nvPr/>
          </p:nvCxnSpPr>
          <p:spPr>
            <a:xfrm>
              <a:off x="4751710" y="1844824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rostokąt 41"/>
            <p:cNvSpPr/>
            <p:nvPr/>
          </p:nvSpPr>
          <p:spPr>
            <a:xfrm>
              <a:off x="4752019" y="1880860"/>
              <a:ext cx="3888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żołnierz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 zakończeniu służby otrzymywał na własność ziemię na podbitych terenach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502213" y="4653136"/>
            <a:ext cx="3888309" cy="684076"/>
            <a:chOff x="502213" y="4653136"/>
            <a:chExt cx="3888309" cy="684076"/>
          </a:xfrm>
        </p:grpSpPr>
        <p:sp>
          <p:nvSpPr>
            <p:cNvPr id="18" name="Prostokąt 17"/>
            <p:cNvSpPr/>
            <p:nvPr/>
          </p:nvSpPr>
          <p:spPr>
            <a:xfrm>
              <a:off x="502522" y="4653136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0" tIns="3600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od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 w. p.n.e. miała charakter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pospolitego ruszenia</a:t>
              </a:r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502213" y="4977172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rostokąt 18"/>
            <p:cNvSpPr/>
            <p:nvPr/>
          </p:nvSpPr>
          <p:spPr>
            <a:xfrm>
              <a:off x="502522" y="5013224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koniec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II w. p.n.e. – reformy </a:t>
              </a:r>
              <a:r>
                <a:rPr lang="pl-PL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Gajusza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Mariusza</a:t>
              </a:r>
            </a:p>
          </p:txBody>
        </p:sp>
        <p:cxnSp>
          <p:nvCxnSpPr>
            <p:cNvPr id="23" name="Łącznik prosty 22"/>
            <p:cNvCxnSpPr/>
            <p:nvPr/>
          </p:nvCxnSpPr>
          <p:spPr>
            <a:xfrm>
              <a:off x="502213" y="5337212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a 1"/>
          <p:cNvGrpSpPr/>
          <p:nvPr/>
        </p:nvGrpSpPr>
        <p:grpSpPr>
          <a:xfrm>
            <a:off x="503548" y="1448780"/>
            <a:ext cx="3924436" cy="3096000"/>
            <a:chOff x="503548" y="1448780"/>
            <a:chExt cx="3924436" cy="3096000"/>
          </a:xfrm>
        </p:grpSpPr>
        <p:sp>
          <p:nvSpPr>
            <p:cNvPr id="15" name="Prostokąt 14"/>
            <p:cNvSpPr/>
            <p:nvPr/>
          </p:nvSpPr>
          <p:spPr>
            <a:xfrm>
              <a:off x="503548" y="1448780"/>
              <a:ext cx="3906812" cy="309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3348441" y="1448780"/>
              <a:ext cx="1079543" cy="3096000"/>
            </a:xfrm>
            <a:prstGeom prst="rect">
              <a:avLst/>
            </a:prstGeom>
            <a:pattFill prst="zigZag">
              <a:fgClr>
                <a:srgbClr val="B5D2EC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36000" bIns="72000" rtlCol="0" anchor="t"/>
            <a:lstStyle/>
            <a:p>
              <a:endParaRPr lang="pl-PL" b="1" dirty="0">
                <a:solidFill>
                  <a:schemeClr val="accent2"/>
                </a:solidFill>
              </a:endParaRP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t="17346" r="21257" b="20067"/>
            <a:stretch/>
          </p:blipFill>
          <p:spPr>
            <a:xfrm>
              <a:off x="611560" y="1534380"/>
              <a:ext cx="3717039" cy="2722672"/>
            </a:xfrm>
            <a:prstGeom prst="rect">
              <a:avLst/>
            </a:prstGeom>
          </p:spPr>
        </p:pic>
        <p:sp>
          <p:nvSpPr>
            <p:cNvPr id="49" name="pole tekstowe 48"/>
            <p:cNvSpPr txBox="1"/>
            <p:nvPr/>
          </p:nvSpPr>
          <p:spPr>
            <a:xfrm>
              <a:off x="611560" y="4257092"/>
              <a:ext cx="2927722" cy="21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700" dirty="0"/>
                <a:t>Wyobrażenie </a:t>
              </a:r>
              <a:r>
                <a:rPr lang="pl-PL" sz="700" dirty="0" err="1"/>
                <a:t>Gajusza</a:t>
              </a:r>
              <a:r>
                <a:rPr lang="pl-PL" sz="700" dirty="0"/>
                <a:t> Mariusza siedzącego w ruinach Kartaginy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502213" y="5373216"/>
            <a:ext cx="3888309" cy="1044116"/>
            <a:chOff x="502213" y="5373216"/>
            <a:chExt cx="3888309" cy="1044116"/>
          </a:xfrm>
        </p:grpSpPr>
        <p:sp>
          <p:nvSpPr>
            <p:cNvPr id="25" name="Prostokąt 24"/>
            <p:cNvSpPr/>
            <p:nvPr/>
          </p:nvSpPr>
          <p:spPr>
            <a:xfrm>
              <a:off x="502522" y="5373216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ich wyniku wykształciła się </a:t>
              </a:r>
              <a:r>
                <a:rPr lang="pl-PL" sz="1400" b="1" dirty="0">
                  <a:solidFill>
                    <a:srgbClr val="77ACD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armia zawodowa</a:t>
              </a:r>
            </a:p>
          </p:txBody>
        </p:sp>
        <p:cxnSp>
          <p:nvCxnSpPr>
            <p:cNvPr id="29" name="Łącznik prosty 28"/>
            <p:cNvCxnSpPr/>
            <p:nvPr/>
          </p:nvCxnSpPr>
          <p:spPr>
            <a:xfrm>
              <a:off x="502213" y="5697252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Prostokąt 49"/>
            <p:cNvSpPr/>
            <p:nvPr/>
          </p:nvSpPr>
          <p:spPr>
            <a:xfrm>
              <a:off x="502522" y="5733256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służba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trwała co najmniej 16 lat</a:t>
              </a:r>
              <a:endParaRPr lang="pl-PL" sz="1400" b="1" dirty="0">
                <a:solidFill>
                  <a:srgbClr val="77AC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Łącznik prosty 50"/>
            <p:cNvCxnSpPr/>
            <p:nvPr/>
          </p:nvCxnSpPr>
          <p:spPr>
            <a:xfrm>
              <a:off x="502213" y="6057292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rostokąt 51"/>
            <p:cNvSpPr/>
            <p:nvPr/>
          </p:nvSpPr>
          <p:spPr>
            <a:xfrm>
              <a:off x="502522" y="6093296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żołnierz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otrzymywał wynagrodzenie i ekwipunek</a:t>
              </a:r>
              <a:endParaRPr lang="pl-PL" sz="1400" b="1" dirty="0">
                <a:solidFill>
                  <a:srgbClr val="77AC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Łącznik prosty 52"/>
            <p:cNvCxnSpPr/>
            <p:nvPr/>
          </p:nvCxnSpPr>
          <p:spPr>
            <a:xfrm>
              <a:off x="502213" y="6417332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a 7"/>
          <p:cNvGrpSpPr/>
          <p:nvPr/>
        </p:nvGrpSpPr>
        <p:grpSpPr>
          <a:xfrm>
            <a:off x="4751710" y="3032988"/>
            <a:ext cx="3888309" cy="1620148"/>
            <a:chOff x="4751710" y="3032988"/>
            <a:chExt cx="3888309" cy="1620148"/>
          </a:xfrm>
        </p:grpSpPr>
        <p:sp>
          <p:nvSpPr>
            <p:cNvPr id="44" name="Prostokąt 43"/>
            <p:cNvSpPr/>
            <p:nvPr/>
          </p:nvSpPr>
          <p:spPr>
            <a:xfrm>
              <a:off x="4752019" y="3032988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struktura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armii</a:t>
              </a:r>
            </a:p>
          </p:txBody>
        </p:sp>
        <p:cxnSp>
          <p:nvCxnSpPr>
            <p:cNvPr id="45" name="Łącznik prosty 44"/>
            <p:cNvCxnSpPr/>
            <p:nvPr/>
          </p:nvCxnSpPr>
          <p:spPr>
            <a:xfrm>
              <a:off x="4751710" y="3357024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>
            <a:xfrm>
              <a:off x="4751710" y="3681028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rostokąt 31"/>
            <p:cNvSpPr/>
            <p:nvPr/>
          </p:nvSpPr>
          <p:spPr>
            <a:xfrm>
              <a:off x="4752019" y="3717032"/>
              <a:ext cx="3888000" cy="216000"/>
            </a:xfrm>
            <a:prstGeom prst="rect">
              <a:avLst/>
            </a:prstGeom>
            <a:ln>
              <a:noFill/>
            </a:ln>
          </p:spPr>
          <p:txBody>
            <a:bodyPr wrap="square" lIns="46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dzielił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się na kohorty i centurie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Łącznik prosty 32"/>
            <p:cNvCxnSpPr/>
            <p:nvPr/>
          </p:nvCxnSpPr>
          <p:spPr>
            <a:xfrm>
              <a:off x="4751710" y="3969060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rostokąt 33"/>
            <p:cNvSpPr/>
            <p:nvPr/>
          </p:nvSpPr>
          <p:spPr>
            <a:xfrm>
              <a:off x="4752019" y="4005064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walczyła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nim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piechota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Prostokąt 53"/>
            <p:cNvSpPr/>
            <p:nvPr/>
          </p:nvSpPr>
          <p:spPr>
            <a:xfrm>
              <a:off x="4752019" y="3393020"/>
              <a:ext cx="3888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solidFill>
                    <a:srgbClr val="77ACD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legion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podstawową jednostką bojową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5" name="Łącznik prosty 54"/>
            <p:cNvCxnSpPr/>
            <p:nvPr/>
          </p:nvCxnSpPr>
          <p:spPr>
            <a:xfrm>
              <a:off x="4751710" y="4329132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Prostokąt 55"/>
            <p:cNvSpPr/>
            <p:nvPr/>
          </p:nvSpPr>
          <p:spPr>
            <a:xfrm>
              <a:off x="4752019" y="4365136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sformowana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trzy linie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4629145"/>
            <a:ext cx="1584176" cy="18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77A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77ACDC"/>
                </a:solidFill>
              </a:rPr>
              <a:t>Podboje </a:t>
            </a:r>
            <a:r>
              <a:rPr lang="pl-PL" b="1" dirty="0">
                <a:solidFill>
                  <a:srgbClr val="77ACDC"/>
                </a:solidFill>
              </a:rPr>
              <a:t>rzymskie w Italii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4752143" y="1376772"/>
            <a:ext cx="3888309" cy="648088"/>
            <a:chOff x="4752143" y="1376772"/>
            <a:chExt cx="3888309" cy="648088"/>
          </a:xfrm>
        </p:grpSpPr>
        <p:sp>
          <p:nvSpPr>
            <p:cNvPr id="18" name="Prostokąt 17"/>
            <p:cNvSpPr/>
            <p:nvPr/>
          </p:nvSpPr>
          <p:spPr>
            <a:xfrm>
              <a:off x="4752452" y="1376772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0" tIns="3600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wojny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 </a:t>
              </a:r>
              <a:r>
                <a:rPr lang="pl-PL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Samnitami</a:t>
              </a:r>
              <a:endPara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4752143" y="1700808"/>
              <a:ext cx="388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rostokąt 18"/>
            <p:cNvSpPr/>
            <p:nvPr/>
          </p:nvSpPr>
          <p:spPr>
            <a:xfrm>
              <a:off x="4752452" y="1736860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zakończone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290 r. p.n.e.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4752143" y="2528900"/>
            <a:ext cx="3888309" cy="792088"/>
            <a:chOff x="4752143" y="2528900"/>
            <a:chExt cx="3888309" cy="792088"/>
          </a:xfrm>
        </p:grpSpPr>
        <p:sp>
          <p:nvSpPr>
            <p:cNvPr id="22" name="Prostokąt 21"/>
            <p:cNvSpPr/>
            <p:nvPr/>
          </p:nvSpPr>
          <p:spPr>
            <a:xfrm>
              <a:off x="4752452" y="2528900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0" tIns="3600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wojny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 Etruskami</a:t>
              </a:r>
            </a:p>
          </p:txBody>
        </p:sp>
        <p:cxnSp>
          <p:nvCxnSpPr>
            <p:cNvPr id="24" name="Łącznik prosty 23"/>
            <p:cNvCxnSpPr/>
            <p:nvPr/>
          </p:nvCxnSpPr>
          <p:spPr>
            <a:xfrm>
              <a:off x="4752143" y="2852936"/>
              <a:ext cx="388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rostokąt 25"/>
            <p:cNvSpPr/>
            <p:nvPr/>
          </p:nvSpPr>
          <p:spPr>
            <a:xfrm>
              <a:off x="4752452" y="2888988"/>
              <a:ext cx="3888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III w. p.n.e. większość ich miast została pokonana i podporządkowana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4752143" y="3861000"/>
            <a:ext cx="3888309" cy="1008160"/>
            <a:chOff x="4752143" y="3861000"/>
            <a:chExt cx="3888309" cy="1008160"/>
          </a:xfrm>
        </p:grpSpPr>
        <p:sp>
          <p:nvSpPr>
            <p:cNvPr id="27" name="Prostokąt 26"/>
            <p:cNvSpPr/>
            <p:nvPr/>
          </p:nvSpPr>
          <p:spPr>
            <a:xfrm>
              <a:off x="4752452" y="3861000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0" tIns="3600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walki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 Tarent – grecką kolonię</a:t>
              </a:r>
            </a:p>
          </p:txBody>
        </p:sp>
        <p:cxnSp>
          <p:nvCxnSpPr>
            <p:cNvPr id="28" name="Łącznik prosty 27"/>
            <p:cNvCxnSpPr/>
            <p:nvPr/>
          </p:nvCxnSpPr>
          <p:spPr>
            <a:xfrm>
              <a:off x="4752143" y="4185036"/>
              <a:ext cx="388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rostokąt 29"/>
            <p:cNvSpPr/>
            <p:nvPr/>
          </p:nvSpPr>
          <p:spPr>
            <a:xfrm>
              <a:off x="4752452" y="4221088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wojna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 Pyrrusem (280–275 r. p.n.e.)</a:t>
              </a:r>
            </a:p>
          </p:txBody>
        </p:sp>
        <p:cxnSp>
          <p:nvCxnSpPr>
            <p:cNvPr id="31" name="Łącznik prosty 30"/>
            <p:cNvCxnSpPr/>
            <p:nvPr/>
          </p:nvCxnSpPr>
          <p:spPr>
            <a:xfrm>
              <a:off x="4752143" y="4545108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rostokąt 32"/>
            <p:cNvSpPr/>
            <p:nvPr/>
          </p:nvSpPr>
          <p:spPr>
            <a:xfrm>
              <a:off x="4752452" y="4581160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272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p.n.e. – kapitulacja Tarentu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4752143" y="5409220"/>
            <a:ext cx="3888309" cy="466800"/>
            <a:chOff x="4752143" y="5409220"/>
            <a:chExt cx="3888309" cy="466800"/>
          </a:xfrm>
        </p:grpSpPr>
        <p:sp>
          <p:nvSpPr>
            <p:cNvPr id="35" name="Prostokąt 34"/>
            <p:cNvSpPr/>
            <p:nvPr/>
          </p:nvSpPr>
          <p:spPr>
            <a:xfrm>
              <a:off x="4752452" y="5409220"/>
              <a:ext cx="3888000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3600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264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p.n.e. – zajęcie </a:t>
              </a:r>
              <a:r>
                <a:rPr lang="pl-PL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Volsinii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– ostatni etap podboju Italii</a:t>
              </a:r>
            </a:p>
          </p:txBody>
        </p:sp>
        <p:cxnSp>
          <p:nvCxnSpPr>
            <p:cNvPr id="36" name="Łącznik prosty 35"/>
            <p:cNvCxnSpPr/>
            <p:nvPr/>
          </p:nvCxnSpPr>
          <p:spPr>
            <a:xfrm>
              <a:off x="4752143" y="5876020"/>
              <a:ext cx="388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a 6"/>
          <p:cNvGrpSpPr/>
          <p:nvPr/>
        </p:nvGrpSpPr>
        <p:grpSpPr>
          <a:xfrm>
            <a:off x="503238" y="1448780"/>
            <a:ext cx="3924747" cy="4717070"/>
            <a:chOff x="503238" y="1448780"/>
            <a:chExt cx="3924747" cy="4717070"/>
          </a:xfrm>
        </p:grpSpPr>
        <p:sp>
          <p:nvSpPr>
            <p:cNvPr id="23" name="Prostokąt 22"/>
            <p:cNvSpPr/>
            <p:nvPr/>
          </p:nvSpPr>
          <p:spPr>
            <a:xfrm>
              <a:off x="503238" y="1448780"/>
              <a:ext cx="3924746" cy="47170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2987549" y="1448780"/>
              <a:ext cx="1440436" cy="471707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36000" bIns="72000" rtlCol="0" anchor="t"/>
            <a:lstStyle/>
            <a:p>
              <a:endParaRPr lang="pl-PL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4" name="Łącznik prosty 3"/>
            <p:cNvCxnSpPr/>
            <p:nvPr/>
          </p:nvCxnSpPr>
          <p:spPr>
            <a:xfrm>
              <a:off x="719572" y="5876020"/>
              <a:ext cx="3195191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46" y="2852936"/>
              <a:ext cx="1051478" cy="3024336"/>
            </a:xfrm>
            <a:prstGeom prst="rect">
              <a:avLst/>
            </a:prstGeom>
          </p:spPr>
        </p:pic>
        <p:pic>
          <p:nvPicPr>
            <p:cNvPr id="37" name="Obraz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4045" y="1560866"/>
              <a:ext cx="2266203" cy="2763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8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77A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77ACDC"/>
                </a:solidFill>
              </a:rPr>
              <a:t>Podboje </a:t>
            </a:r>
            <a:r>
              <a:rPr lang="pl-PL" b="1" dirty="0">
                <a:solidFill>
                  <a:srgbClr val="77ACDC"/>
                </a:solidFill>
              </a:rPr>
              <a:t>rzymskie w Italii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503238" y="1448780"/>
            <a:ext cx="3924746" cy="54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2987549" y="1448780"/>
            <a:ext cx="1440436" cy="540922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07" y="1553597"/>
            <a:ext cx="3454059" cy="4212703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4752143" y="1376772"/>
            <a:ext cx="3888309" cy="2016176"/>
            <a:chOff x="4752143" y="1376772"/>
            <a:chExt cx="3888309" cy="2016176"/>
          </a:xfrm>
        </p:grpSpPr>
        <p:sp>
          <p:nvSpPr>
            <p:cNvPr id="18" name="Prostokąt 17"/>
            <p:cNvSpPr/>
            <p:nvPr/>
          </p:nvSpPr>
          <p:spPr>
            <a:xfrm>
              <a:off x="4752452" y="1376772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0" tIns="3600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wojna punicka – 264–241 r. p.n.e.</a:t>
              </a:r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4752143" y="1700808"/>
              <a:ext cx="388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rostokąt 18"/>
            <p:cNvSpPr/>
            <p:nvPr/>
          </p:nvSpPr>
          <p:spPr>
            <a:xfrm>
              <a:off x="4752452" y="1736860"/>
              <a:ext cx="3888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rywalizacja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 Kartaginą – państwem w północnej Afryce</a:t>
              </a:r>
            </a:p>
          </p:txBody>
        </p:sp>
        <p:cxnSp>
          <p:nvCxnSpPr>
            <p:cNvPr id="29" name="Łącznik prosty 28"/>
            <p:cNvCxnSpPr/>
            <p:nvPr/>
          </p:nvCxnSpPr>
          <p:spPr>
            <a:xfrm>
              <a:off x="4752143" y="2204864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rostokąt 31"/>
            <p:cNvSpPr/>
            <p:nvPr/>
          </p:nvSpPr>
          <p:spPr>
            <a:xfrm>
              <a:off x="4752452" y="2240868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wojnę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zapoczątkowała inwazja rzymska na Sycylię</a:t>
              </a:r>
            </a:p>
          </p:txBody>
        </p:sp>
        <p:cxnSp>
          <p:nvCxnSpPr>
            <p:cNvPr id="34" name="Łącznik prosty 33"/>
            <p:cNvCxnSpPr/>
            <p:nvPr/>
          </p:nvCxnSpPr>
          <p:spPr>
            <a:xfrm>
              <a:off x="4752143" y="2564856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rostokąt 37"/>
            <p:cNvSpPr/>
            <p:nvPr/>
          </p:nvSpPr>
          <p:spPr>
            <a:xfrm>
              <a:off x="4752452" y="2600908"/>
              <a:ext cx="3888000" cy="288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241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– porażka Kartaginy</a:t>
              </a:r>
            </a:p>
          </p:txBody>
        </p:sp>
        <p:cxnSp>
          <p:nvCxnSpPr>
            <p:cNvPr id="41" name="Łącznik prosty 40"/>
            <p:cNvCxnSpPr/>
            <p:nvPr/>
          </p:nvCxnSpPr>
          <p:spPr>
            <a:xfrm>
              <a:off x="4752143" y="2924896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rostokąt 41"/>
            <p:cNvSpPr/>
            <p:nvPr/>
          </p:nvSpPr>
          <p:spPr>
            <a:xfrm>
              <a:off x="4752452" y="2960948"/>
              <a:ext cx="3888000" cy="432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Rzymianie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opanowali Sycylię, Sardynię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Korsykę.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31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38"/>
          <p:cNvSpPr/>
          <p:nvPr/>
        </p:nvSpPr>
        <p:spPr>
          <a:xfrm>
            <a:off x="6581142" y="4005160"/>
            <a:ext cx="2572741" cy="2871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77A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rgbClr val="77ACDC"/>
                </a:solidFill>
              </a:rPr>
              <a:t>Wojny punickie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03238" y="4650223"/>
            <a:ext cx="3888000" cy="21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0" lvl="1">
              <a:buClr>
                <a:schemeClr val="accent3"/>
              </a:buClr>
            </a:pPr>
            <a:r>
              <a:rPr lang="pl-PL" sz="1200" b="1" dirty="0" smtClean="0">
                <a:solidFill>
                  <a:srgbClr val="77AC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pl-PL" sz="1200" b="1" dirty="0">
                <a:solidFill>
                  <a:srgbClr val="77AC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wojna punicka – 218–201 r. p.n.e.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4572001" y="4005160"/>
            <a:ext cx="2009140" cy="2871635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502929" y="1376772"/>
            <a:ext cx="8137090" cy="4788508"/>
            <a:chOff x="502929" y="1376772"/>
            <a:chExt cx="8137090" cy="4788508"/>
          </a:xfrm>
        </p:grpSpPr>
        <p:sp>
          <p:nvSpPr>
            <p:cNvPr id="22" name="Prostokąt 21"/>
            <p:cNvSpPr/>
            <p:nvPr/>
          </p:nvSpPr>
          <p:spPr>
            <a:xfrm>
              <a:off x="502929" y="5949280"/>
              <a:ext cx="3888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216 </a:t>
              </a:r>
              <a:r>
                <a:rPr lang="pl-PL" sz="1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p.n.e. – klęska Rzymian pod Kannami</a:t>
              </a:r>
            </a:p>
          </p:txBody>
        </p:sp>
        <p:cxnSp>
          <p:nvCxnSpPr>
            <p:cNvPr id="24" name="Łącznik prosty 23"/>
            <p:cNvCxnSpPr/>
            <p:nvPr/>
          </p:nvCxnSpPr>
          <p:spPr>
            <a:xfrm>
              <a:off x="4751710" y="1376772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rostokąt 33"/>
            <p:cNvSpPr/>
            <p:nvPr/>
          </p:nvSpPr>
          <p:spPr>
            <a:xfrm>
              <a:off x="4752019" y="1412776"/>
              <a:ext cx="3888000" cy="360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dowódca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rzymski Scypion Afrykański przenosi wojnę na tereny Kartagińczyków</a:t>
              </a:r>
            </a:p>
          </p:txBody>
        </p:sp>
        <p:cxnSp>
          <p:nvCxnSpPr>
            <p:cNvPr id="37" name="Łącznik prosty 36"/>
            <p:cNvCxnSpPr/>
            <p:nvPr/>
          </p:nvCxnSpPr>
          <p:spPr>
            <a:xfrm>
              <a:off x="4751710" y="1808820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rostokąt 37"/>
            <p:cNvSpPr/>
            <p:nvPr/>
          </p:nvSpPr>
          <p:spPr>
            <a:xfrm>
              <a:off x="4752019" y="1844824"/>
              <a:ext cx="3888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202 </a:t>
              </a:r>
              <a:r>
                <a:rPr lang="pl-PL" sz="1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p.n.e. – klęska Kartaginy pod </a:t>
              </a:r>
              <a:r>
                <a:rPr lang="pl-PL" sz="12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Zamą</a:t>
              </a:r>
              <a:endPara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Łącznik prosty 48"/>
            <p:cNvCxnSpPr/>
            <p:nvPr/>
          </p:nvCxnSpPr>
          <p:spPr>
            <a:xfrm>
              <a:off x="4751710" y="2096852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a 11"/>
          <p:cNvGrpSpPr/>
          <p:nvPr/>
        </p:nvGrpSpPr>
        <p:grpSpPr>
          <a:xfrm>
            <a:off x="4751710" y="2132856"/>
            <a:ext cx="3888309" cy="1800208"/>
            <a:chOff x="4751710" y="2132856"/>
            <a:chExt cx="3888309" cy="1800208"/>
          </a:xfrm>
        </p:grpSpPr>
        <p:sp>
          <p:nvSpPr>
            <p:cNvPr id="41" name="Prostokąt 40"/>
            <p:cNvSpPr/>
            <p:nvPr/>
          </p:nvSpPr>
          <p:spPr>
            <a:xfrm>
              <a:off x="4752019" y="2132856"/>
              <a:ext cx="3888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pokój</a:t>
              </a:r>
              <a:endPara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Łącznik prosty 41"/>
            <p:cNvCxnSpPr/>
            <p:nvPr/>
          </p:nvCxnSpPr>
          <p:spPr>
            <a:xfrm>
              <a:off x="4751710" y="2384884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Prostokąt 42"/>
            <p:cNvSpPr/>
            <p:nvPr/>
          </p:nvSpPr>
          <p:spPr>
            <a:xfrm>
              <a:off x="4752019" y="2420888"/>
              <a:ext cx="3888000" cy="360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Kartagina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utraciła wszystkie posiadłości poza Afryką Północną</a:t>
              </a:r>
            </a:p>
          </p:txBody>
        </p:sp>
        <p:cxnSp>
          <p:nvCxnSpPr>
            <p:cNvPr id="45" name="Łącznik prosty 44"/>
            <p:cNvCxnSpPr/>
            <p:nvPr/>
          </p:nvCxnSpPr>
          <p:spPr>
            <a:xfrm>
              <a:off x="4751710" y="2816932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Prostokąt 45"/>
            <p:cNvSpPr/>
            <p:nvPr/>
          </p:nvSpPr>
          <p:spPr>
            <a:xfrm>
              <a:off x="4752019" y="2852968"/>
              <a:ext cx="3888000" cy="216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zachowała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dziesięć okrętów wojennych</a:t>
              </a:r>
            </a:p>
          </p:txBody>
        </p:sp>
        <p:cxnSp>
          <p:nvCxnSpPr>
            <p:cNvPr id="47" name="Łącznik prosty 46"/>
            <p:cNvCxnSpPr/>
            <p:nvPr/>
          </p:nvCxnSpPr>
          <p:spPr>
            <a:xfrm>
              <a:off x="4751710" y="3104964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Prostokąt 47"/>
            <p:cNvSpPr/>
            <p:nvPr/>
          </p:nvSpPr>
          <p:spPr>
            <a:xfrm>
              <a:off x="4752019" y="3140968"/>
              <a:ext cx="3888000" cy="504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otrzymała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zakaz prowadzenia działań wojennych poza Afryką Północną, a na jej terenie wyłącznie </a:t>
              </a: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zgodą Rzymu</a:t>
              </a:r>
            </a:p>
          </p:txBody>
        </p:sp>
        <p:cxnSp>
          <p:nvCxnSpPr>
            <p:cNvPr id="50" name="Łącznik prosty 49"/>
            <p:cNvCxnSpPr/>
            <p:nvPr/>
          </p:nvCxnSpPr>
          <p:spPr>
            <a:xfrm>
              <a:off x="4751710" y="3681028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rostokąt 50"/>
            <p:cNvSpPr/>
            <p:nvPr/>
          </p:nvSpPr>
          <p:spPr>
            <a:xfrm>
              <a:off x="4752019" y="3717064"/>
              <a:ext cx="3888000" cy="216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t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musiała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zapłacić wysoką kontrybucję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502929" y="4905164"/>
            <a:ext cx="3888742" cy="1008112"/>
            <a:chOff x="502929" y="4905164"/>
            <a:chExt cx="3888742" cy="1008112"/>
          </a:xfrm>
        </p:grpSpPr>
        <p:cxnSp>
          <p:nvCxnSpPr>
            <p:cNvPr id="21" name="Łącznik prosty 20"/>
            <p:cNvCxnSpPr/>
            <p:nvPr/>
          </p:nvCxnSpPr>
          <p:spPr>
            <a:xfrm>
              <a:off x="502929" y="4905164"/>
              <a:ext cx="3888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rostokąt 18"/>
            <p:cNvSpPr/>
            <p:nvPr/>
          </p:nvSpPr>
          <p:spPr>
            <a:xfrm>
              <a:off x="503238" y="4941168"/>
              <a:ext cx="3888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dążenie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Kartaginy do odwetu na Rzymie</a:t>
              </a:r>
            </a:p>
          </p:txBody>
        </p:sp>
        <p:cxnSp>
          <p:nvCxnSpPr>
            <p:cNvPr id="23" name="Łącznik prosty 22"/>
            <p:cNvCxnSpPr/>
            <p:nvPr/>
          </p:nvCxnSpPr>
          <p:spPr>
            <a:xfrm>
              <a:off x="503671" y="5193196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rostokąt 24"/>
            <p:cNvSpPr/>
            <p:nvPr/>
          </p:nvSpPr>
          <p:spPr>
            <a:xfrm>
              <a:off x="503238" y="5229200"/>
              <a:ext cx="3888000" cy="360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pretekstem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zajęcie przez Kartaginę sprzymierzonego </a:t>
              </a: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 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Rzymem </a:t>
              </a:r>
              <a:r>
                <a:rPr lang="pl-PL" sz="12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Saguntu</a:t>
              </a:r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cxnSp>
          <p:nvCxnSpPr>
            <p:cNvPr id="29" name="Łącznik prosty 28"/>
            <p:cNvCxnSpPr/>
            <p:nvPr/>
          </p:nvCxnSpPr>
          <p:spPr>
            <a:xfrm>
              <a:off x="503671" y="5625244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rostokąt 31"/>
            <p:cNvSpPr/>
            <p:nvPr/>
          </p:nvSpPr>
          <p:spPr>
            <a:xfrm>
              <a:off x="503238" y="5661248"/>
              <a:ext cx="3888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218 </a:t>
              </a:r>
              <a:r>
                <a:rPr lang="pl-PL" sz="1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p.n.e. – początek wyprawy Hannibala do Italii</a:t>
              </a:r>
            </a:p>
          </p:txBody>
        </p:sp>
        <p:cxnSp>
          <p:nvCxnSpPr>
            <p:cNvPr id="52" name="Łącznik prosty 51"/>
            <p:cNvCxnSpPr/>
            <p:nvPr/>
          </p:nvCxnSpPr>
          <p:spPr>
            <a:xfrm>
              <a:off x="503671" y="5913276"/>
              <a:ext cx="38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a 5"/>
          <p:cNvGrpSpPr/>
          <p:nvPr/>
        </p:nvGrpSpPr>
        <p:grpSpPr>
          <a:xfrm>
            <a:off x="4651401" y="4071894"/>
            <a:ext cx="1876106" cy="2246280"/>
            <a:chOff x="4651401" y="4071894"/>
            <a:chExt cx="1876106" cy="224628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" t="15350" r="10268" b="10100"/>
            <a:stretch/>
          </p:blipFill>
          <p:spPr>
            <a:xfrm>
              <a:off x="4651401" y="4071894"/>
              <a:ext cx="1864815" cy="2021402"/>
            </a:xfrm>
            <a:prstGeom prst="rect">
              <a:avLst/>
            </a:prstGeom>
            <a:ln w="15875">
              <a:solidFill>
                <a:srgbClr val="D1E3F3"/>
              </a:solidFill>
            </a:ln>
          </p:spPr>
        </p:pic>
        <p:sp>
          <p:nvSpPr>
            <p:cNvPr id="53" name="pole tekstowe 52"/>
            <p:cNvSpPr txBox="1"/>
            <p:nvPr/>
          </p:nvSpPr>
          <p:spPr>
            <a:xfrm>
              <a:off x="4662692" y="6102174"/>
              <a:ext cx="1864815" cy="21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700" dirty="0"/>
                <a:t>Hannibal (po lewej) przed senatem Kartaginy</a:t>
              </a:r>
              <a:endParaRPr lang="pl-PL" sz="700" i="1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6639596" y="4067738"/>
            <a:ext cx="2504404" cy="2394436"/>
            <a:chOff x="6639596" y="4067738"/>
            <a:chExt cx="2504404" cy="2394436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" t="2784" r="9451" b="3435"/>
            <a:stretch/>
          </p:blipFill>
          <p:spPr>
            <a:xfrm>
              <a:off x="6639596" y="4067738"/>
              <a:ext cx="2504404" cy="202555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55" name="pole tekstowe 54"/>
            <p:cNvSpPr txBox="1"/>
            <p:nvPr/>
          </p:nvSpPr>
          <p:spPr>
            <a:xfrm>
              <a:off x="6639596" y="6102174"/>
              <a:ext cx="2001167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700" dirty="0"/>
                <a:t>Wyobrażenie bitwy pod </a:t>
              </a:r>
              <a:r>
                <a:rPr lang="pl-PL" sz="700" dirty="0" err="1"/>
                <a:t>Zamą</a:t>
              </a:r>
              <a:r>
                <a:rPr lang="pl-PL" sz="700" dirty="0"/>
                <a:t> stoczonej między siłami Kartaginy dowodzonymi przez Hannibala a Rzymianami dowodzonymi przez Scypiona Afrykańskiego</a:t>
              </a:r>
              <a:endParaRPr lang="pl-PL" sz="700" i="1" dirty="0"/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503238" y="1448780"/>
            <a:ext cx="3924747" cy="2988000"/>
            <a:chOff x="503238" y="1448780"/>
            <a:chExt cx="3924747" cy="2988000"/>
          </a:xfrm>
        </p:grpSpPr>
        <p:sp>
          <p:nvSpPr>
            <p:cNvPr id="15" name="Prostokąt 14"/>
            <p:cNvSpPr/>
            <p:nvPr/>
          </p:nvSpPr>
          <p:spPr>
            <a:xfrm>
              <a:off x="503238" y="1448780"/>
              <a:ext cx="3924746" cy="298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2987549" y="1448780"/>
              <a:ext cx="1440436" cy="29880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36000" bIns="72000" rtlCol="0" anchor="t"/>
            <a:lstStyle/>
            <a:p>
              <a:endParaRPr lang="pl-PL" b="1" dirty="0">
                <a:solidFill>
                  <a:schemeClr val="accent2"/>
                </a:solidFill>
              </a:endParaRPr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4045" y="1560866"/>
              <a:ext cx="2266203" cy="2763948"/>
            </a:xfrm>
            <a:prstGeom prst="rect">
              <a:avLst/>
            </a:prstGeom>
          </p:spPr>
        </p:pic>
        <p:pic>
          <p:nvPicPr>
            <p:cNvPr id="54" name="Obraz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34" y="3120102"/>
              <a:ext cx="1062358" cy="1208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5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15020</TotalTime>
  <Words>885</Words>
  <Application>Microsoft Office PowerPoint</Application>
  <PresentationFormat>Pokaz na ekranie (4:3)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Piotr Salewski</cp:lastModifiedBy>
  <cp:revision>1888</cp:revision>
  <dcterms:created xsi:type="dcterms:W3CDTF">2015-10-29T10:43:43Z</dcterms:created>
  <dcterms:modified xsi:type="dcterms:W3CDTF">2023-11-29T07:54:39Z</dcterms:modified>
</cp:coreProperties>
</file>