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074"/>
    <a:srgbClr val="00B0EB"/>
    <a:srgbClr val="013974"/>
    <a:srgbClr val="28659C"/>
    <a:srgbClr val="0A5E86"/>
    <a:srgbClr val="B22C85"/>
    <a:srgbClr val="580C0C"/>
    <a:srgbClr val="BC1C1B"/>
    <a:srgbClr val="F7A83F"/>
    <a:srgbClr val="B4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9" autoAdjust="0"/>
    <p:restoredTop sz="86437" autoAdjust="0"/>
  </p:normalViewPr>
  <p:slideViewPr>
    <p:cSldViewPr snapToGrid="0" showGuides="1">
      <p:cViewPr varScale="1">
        <p:scale>
          <a:sx n="111" d="100"/>
          <a:sy n="111" d="100"/>
        </p:scale>
        <p:origin x="396" y="108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12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59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62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29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5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94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1143" cy="6858001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0" y="-1"/>
            <a:ext cx="9141142" cy="1011297"/>
          </a:xfrm>
          <a:prstGeom prst="rect">
            <a:avLst/>
          </a:prstGeom>
          <a:solidFill>
            <a:srgbClr val="FFC000">
              <a:alpha val="18000"/>
            </a:srgbClr>
          </a:solidFill>
          <a:ln w="12700">
            <a:solidFill>
              <a:srgbClr val="F7A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 txBox="1">
            <a:spLocks/>
          </p:cNvSpPr>
          <p:nvPr userDrawn="1"/>
        </p:nvSpPr>
        <p:spPr>
          <a:xfrm>
            <a:off x="398537" y="266402"/>
            <a:ext cx="6323278" cy="6002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500" b="1" kern="150" dirty="0" smtClean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+mj-cs"/>
              </a:rPr>
              <a:t>Wykorzystanie narzędzi multimedialnych podczas pracy zdalnej i lekcji tradycyjnej.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sz="1500" b="1" kern="150" dirty="0" smtClean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+mj-cs"/>
              </a:rPr>
              <a:t>Od YouTube do Mozaik 3D</a:t>
            </a:r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44" y="344604"/>
            <a:ext cx="1339708" cy="4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7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1143" cy="6858001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-1" y="269414"/>
            <a:ext cx="396000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1" y="-36163"/>
            <a:ext cx="687065" cy="683154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861087" y="120033"/>
            <a:ext cx="7248792" cy="379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pl-PL" sz="1500" b="1" dirty="0" smtClean="0">
                <a:solidFill>
                  <a:srgbClr val="0070C0"/>
                </a:solidFill>
              </a:rPr>
              <a:t>Aplikacje i programy GWO dla nauczycieli historii w szkole podstawowej</a:t>
            </a:r>
            <a:endParaRPr lang="pl-PL" sz="1500" b="1" kern="15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73" y="90849"/>
            <a:ext cx="966357" cy="417974"/>
          </a:xfrm>
          <a:prstGeom prst="rect">
            <a:avLst/>
          </a:prstGeom>
        </p:spPr>
      </p:pic>
      <p:sp>
        <p:nvSpPr>
          <p:cNvPr id="18" name="Prostokąt 17"/>
          <p:cNvSpPr/>
          <p:nvPr userDrawn="1"/>
        </p:nvSpPr>
        <p:spPr>
          <a:xfrm>
            <a:off x="7874794" y="6793620"/>
            <a:ext cx="1266348" cy="643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 userDrawn="1"/>
        </p:nvSpPr>
        <p:spPr>
          <a:xfrm rot="5400000">
            <a:off x="8735088" y="6445614"/>
            <a:ext cx="751209" cy="75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00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11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 userDrawn="1"/>
        </p:nvSpPr>
        <p:spPr>
          <a:xfrm>
            <a:off x="0" y="0"/>
            <a:ext cx="9144000" cy="69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1090353" y="193117"/>
            <a:ext cx="6323278" cy="6002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700" b="1" kern="1200" dirty="0" smtClean="0">
                <a:solidFill>
                  <a:srgbClr val="013974"/>
                </a:solidFill>
                <a:effectLst/>
                <a:latin typeface="+mn-lt"/>
                <a:ea typeface="+mj-ea"/>
                <a:cs typeface="+mj-cs"/>
              </a:rPr>
              <a:t>Rywalizacja cesarstwa z papiestwem</a:t>
            </a:r>
            <a:endParaRPr lang="pl-PL" sz="1700" kern="1200" dirty="0">
              <a:solidFill>
                <a:srgbClr val="013974"/>
              </a:solidFill>
              <a:effectLst/>
              <a:latin typeface="+mn-lt"/>
              <a:ea typeface="+mj-ea"/>
              <a:cs typeface="+mj-cs"/>
            </a:endParaRPr>
          </a:p>
        </p:txBody>
      </p:sp>
      <p:cxnSp>
        <p:nvCxnSpPr>
          <p:cNvPr id="3" name="Łącznik prosty 2"/>
          <p:cNvCxnSpPr/>
          <p:nvPr userDrawn="1"/>
        </p:nvCxnSpPr>
        <p:spPr>
          <a:xfrm>
            <a:off x="0" y="695227"/>
            <a:ext cx="9144000" cy="0"/>
          </a:xfrm>
          <a:prstGeom prst="line">
            <a:avLst/>
          </a:prstGeom>
          <a:ln w="254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2" y="179028"/>
            <a:ext cx="728984" cy="728984"/>
          </a:xfrm>
          <a:prstGeom prst="rect">
            <a:avLst/>
          </a:prstGeom>
        </p:spPr>
      </p:pic>
      <p:grpSp>
        <p:nvGrpSpPr>
          <p:cNvPr id="14" name="Grupa 13"/>
          <p:cNvGrpSpPr/>
          <p:nvPr userDrawn="1"/>
        </p:nvGrpSpPr>
        <p:grpSpPr>
          <a:xfrm>
            <a:off x="6444344" y="-28254"/>
            <a:ext cx="2069192" cy="1088594"/>
            <a:chOff x="4408715" y="-10937"/>
            <a:chExt cx="2069192" cy="1088594"/>
          </a:xfrm>
        </p:grpSpPr>
        <p:sp>
          <p:nvSpPr>
            <p:cNvPr id="15" name="Schemat blokowy: ręczne wprowadzanie danych 5"/>
            <p:cNvSpPr/>
            <p:nvPr/>
          </p:nvSpPr>
          <p:spPr>
            <a:xfrm rot="10800000">
              <a:off x="4408715" y="-10937"/>
              <a:ext cx="2069192" cy="108859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523"/>
                <a:gd name="connsiteY0" fmla="*/ 2645 h 10000"/>
                <a:gd name="connsiteX1" fmla="*/ 10523 w 10523"/>
                <a:gd name="connsiteY1" fmla="*/ 0 h 10000"/>
                <a:gd name="connsiteX2" fmla="*/ 10523 w 10523"/>
                <a:gd name="connsiteY2" fmla="*/ 10000 h 10000"/>
                <a:gd name="connsiteX3" fmla="*/ 523 w 10523"/>
                <a:gd name="connsiteY3" fmla="*/ 10000 h 10000"/>
                <a:gd name="connsiteX4" fmla="*/ 0 w 10523"/>
                <a:gd name="connsiteY4" fmla="*/ 2645 h 10000"/>
                <a:gd name="connsiteX0" fmla="*/ 0 w 11046"/>
                <a:gd name="connsiteY0" fmla="*/ 2645 h 10108"/>
                <a:gd name="connsiteX1" fmla="*/ 10523 w 11046"/>
                <a:gd name="connsiteY1" fmla="*/ 0 h 10108"/>
                <a:gd name="connsiteX2" fmla="*/ 11046 w 11046"/>
                <a:gd name="connsiteY2" fmla="*/ 10108 h 10108"/>
                <a:gd name="connsiteX3" fmla="*/ 523 w 11046"/>
                <a:gd name="connsiteY3" fmla="*/ 10000 h 10108"/>
                <a:gd name="connsiteX4" fmla="*/ 0 w 11046"/>
                <a:gd name="connsiteY4" fmla="*/ 2645 h 10108"/>
                <a:gd name="connsiteX0" fmla="*/ 0 w 11046"/>
                <a:gd name="connsiteY0" fmla="*/ 2256 h 9719"/>
                <a:gd name="connsiteX1" fmla="*/ 10407 w 11046"/>
                <a:gd name="connsiteY1" fmla="*/ 0 h 9719"/>
                <a:gd name="connsiteX2" fmla="*/ 11046 w 11046"/>
                <a:gd name="connsiteY2" fmla="*/ 9719 h 9719"/>
                <a:gd name="connsiteX3" fmla="*/ 523 w 11046"/>
                <a:gd name="connsiteY3" fmla="*/ 9611 h 9719"/>
                <a:gd name="connsiteX4" fmla="*/ 0 w 11046"/>
                <a:gd name="connsiteY4" fmla="*/ 2256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" h="9719">
                  <a:moveTo>
                    <a:pt x="0" y="2256"/>
                  </a:moveTo>
                  <a:lnTo>
                    <a:pt x="10407" y="0"/>
                  </a:lnTo>
                  <a:cubicBezTo>
                    <a:pt x="10581" y="3369"/>
                    <a:pt x="10872" y="6350"/>
                    <a:pt x="11046" y="9719"/>
                  </a:cubicBezTo>
                  <a:lnTo>
                    <a:pt x="523" y="9611"/>
                  </a:lnTo>
                  <a:cubicBezTo>
                    <a:pt x="349" y="7159"/>
                    <a:pt x="174" y="4708"/>
                    <a:pt x="0" y="225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5" y="147306"/>
              <a:ext cx="1259563" cy="544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3" cy="6858000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6694095" y="6621972"/>
            <a:ext cx="2449901" cy="242753"/>
            <a:chOff x="7066830" y="264183"/>
            <a:chExt cx="2359835" cy="242753"/>
          </a:xfrm>
        </p:grpSpPr>
        <p:sp>
          <p:nvSpPr>
            <p:cNvPr id="9" name="Prostokąt 8"/>
            <p:cNvSpPr/>
            <p:nvPr/>
          </p:nvSpPr>
          <p:spPr>
            <a:xfrm>
              <a:off x="7066830" y="264183"/>
              <a:ext cx="2359833" cy="242753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066830" y="276104"/>
              <a:ext cx="235983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900" dirty="0" smtClean="0"/>
                <a:t>Spotkanie </a:t>
              </a:r>
              <a:r>
                <a:rPr lang="pl-PL" sz="900" dirty="0"/>
                <a:t>cesarza Ottona I z papieżem Janem XII</a:t>
              </a:r>
              <a:endParaRPr lang="pl-PL" sz="900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40872" y="4418197"/>
            <a:ext cx="8072664" cy="2028951"/>
            <a:chOff x="1068161" y="1902397"/>
            <a:chExt cx="8072664" cy="2028951"/>
          </a:xfrm>
        </p:grpSpPr>
        <p:sp>
          <p:nvSpPr>
            <p:cNvPr id="16" name="Prostokąt 15"/>
            <p:cNvSpPr/>
            <p:nvPr/>
          </p:nvSpPr>
          <p:spPr>
            <a:xfrm>
              <a:off x="1068161" y="3219449"/>
              <a:ext cx="8072664" cy="711899"/>
            </a:xfrm>
            <a:prstGeom prst="rect">
              <a:avLst/>
            </a:prstGeom>
            <a:solidFill>
              <a:srgbClr val="013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158841" y="1902397"/>
              <a:ext cx="7981984" cy="1989760"/>
              <a:chOff x="1158841" y="1539177"/>
              <a:chExt cx="7981984" cy="1989760"/>
            </a:xfrm>
          </p:grpSpPr>
          <p:sp>
            <p:nvSpPr>
              <p:cNvPr id="12" name="Tytuł 1"/>
              <p:cNvSpPr txBox="1">
                <a:spLocks/>
              </p:cNvSpPr>
              <p:nvPr/>
            </p:nvSpPr>
            <p:spPr>
              <a:xfrm>
                <a:off x="2638426" y="2989042"/>
                <a:ext cx="6502399" cy="5398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l-PL" sz="3200" b="1" dirty="0">
                    <a:solidFill>
                      <a:schemeClr val="bg1"/>
                    </a:solidFill>
                    <a:latin typeface="+mn-lt"/>
                  </a:rPr>
                  <a:t>Rywalizacja cesarstwa z papiestwem</a:t>
                </a:r>
                <a:endParaRPr lang="pl-PL" sz="32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3" name="Obraz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8841" y="1539177"/>
                <a:ext cx="1479584" cy="1961505"/>
              </a:xfrm>
              <a:prstGeom prst="rect">
                <a:avLst/>
              </a:prstGeom>
              <a:ln w="9525">
                <a:solidFill>
                  <a:srgbClr val="013974"/>
                </a:solidFill>
              </a:ln>
            </p:spPr>
          </p:pic>
        </p:grpSp>
      </p:grpSp>
      <p:grpSp>
        <p:nvGrpSpPr>
          <p:cNvPr id="21" name="Grupa 20"/>
          <p:cNvGrpSpPr/>
          <p:nvPr/>
        </p:nvGrpSpPr>
        <p:grpSpPr>
          <a:xfrm>
            <a:off x="6444344" y="-28254"/>
            <a:ext cx="2069192" cy="1088594"/>
            <a:chOff x="4408715" y="-10937"/>
            <a:chExt cx="2069192" cy="1088594"/>
          </a:xfrm>
        </p:grpSpPr>
        <p:sp>
          <p:nvSpPr>
            <p:cNvPr id="22" name="Schemat blokowy: ręczne wprowadzanie danych 5"/>
            <p:cNvSpPr/>
            <p:nvPr/>
          </p:nvSpPr>
          <p:spPr>
            <a:xfrm rot="10800000">
              <a:off x="4408715" y="-10937"/>
              <a:ext cx="2069192" cy="108859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523"/>
                <a:gd name="connsiteY0" fmla="*/ 2645 h 10000"/>
                <a:gd name="connsiteX1" fmla="*/ 10523 w 10523"/>
                <a:gd name="connsiteY1" fmla="*/ 0 h 10000"/>
                <a:gd name="connsiteX2" fmla="*/ 10523 w 10523"/>
                <a:gd name="connsiteY2" fmla="*/ 10000 h 10000"/>
                <a:gd name="connsiteX3" fmla="*/ 523 w 10523"/>
                <a:gd name="connsiteY3" fmla="*/ 10000 h 10000"/>
                <a:gd name="connsiteX4" fmla="*/ 0 w 10523"/>
                <a:gd name="connsiteY4" fmla="*/ 2645 h 10000"/>
                <a:gd name="connsiteX0" fmla="*/ 0 w 11046"/>
                <a:gd name="connsiteY0" fmla="*/ 2645 h 10108"/>
                <a:gd name="connsiteX1" fmla="*/ 10523 w 11046"/>
                <a:gd name="connsiteY1" fmla="*/ 0 h 10108"/>
                <a:gd name="connsiteX2" fmla="*/ 11046 w 11046"/>
                <a:gd name="connsiteY2" fmla="*/ 10108 h 10108"/>
                <a:gd name="connsiteX3" fmla="*/ 523 w 11046"/>
                <a:gd name="connsiteY3" fmla="*/ 10000 h 10108"/>
                <a:gd name="connsiteX4" fmla="*/ 0 w 11046"/>
                <a:gd name="connsiteY4" fmla="*/ 2645 h 10108"/>
                <a:gd name="connsiteX0" fmla="*/ 0 w 11046"/>
                <a:gd name="connsiteY0" fmla="*/ 2256 h 9719"/>
                <a:gd name="connsiteX1" fmla="*/ 10407 w 11046"/>
                <a:gd name="connsiteY1" fmla="*/ 0 h 9719"/>
                <a:gd name="connsiteX2" fmla="*/ 11046 w 11046"/>
                <a:gd name="connsiteY2" fmla="*/ 9719 h 9719"/>
                <a:gd name="connsiteX3" fmla="*/ 523 w 11046"/>
                <a:gd name="connsiteY3" fmla="*/ 9611 h 9719"/>
                <a:gd name="connsiteX4" fmla="*/ 0 w 11046"/>
                <a:gd name="connsiteY4" fmla="*/ 2256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" h="9719">
                  <a:moveTo>
                    <a:pt x="0" y="2256"/>
                  </a:moveTo>
                  <a:lnTo>
                    <a:pt x="10407" y="0"/>
                  </a:lnTo>
                  <a:cubicBezTo>
                    <a:pt x="10581" y="3369"/>
                    <a:pt x="10872" y="6350"/>
                    <a:pt x="11046" y="9719"/>
                  </a:cubicBezTo>
                  <a:lnTo>
                    <a:pt x="523" y="9611"/>
                  </a:lnTo>
                  <a:cubicBezTo>
                    <a:pt x="349" y="7159"/>
                    <a:pt x="174" y="4708"/>
                    <a:pt x="0" y="225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5" y="147306"/>
              <a:ext cx="1259563" cy="544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7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49580" y="1307522"/>
            <a:ext cx="8694420" cy="49927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500" b="1" dirty="0">
                <a:latin typeface="+mn-lt"/>
              </a:rPr>
              <a:t>Cele lekcji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przedstawisz przejawy kryzysu w Kościele w X i XI w.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wyjaśnisz przyczyny sporu o inwestyturę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scharakteryzujesz reformę </a:t>
            </a:r>
            <a:r>
              <a:rPr lang="pl-PL" sz="2400" dirty="0" err="1">
                <a:latin typeface="+mn-lt"/>
              </a:rPr>
              <a:t>kluniacką</a:t>
            </a:r>
            <a:r>
              <a:rPr lang="pl-PL" sz="2400" dirty="0">
                <a:latin typeface="+mn-lt"/>
              </a:rPr>
              <a:t> i reformę gregoriańską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przedstawisz przebieg rywalizacji między cesarstwem </a:t>
            </a: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a </a:t>
            </a:r>
            <a:r>
              <a:rPr lang="pl-PL" sz="2400" dirty="0">
                <a:latin typeface="+mn-lt"/>
              </a:rPr>
              <a:t>papiestwem</a:t>
            </a:r>
          </a:p>
          <a:p>
            <a:pPr>
              <a:spcAft>
                <a:spcPts val="600"/>
              </a:spcAft>
            </a:pPr>
            <a:endParaRPr lang="pl-PL" sz="2500" b="1" i="1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500" b="1" i="1" dirty="0" smtClean="0">
                <a:latin typeface="+mn-lt"/>
              </a:rPr>
              <a:t>NACOBEZU</a:t>
            </a:r>
            <a:endParaRPr lang="pl-PL" sz="2500" b="1" dirty="0">
              <a:latin typeface="+mn-lt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zrozumiesz istotę sporu o inwestyturę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wyjaśnisz, dlaczego doszło do reformy </a:t>
            </a:r>
            <a:r>
              <a:rPr lang="pl-PL" sz="2400" dirty="0" err="1">
                <a:latin typeface="+mn-lt"/>
              </a:rPr>
              <a:t>kluniackiej</a:t>
            </a:r>
            <a:r>
              <a:rPr lang="pl-PL" sz="2400" dirty="0">
                <a:latin typeface="+mn-lt"/>
              </a:rPr>
              <a:t> i reformy gregoriańskiej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wymienisz najważniejsze wydarzenia dotyczące przebiegu </a:t>
            </a: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sporu </a:t>
            </a:r>
            <a:r>
              <a:rPr lang="pl-PL" sz="2400" dirty="0">
                <a:latin typeface="+mn-lt"/>
              </a:rPr>
              <a:t>o inwestyturę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06591" y="818642"/>
            <a:ext cx="4901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b="1" dirty="0"/>
              <a:t>Rywalizacja cesarstwa z papiestwem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to </a:t>
            </a:r>
            <a:r>
              <a:rPr lang="pl-PL" sz="2400" b="1" dirty="0"/>
              <a:t>spór o inwestyturę, czyli…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610589" y="2044005"/>
            <a:ext cx="8289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800"/>
              </a:spcAft>
              <a:buFont typeface="Wingdings 2" panose="05020102010507070707" pitchFamily="18" charset="2"/>
              <a:buChar char=""/>
            </a:pPr>
            <a:r>
              <a:rPr lang="pl-PL" b="1" dirty="0" smtClean="0"/>
              <a:t>o dominację </a:t>
            </a:r>
            <a:r>
              <a:rPr lang="pl-PL" b="1" dirty="0"/>
              <a:t>polityczną w Europie</a:t>
            </a:r>
          </a:p>
          <a:p>
            <a:pPr marL="742950" lvl="1" indent="-285750">
              <a:spcAft>
                <a:spcPts val="1800"/>
              </a:spcAft>
              <a:buFont typeface="Wingdings 2" panose="05020102010507070707" pitchFamily="18" charset="2"/>
              <a:buChar char=""/>
            </a:pPr>
            <a:r>
              <a:rPr lang="pl-PL" b="1" dirty="0" smtClean="0"/>
              <a:t>o </a:t>
            </a:r>
            <a:r>
              <a:rPr lang="pl-PL" b="1" dirty="0" smtClean="0"/>
              <a:t>prawo </a:t>
            </a:r>
            <a:r>
              <a:rPr lang="pl-PL" b="1" dirty="0"/>
              <a:t>do mianowania biskupów i opatów</a:t>
            </a:r>
          </a:p>
          <a:p>
            <a:pPr marL="742950" lvl="1" indent="-285750">
              <a:spcAft>
                <a:spcPts val="1800"/>
              </a:spcAft>
              <a:buFont typeface="Wingdings 2" panose="05020102010507070707" pitchFamily="18" charset="2"/>
              <a:buChar char=""/>
            </a:pPr>
            <a:r>
              <a:rPr lang="pl-PL" b="1" dirty="0" smtClean="0"/>
              <a:t>o </a:t>
            </a:r>
            <a:r>
              <a:rPr lang="pl-PL" b="1" dirty="0" smtClean="0"/>
              <a:t>wpływ </a:t>
            </a:r>
            <a:r>
              <a:rPr lang="pl-PL" b="1" dirty="0"/>
              <a:t>na sprawy państwowe</a:t>
            </a:r>
          </a:p>
        </p:txBody>
      </p:sp>
    </p:spTree>
    <p:extLst>
      <p:ext uri="{BB962C8B-B14F-4D97-AF65-F5344CB8AC3E}">
        <p14:creationId xmlns:p14="http://schemas.microsoft.com/office/powerpoint/2010/main" val="3509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06591" y="818642"/>
            <a:ext cx="2399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b="1" dirty="0"/>
              <a:t>Kryzys w Kościele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394929" y="1379773"/>
            <a:ext cx="6454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od czasów Karola Wielkiego następowało stopniowe </a:t>
            </a:r>
            <a:r>
              <a:rPr lang="pl-PL" b="1" dirty="0">
                <a:solidFill>
                  <a:srgbClr val="FF0000"/>
                </a:solidFill>
              </a:rPr>
              <a:t>uzależnienie władzy duchownej od władzy świeckiej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4929" y="2108320"/>
            <a:ext cx="8289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to </a:t>
            </a:r>
            <a:r>
              <a:rPr lang="pl-PL" b="1" dirty="0"/>
              <a:t>cesarz był przywódcą świata chrześcijańskiego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94929" y="2554119"/>
            <a:ext cx="585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on decydował, kto zostawał biskupem lub opatem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070565" y="3055216"/>
            <a:ext cx="3889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niektórzy duchowni trudnili się sprzedawaniem godności kościelnych (symonia)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50001" y="4055013"/>
            <a:ext cx="351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powszechne było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łamanie celibatu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nikolaizm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746132" y="4907520"/>
            <a:ext cx="5848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dochodziło też do przypadków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nepotyzmu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czyli obsadzania stanowisk w Kościele członkami rodzin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3622151" y="5740512"/>
            <a:ext cx="5445952" cy="1000274"/>
            <a:chOff x="3622151" y="5740512"/>
            <a:chExt cx="5445952" cy="1000274"/>
          </a:xfrm>
        </p:grpSpPr>
        <p:sp>
          <p:nvSpPr>
            <p:cNvPr id="11" name="Prostokąt 10"/>
            <p:cNvSpPr/>
            <p:nvPr/>
          </p:nvSpPr>
          <p:spPr>
            <a:xfrm>
              <a:off x="3622151" y="5740512"/>
              <a:ext cx="544595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pl-PL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Jak </a:t>
              </a:r>
              <a:r>
                <a:rPr lang="pl-PL" dirty="0" smtClean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sądzicie, </a:t>
              </a:r>
              <a:r>
                <a:rPr lang="pl-PL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jak reagowali na to zwykli wierni? </a:t>
              </a:r>
            </a:p>
            <a:p>
              <a:pPr marL="342900" lvl="0" indent="-342900">
                <a:spcAft>
                  <a:spcPts val="1000"/>
                </a:spcAft>
                <a:buFont typeface="Symbol" panose="05050102010706020507" pitchFamily="18" charset="2"/>
                <a:buChar char=""/>
              </a:pPr>
              <a:r>
                <a:rPr lang="pl-PL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Jak widzieli to ci członkowie Kościoła, którzy chcieli żyć w zgodzie z naukami Chrystusa?</a:t>
              </a:r>
              <a:endParaRPr lang="pl-PL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ięciokąt 11"/>
            <p:cNvSpPr/>
            <p:nvPr/>
          </p:nvSpPr>
          <p:spPr>
            <a:xfrm>
              <a:off x="3698351" y="5869544"/>
              <a:ext cx="192209" cy="140494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5965257" y="1113483"/>
            <a:ext cx="2896648" cy="3761061"/>
            <a:chOff x="5965257" y="1113483"/>
            <a:chExt cx="2896648" cy="376106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257" y="1113483"/>
              <a:ext cx="2896648" cy="3531152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6249096" y="4643712"/>
              <a:ext cx="24995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Symboliczne wyobrażenie cesarza rzymskiego</a:t>
              </a: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133052" y="3154257"/>
            <a:ext cx="2888184" cy="3557970"/>
            <a:chOff x="133052" y="3438923"/>
            <a:chExt cx="2888184" cy="3557970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52" y="3438923"/>
              <a:ext cx="2817676" cy="3239233"/>
            </a:xfrm>
            <a:prstGeom prst="rect">
              <a:avLst/>
            </a:prstGeom>
          </p:spPr>
        </p:pic>
        <p:sp>
          <p:nvSpPr>
            <p:cNvPr id="15" name="pole tekstowe 14"/>
            <p:cNvSpPr txBox="1"/>
            <p:nvPr/>
          </p:nvSpPr>
          <p:spPr>
            <a:xfrm>
              <a:off x="221358" y="6627561"/>
              <a:ext cx="279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Nadanie inwestytury biskupowi przez króla poprzez wręczenie pastorału (symbol władzy biskupiej)</a:t>
              </a:r>
              <a:endParaRPr lang="pl-PL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68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06591" y="818642"/>
            <a:ext cx="2549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b="1" dirty="0" smtClean="0"/>
              <a:t>Reforma </a:t>
            </a:r>
            <a:r>
              <a:rPr lang="pl-PL" sz="2400" b="1" dirty="0" err="1"/>
              <a:t>kluniacka</a:t>
            </a:r>
            <a:endParaRPr lang="pl-PL" sz="2400" dirty="0"/>
          </a:p>
        </p:txBody>
      </p:sp>
      <p:sp>
        <p:nvSpPr>
          <p:cNvPr id="12" name="Prostokąt 11"/>
          <p:cNvSpPr/>
          <p:nvPr/>
        </p:nvSpPr>
        <p:spPr>
          <a:xfrm>
            <a:off x="822962" y="1300968"/>
            <a:ext cx="357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ośrodkiem było opactwo w Cluny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354423" y="1658175"/>
            <a:ext cx="5005516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dążenie do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odnowy Kościoła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36000" lvl="2" indent="-457200">
              <a:spcAft>
                <a:spcPts val="600"/>
              </a:spcAft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powrót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reguły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czyli norm postępowania ustalonych dla zakonników</a:t>
            </a:r>
          </a:p>
          <a:p>
            <a:pPr marL="936000" lvl="2" indent="-457200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miało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to wskrzesić ideał życia zakonnego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93335" y="3137482"/>
            <a:ext cx="777348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 ten sposób rozpoczęła się reforma</a:t>
            </a:r>
          </a:p>
          <a:p>
            <a:pPr marL="936000" lvl="2" indent="-41400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dyscyplina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moralna</a:t>
            </a:r>
          </a:p>
          <a:p>
            <a:pPr marL="936000" lvl="2" indent="-4140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ideały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ubóstwa, celibatu, pobożności</a:t>
            </a:r>
          </a:p>
          <a:p>
            <a:pPr marL="936000" lvl="2" indent="-4140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wytrwała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modlitwa i przestrzeganie postów</a:t>
            </a:r>
          </a:p>
          <a:p>
            <a:pPr marL="936000" lvl="2" indent="-4140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ograniczenie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pracy fizycznej na rzecz rozważań nad Pismem Świętym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ale…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11277" y="5055222"/>
            <a:ext cx="7258246" cy="167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warunek konieczny dla powodzenia reformy to uniezależnienie się od władzy świeckiej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1059 r</a:t>
            </a:r>
            <a:r>
              <a:rPr lang="pl-PL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– synod zorganizowany przez papieża Mikołaja II </a:t>
            </a:r>
          </a:p>
          <a:p>
            <a:pPr lvl="2">
              <a:lnSpc>
                <a:spcPct val="115000"/>
              </a:lnSpc>
              <a:spcAft>
                <a:spcPts val="0"/>
              </a:spcAft>
            </a:pP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prawo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wyboru papieży zarezerwowane tylko dla kardynałów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tylko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kardynałowie mogli wskazywać kandydatów na papieży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5594170" y="1202486"/>
            <a:ext cx="3178892" cy="2688782"/>
            <a:chOff x="5302341" y="1280307"/>
            <a:chExt cx="3178892" cy="268878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" r="11084" b="2122"/>
            <a:stretch/>
          </p:blipFill>
          <p:spPr>
            <a:xfrm>
              <a:off x="5302341" y="1280307"/>
              <a:ext cx="3178892" cy="2483828"/>
            </a:xfrm>
            <a:prstGeom prst="rect">
              <a:avLst/>
            </a:prstGeom>
            <a:ln w="3175">
              <a:solidFill>
                <a:srgbClr val="083074"/>
              </a:solidFill>
            </a:ln>
          </p:spPr>
        </p:pic>
        <p:sp>
          <p:nvSpPr>
            <p:cNvPr id="14" name="pole tekstowe 13"/>
            <p:cNvSpPr txBox="1"/>
            <p:nvPr/>
          </p:nvSpPr>
          <p:spPr>
            <a:xfrm>
              <a:off x="5302341" y="3738257"/>
              <a:ext cx="31788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Współczesny widok na opactwo w Cluny, Francja</a:t>
              </a:r>
              <a:endParaRPr lang="pl-PL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06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06591" y="818642"/>
            <a:ext cx="298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b="1" dirty="0" smtClean="0"/>
              <a:t>Reforma gregoriańska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184668" y="2044879"/>
            <a:ext cx="39029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dążył do reformy Kościoła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duchu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kluniackim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1075 r. – notatka </a:t>
            </a:r>
            <a:r>
              <a:rPr lang="pl-PL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Dictatus</a:t>
            </a:r>
            <a:r>
              <a:rPr lang="pl-PL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papae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436545" y="4500437"/>
            <a:ext cx="6058842" cy="1985159"/>
            <a:chOff x="436545" y="4500437"/>
            <a:chExt cx="6058842" cy="1985159"/>
          </a:xfrm>
        </p:grpSpPr>
        <p:sp>
          <p:nvSpPr>
            <p:cNvPr id="9" name="Prostokąt 8"/>
            <p:cNvSpPr/>
            <p:nvPr/>
          </p:nvSpPr>
          <p:spPr>
            <a:xfrm>
              <a:off x="567843" y="4500437"/>
              <a:ext cx="5927544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pl-PL" dirty="0">
                  <a:solidFill>
                    <a:srgbClr val="0070C0"/>
                  </a:solidFill>
                </a:rPr>
                <a:t>Zapoznajcie się z tekstem źródłowym (podręcznik, s. 249) </a:t>
              </a:r>
              <a:r>
                <a:rPr lang="pl-PL" dirty="0" smtClean="0">
                  <a:solidFill>
                    <a:srgbClr val="0070C0"/>
                  </a:solidFill>
                </a:rPr>
                <a:t/>
              </a:r>
              <a:br>
                <a:rPr lang="pl-PL" dirty="0" smtClean="0">
                  <a:solidFill>
                    <a:srgbClr val="0070C0"/>
                  </a:solidFill>
                </a:rPr>
              </a:br>
              <a:r>
                <a:rPr lang="pl-PL" dirty="0" smtClean="0">
                  <a:solidFill>
                    <a:srgbClr val="0070C0"/>
                  </a:solidFill>
                </a:rPr>
                <a:t>i </a:t>
              </a:r>
              <a:r>
                <a:rPr lang="pl-PL" dirty="0" smtClean="0">
                  <a:solidFill>
                    <a:srgbClr val="0070C0"/>
                  </a:solidFill>
                </a:rPr>
                <a:t>zastanówcie </a:t>
              </a:r>
              <a:r>
                <a:rPr lang="pl-PL" dirty="0">
                  <a:solidFill>
                    <a:srgbClr val="0070C0"/>
                  </a:solidFill>
                </a:rPr>
                <a:t>się nad poniższymi zagadnieniami:</a:t>
              </a:r>
            </a:p>
            <a:p>
              <a:pPr marL="4657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rgbClr val="0070C0"/>
                  </a:solidFill>
                </a:rPr>
                <a:t>Co zmieniało się w myśl notatki w pozycji papieża?</a:t>
              </a:r>
            </a:p>
            <a:p>
              <a:pPr marL="4657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rgbClr val="0070C0"/>
                  </a:solidFill>
                </a:rPr>
                <a:t>Co zmieniało się w pozycji cesarza?</a:t>
              </a:r>
            </a:p>
            <a:p>
              <a:pPr marL="4657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rgbClr val="0070C0"/>
                  </a:solidFill>
                </a:rPr>
                <a:t>Jakie konsekwencje mogło wywołać ogłoszenie tej notatki?</a:t>
              </a:r>
            </a:p>
          </p:txBody>
        </p:sp>
        <p:sp>
          <p:nvSpPr>
            <p:cNvPr id="11" name="Pięciokąt 10"/>
            <p:cNvSpPr/>
            <p:nvPr/>
          </p:nvSpPr>
          <p:spPr>
            <a:xfrm>
              <a:off x="436545" y="4612481"/>
              <a:ext cx="192209" cy="140494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Prostokąt 13"/>
          <p:cNvSpPr/>
          <p:nvPr/>
        </p:nvSpPr>
        <p:spPr>
          <a:xfrm>
            <a:off x="1266442" y="1487023"/>
            <a:ext cx="200041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Papież Grzegorz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4157931" y="1049474"/>
            <a:ext cx="2311576" cy="3227723"/>
            <a:chOff x="4261445" y="1049474"/>
            <a:chExt cx="2311576" cy="3227723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5" t="2204" r="2195" b="1872"/>
            <a:stretch/>
          </p:blipFill>
          <p:spPr>
            <a:xfrm>
              <a:off x="4321613" y="1049474"/>
              <a:ext cx="2173774" cy="2875643"/>
            </a:xfrm>
            <a:prstGeom prst="rect">
              <a:avLst/>
            </a:prstGeom>
            <a:ln w="3175">
              <a:solidFill>
                <a:srgbClr val="083074"/>
              </a:solidFill>
            </a:ln>
          </p:spPr>
        </p:pic>
        <p:sp>
          <p:nvSpPr>
            <p:cNvPr id="2" name="pole tekstowe 1"/>
            <p:cNvSpPr txBox="1"/>
            <p:nvPr/>
          </p:nvSpPr>
          <p:spPr>
            <a:xfrm>
              <a:off x="4261445" y="3907865"/>
              <a:ext cx="2311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Papież Grzegorz VII był benedyktynem </a:t>
              </a:r>
              <a:r>
                <a:rPr lang="pl-PL" sz="900" dirty="0" smtClean="0"/>
                <a:t/>
              </a:r>
              <a:br>
                <a:rPr lang="pl-PL" sz="900" dirty="0" smtClean="0"/>
              </a:br>
              <a:r>
                <a:rPr lang="pl-PL" sz="900" dirty="0" smtClean="0"/>
                <a:t>i </a:t>
              </a:r>
              <a:r>
                <a:rPr lang="pl-PL" sz="900" dirty="0"/>
                <a:t>wielkim zwolennikiem reformy </a:t>
              </a:r>
              <a:r>
                <a:rPr lang="pl-PL" sz="900" dirty="0" err="1"/>
                <a:t>kluniackiej</a:t>
              </a:r>
              <a:endParaRPr lang="pl-PL" sz="900" dirty="0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6495387" y="2127160"/>
            <a:ext cx="2503100" cy="4547085"/>
            <a:chOff x="6495387" y="2472220"/>
            <a:chExt cx="2503100" cy="45470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775" y="2472220"/>
              <a:ext cx="2329499" cy="4056434"/>
            </a:xfrm>
            <a:prstGeom prst="rect">
              <a:avLst/>
            </a:prstGeom>
            <a:ln w="3175">
              <a:solidFill>
                <a:srgbClr val="083074"/>
              </a:solidFill>
            </a:ln>
          </p:spPr>
        </p:pic>
        <p:sp>
          <p:nvSpPr>
            <p:cNvPr id="15" name="pole tekstowe 14"/>
            <p:cNvSpPr txBox="1"/>
            <p:nvPr/>
          </p:nvSpPr>
          <p:spPr>
            <a:xfrm>
              <a:off x="6495387" y="6511474"/>
              <a:ext cx="2503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Notatka papieża Grzegorza VII zawierająca 27 tez zakładających dominację władzy duchownej nad światem chrześcijańskim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9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06591" y="818642"/>
            <a:ext cx="4428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b="1" dirty="0"/>
              <a:t>Spór Henryka IV z Grzegorzem VII</a:t>
            </a:r>
            <a:endParaRPr lang="pl-PL" sz="2400" dirty="0"/>
          </a:p>
        </p:txBody>
      </p:sp>
      <p:grpSp>
        <p:nvGrpSpPr>
          <p:cNvPr id="48" name="Grupa 47"/>
          <p:cNvGrpSpPr/>
          <p:nvPr/>
        </p:nvGrpSpPr>
        <p:grpSpPr>
          <a:xfrm>
            <a:off x="187828" y="3541668"/>
            <a:ext cx="8658469" cy="474711"/>
            <a:chOff x="187828" y="3541668"/>
            <a:chExt cx="8658469" cy="474711"/>
          </a:xfrm>
        </p:grpSpPr>
        <p:cxnSp>
          <p:nvCxnSpPr>
            <p:cNvPr id="4" name="Łącznik prosty ze strzałką 3"/>
            <p:cNvCxnSpPr/>
            <p:nvPr/>
          </p:nvCxnSpPr>
          <p:spPr>
            <a:xfrm>
              <a:off x="278297" y="3647660"/>
              <a:ext cx="8568000" cy="0"/>
            </a:xfrm>
            <a:prstGeom prst="straightConnector1">
              <a:avLst/>
            </a:prstGeom>
            <a:ln w="22225"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a 9"/>
            <p:cNvSpPr/>
            <p:nvPr/>
          </p:nvSpPr>
          <p:spPr>
            <a:xfrm>
              <a:off x="8359035" y="3548816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Elipsa 13"/>
            <p:cNvSpPr/>
            <p:nvPr/>
          </p:nvSpPr>
          <p:spPr>
            <a:xfrm>
              <a:off x="394772" y="3574769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187828" y="3754769"/>
              <a:ext cx="6254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1070 </a:t>
              </a:r>
              <a:r>
                <a:rPr 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r. </a:t>
              </a:r>
              <a:endParaRPr lang="pl-PL" sz="1100" dirty="0"/>
            </a:p>
          </p:txBody>
        </p:sp>
        <p:sp>
          <p:nvSpPr>
            <p:cNvPr id="16" name="Elipsa 15"/>
            <p:cNvSpPr/>
            <p:nvPr/>
          </p:nvSpPr>
          <p:spPr>
            <a:xfrm>
              <a:off x="8137788" y="3541668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8216151" y="3737660"/>
              <a:ext cx="6254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1123 </a:t>
              </a:r>
              <a:r>
                <a:rPr 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r. </a:t>
              </a:r>
              <a:endParaRPr lang="pl-PL" sz="1100" dirty="0"/>
            </a:p>
          </p:txBody>
        </p:sp>
        <p:sp>
          <p:nvSpPr>
            <p:cNvPr id="19" name="Elipsa 18"/>
            <p:cNvSpPr/>
            <p:nvPr/>
          </p:nvSpPr>
          <p:spPr>
            <a:xfrm>
              <a:off x="1138137" y="3557660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Elipsa 19"/>
            <p:cNvSpPr/>
            <p:nvPr/>
          </p:nvSpPr>
          <p:spPr>
            <a:xfrm>
              <a:off x="1404893" y="3557660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Elipsa 20"/>
            <p:cNvSpPr/>
            <p:nvPr/>
          </p:nvSpPr>
          <p:spPr>
            <a:xfrm>
              <a:off x="1680497" y="3557660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1220410" y="1394817"/>
            <a:ext cx="2251107" cy="2160000"/>
            <a:chOff x="1138137" y="2150190"/>
            <a:chExt cx="2251107" cy="216000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1138137" y="2159699"/>
              <a:ext cx="2251107" cy="30469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83074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1000"/>
                </a:spcAft>
              </a:pPr>
              <a:r>
                <a:rPr lang="pl-PL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1075 r. </a:t>
              </a:r>
              <a:r>
                <a:rPr lang="pl-PL" sz="12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notatka </a:t>
              </a:r>
              <a:r>
                <a:rPr lang="pl-PL" sz="1200" b="1" i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Dictatus</a:t>
              </a:r>
              <a:r>
                <a:rPr lang="pl-PL" sz="1200" b="1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1200" b="1" i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papae</a:t>
              </a:r>
              <a:endPara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Łącznik prosty ze strzałką 23"/>
            <p:cNvCxnSpPr/>
            <p:nvPr/>
          </p:nvCxnSpPr>
          <p:spPr>
            <a:xfrm>
              <a:off x="1138137" y="2150190"/>
              <a:ext cx="0" cy="2160000"/>
            </a:xfrm>
            <a:prstGeom prst="straightConnector1">
              <a:avLst/>
            </a:prstGeom>
            <a:ln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a 28"/>
          <p:cNvGrpSpPr/>
          <p:nvPr/>
        </p:nvGrpSpPr>
        <p:grpSpPr>
          <a:xfrm>
            <a:off x="1485612" y="3733408"/>
            <a:ext cx="2274866" cy="2201326"/>
            <a:chOff x="1518258" y="3354405"/>
            <a:chExt cx="2274866" cy="2201326"/>
          </a:xfrm>
        </p:grpSpPr>
        <p:sp>
          <p:nvSpPr>
            <p:cNvPr id="27" name="pole tekstowe 26"/>
            <p:cNvSpPr txBox="1"/>
            <p:nvPr/>
          </p:nvSpPr>
          <p:spPr>
            <a:xfrm>
              <a:off x="1518258" y="3947598"/>
              <a:ext cx="2274866" cy="16081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83074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pl-PL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1076 r. </a:t>
              </a:r>
              <a:r>
                <a:rPr lang="pl-PL" sz="12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król Henryk IV zwołał synod; chciał, aby podczas niego duchowni wypowiedzieli posłuszeństwo papieżowi</a:t>
              </a:r>
            </a:p>
            <a:p>
              <a:pPr marL="180000" lvl="1">
                <a:spcAft>
                  <a:spcPts val="300"/>
                </a:spcAft>
              </a:pP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w odpowiedzi papież obłożył króla ekskomuniką (klątwą)</a:t>
              </a:r>
            </a:p>
            <a:p>
              <a:pPr marL="180000" lvl="1">
                <a:spcAft>
                  <a:spcPts val="1000"/>
                </a:spcAft>
              </a:pP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wybuchła wojna domowa, 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król stracił poparcie</a:t>
              </a:r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>
              <a:off x="1518258" y="3354405"/>
              <a:ext cx="0" cy="1620000"/>
            </a:xfrm>
            <a:prstGeom prst="straightConnector1">
              <a:avLst/>
            </a:prstGeom>
            <a:ln>
              <a:solidFill>
                <a:srgbClr val="08307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a 41"/>
          <p:cNvGrpSpPr/>
          <p:nvPr/>
        </p:nvGrpSpPr>
        <p:grpSpPr>
          <a:xfrm>
            <a:off x="6254737" y="1365753"/>
            <a:ext cx="2196381" cy="2160000"/>
            <a:chOff x="1192863" y="2150190"/>
            <a:chExt cx="2196381" cy="2160000"/>
          </a:xfrm>
        </p:grpSpPr>
        <p:sp>
          <p:nvSpPr>
            <p:cNvPr id="43" name="pole tekstowe 42"/>
            <p:cNvSpPr txBox="1"/>
            <p:nvPr/>
          </p:nvSpPr>
          <p:spPr>
            <a:xfrm>
              <a:off x="1192863" y="2159699"/>
              <a:ext cx="2196381" cy="10156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83074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200" b="1" dirty="0">
                  <a:solidFill>
                    <a:srgbClr val="FF0000"/>
                  </a:solidFill>
                </a:rPr>
                <a:t>1123 r. </a:t>
              </a:r>
              <a:r>
                <a:rPr lang="pl-PL" sz="1200" b="1" dirty="0"/>
                <a:t>– I sobór laterański</a:t>
              </a:r>
            </a:p>
            <a:p>
              <a:pPr marL="180000" lvl="1"/>
              <a:r>
                <a:rPr lang="pl-PL" sz="1200" dirty="0" smtClean="0"/>
                <a:t>– ustalono</a:t>
              </a:r>
              <a:r>
                <a:rPr lang="pl-PL" sz="1200" dirty="0"/>
                <a:t>, że postanowienia konkordatu w Wormacji będą obowiązywać we wszystkich państwach chrześcijańskich</a:t>
              </a:r>
            </a:p>
          </p:txBody>
        </p:sp>
        <p:cxnSp>
          <p:nvCxnSpPr>
            <p:cNvPr id="44" name="Łącznik prosty ze strzałką 43"/>
            <p:cNvCxnSpPr/>
            <p:nvPr/>
          </p:nvCxnSpPr>
          <p:spPr>
            <a:xfrm>
              <a:off x="3389244" y="2150190"/>
              <a:ext cx="0" cy="2160000"/>
            </a:xfrm>
            <a:prstGeom prst="straightConnector1">
              <a:avLst/>
            </a:prstGeom>
            <a:ln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4"/>
          <p:cNvGrpSpPr/>
          <p:nvPr/>
        </p:nvGrpSpPr>
        <p:grpSpPr>
          <a:xfrm>
            <a:off x="1770497" y="1858767"/>
            <a:ext cx="4322492" cy="1692000"/>
            <a:chOff x="1770497" y="1858767"/>
            <a:chExt cx="4322492" cy="1692000"/>
          </a:xfrm>
        </p:grpSpPr>
        <p:grpSp>
          <p:nvGrpSpPr>
            <p:cNvPr id="49" name="Grupa 48"/>
            <p:cNvGrpSpPr/>
            <p:nvPr/>
          </p:nvGrpSpPr>
          <p:grpSpPr>
            <a:xfrm>
              <a:off x="1770497" y="1858767"/>
              <a:ext cx="4322492" cy="1692000"/>
              <a:chOff x="1770497" y="1858767"/>
              <a:chExt cx="4322492" cy="1692000"/>
            </a:xfrm>
          </p:grpSpPr>
          <p:grpSp>
            <p:nvGrpSpPr>
              <p:cNvPr id="31" name="Grupa 30"/>
              <p:cNvGrpSpPr/>
              <p:nvPr/>
            </p:nvGrpSpPr>
            <p:grpSpPr>
              <a:xfrm>
                <a:off x="1770497" y="1858767"/>
                <a:ext cx="2820102" cy="1692000"/>
                <a:chOff x="1138137" y="2150190"/>
                <a:chExt cx="2820102" cy="1692000"/>
              </a:xfrm>
            </p:grpSpPr>
            <p:sp>
              <p:nvSpPr>
                <p:cNvPr id="32" name="pole tekstowe 31"/>
                <p:cNvSpPr txBox="1"/>
                <p:nvPr/>
              </p:nvSpPr>
              <p:spPr>
                <a:xfrm>
                  <a:off x="1138137" y="2159699"/>
                  <a:ext cx="2820102" cy="142346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08307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pl-PL" sz="12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1077 r. </a:t>
                  </a:r>
                  <a:r>
                    <a:rPr lang="pl-PL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– król Henryk IV zdecydował się ukorzyć przed papieżem </a:t>
                  </a:r>
                  <a:r>
                    <a:rPr lang="pl-PL" sz="1200" b="1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 Canossie</a:t>
                  </a:r>
                </a:p>
                <a:p>
                  <a:pPr marL="180000" lvl="1">
                    <a:spcAft>
                      <a:spcPts val="300"/>
                    </a:spcAft>
                  </a:pPr>
                  <a:r>
                    <a:rPr lang="pl-PL" sz="1200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– </a:t>
                  </a:r>
                  <a:r>
                    <a:rPr lang="pl-PL" sz="1200" dirty="0"/>
                    <a:t>po zdjęciu klątwy odzyskał kontrolę nad państwem, a następnie zaatakował Rzym i zmusił papieża do ucieczki </a:t>
                  </a:r>
                </a:p>
                <a:p>
                  <a:pPr marL="180000" lvl="1">
                    <a:spcAft>
                      <a:spcPts val="1000"/>
                    </a:spcAft>
                  </a:pPr>
                  <a:r>
                    <a:rPr lang="pl-PL" sz="1200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– </a:t>
                  </a:r>
                  <a:r>
                    <a:rPr lang="pl-PL" sz="1200" dirty="0"/>
                    <a:t>wybrał antypapieża, który przekazał mu w 1084 r. koronę </a:t>
                  </a:r>
                  <a:r>
                    <a:rPr lang="pl-PL" sz="1200" dirty="0" smtClean="0"/>
                    <a:t>cesarską</a:t>
                  </a:r>
                  <a:endParaRPr lang="pl-PL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3" name="Łącznik prosty ze strzałką 32"/>
                <p:cNvCxnSpPr/>
                <p:nvPr/>
              </p:nvCxnSpPr>
              <p:spPr>
                <a:xfrm>
                  <a:off x="1138137" y="2150190"/>
                  <a:ext cx="0" cy="1692000"/>
                </a:xfrm>
                <a:prstGeom prst="straightConnector1">
                  <a:avLst/>
                </a:prstGeom>
                <a:ln>
                  <a:solidFill>
                    <a:srgbClr val="08307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Obraz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8" t="4257" r="2936" b="3869"/>
              <a:stretch/>
            </p:blipFill>
            <p:spPr>
              <a:xfrm>
                <a:off x="4534668" y="1960562"/>
                <a:ext cx="1558321" cy="1181472"/>
              </a:xfrm>
              <a:prstGeom prst="rect">
                <a:avLst/>
              </a:prstGeom>
              <a:ln w="3175">
                <a:solidFill>
                  <a:srgbClr val="083074"/>
                </a:solidFill>
              </a:ln>
            </p:spPr>
          </p:pic>
        </p:grpSp>
        <p:sp>
          <p:nvSpPr>
            <p:cNvPr id="3" name="pole tekstowe 2"/>
            <p:cNvSpPr txBox="1"/>
            <p:nvPr/>
          </p:nvSpPr>
          <p:spPr>
            <a:xfrm>
              <a:off x="4534668" y="3116585"/>
              <a:ext cx="1528944" cy="381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Wyobrażenie króla niemieckiego Henryka IV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4432770" y="3727998"/>
            <a:ext cx="4530074" cy="2985063"/>
            <a:chOff x="4432770" y="3727998"/>
            <a:chExt cx="4530074" cy="2985063"/>
          </a:xfrm>
        </p:grpSpPr>
        <p:grpSp>
          <p:nvGrpSpPr>
            <p:cNvPr id="40" name="Grupa 39"/>
            <p:cNvGrpSpPr/>
            <p:nvPr/>
          </p:nvGrpSpPr>
          <p:grpSpPr>
            <a:xfrm>
              <a:off x="4432770" y="3727998"/>
              <a:ext cx="4504196" cy="2966130"/>
              <a:chOff x="4432770" y="3694362"/>
              <a:chExt cx="4504196" cy="2966130"/>
            </a:xfrm>
          </p:grpSpPr>
          <p:grpSp>
            <p:nvGrpSpPr>
              <p:cNvPr id="36" name="Grupa 35"/>
              <p:cNvGrpSpPr/>
              <p:nvPr/>
            </p:nvGrpSpPr>
            <p:grpSpPr>
              <a:xfrm>
                <a:off x="4432770" y="3694362"/>
                <a:ext cx="4504196" cy="2966130"/>
                <a:chOff x="782917" y="4328664"/>
                <a:chExt cx="4504196" cy="2966130"/>
              </a:xfrm>
            </p:grpSpPr>
            <p:cxnSp>
              <p:nvCxnSpPr>
                <p:cNvPr id="38" name="Łącznik prosty ze strzałką 37"/>
                <p:cNvCxnSpPr/>
                <p:nvPr/>
              </p:nvCxnSpPr>
              <p:spPr>
                <a:xfrm>
                  <a:off x="4582488" y="4328664"/>
                  <a:ext cx="0" cy="1008000"/>
                </a:xfrm>
                <a:prstGeom prst="straightConnector1">
                  <a:avLst/>
                </a:prstGeom>
                <a:ln>
                  <a:solidFill>
                    <a:srgbClr val="083074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pole tekstowe 36"/>
                <p:cNvSpPr txBox="1"/>
                <p:nvPr/>
              </p:nvSpPr>
              <p:spPr>
                <a:xfrm>
                  <a:off x="782917" y="4866437"/>
                  <a:ext cx="4504196" cy="242835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08307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l-PL" sz="12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1122 r.</a:t>
                  </a:r>
                  <a:r>
                    <a:rPr lang="pl-PL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– zakończenie sporu </a:t>
                  </a:r>
                  <a:r>
                    <a:rPr lang="pl-PL" sz="1200" b="1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 inwestyturę</a:t>
                  </a:r>
                </a:p>
                <a:p>
                  <a:pPr marL="171450" lvl="0" indent="-171450">
                    <a:lnSpc>
                      <a:spcPct val="115000"/>
                    </a:lnSpc>
                    <a:spcAft>
                      <a:spcPts val="0"/>
                    </a:spcAft>
                    <a:buFont typeface="Arial" panose="020B0604020202020204" pitchFamily="34" charset="0"/>
                    <a:buChar char="•"/>
                  </a:pPr>
                  <a:r>
                    <a:rPr lang="pl-PL" sz="12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konkordat </a:t>
                  </a:r>
                  <a:r>
                    <a:rPr lang="pl-PL" sz="12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 </a:t>
                  </a:r>
                  <a:r>
                    <a:rPr lang="pl-PL" sz="12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Wormacji</a:t>
                  </a:r>
                </a:p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:endParaRPr lang="pl-PL" sz="12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:endParaRPr lang="pl-PL" sz="1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:endParaRPr lang="pl-PL" sz="12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:endParaRPr lang="pl-PL" sz="1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:endParaRPr lang="pl-PL" sz="12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:endParaRPr lang="pl-PL" sz="1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:endParaRPr lang="pl-PL" sz="12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:endParaRPr lang="pl-PL" sz="1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:endParaRPr lang="pl-PL" sz="12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9" name="Obraz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3407" y="4518124"/>
                <a:ext cx="1710913" cy="1706907"/>
              </a:xfrm>
              <a:prstGeom prst="rect">
                <a:avLst/>
              </a:prstGeom>
            </p:spPr>
          </p:pic>
        </p:grpSp>
        <p:sp>
          <p:nvSpPr>
            <p:cNvPr id="41" name="Prostokąt 40"/>
            <p:cNvSpPr/>
            <p:nvPr/>
          </p:nvSpPr>
          <p:spPr>
            <a:xfrm>
              <a:off x="4539536" y="4719591"/>
              <a:ext cx="2723906" cy="1869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spcAft>
                  <a:spcPts val="300"/>
                </a:spcAft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cesarz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zrezygnował z nadawania godności kościelnych w cesarstwie</a:t>
              </a:r>
            </a:p>
            <a:p>
              <a:pPr marL="0" lvl="2">
                <a:spcAft>
                  <a:spcPts val="300"/>
                </a:spcAft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stracił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prawo 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zatwierdzania kandydatów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 biskupów 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opatów 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przez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wręczanie pierścienia 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pastorału</a:t>
              </a:r>
            </a:p>
            <a:p>
              <a:pPr marL="0" lvl="2">
                <a:spcAft>
                  <a:spcPts val="300"/>
                </a:spcAft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zachował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możliwość odrzucenia kandydatów, którzy budzili 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wątpliwości</a:t>
              </a:r>
            </a:p>
            <a:p>
              <a:pPr marL="0" lvl="2">
                <a:spcAft>
                  <a:spcPts val="300"/>
                </a:spcAft>
              </a:pP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zachował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prawo nadawania lenn dostojnikom kościelnym</a:t>
              </a:r>
              <a:endPara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6961949" y="6205230"/>
              <a:ext cx="200089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Fragment konkordatu wormackiego zawartego między cesarzem Henrykiem V i papieżem Kalikstem II</a:t>
              </a:r>
              <a:endParaRPr lang="pl-PL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87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6953</TotalTime>
  <Words>495</Words>
  <Application>Microsoft Office PowerPoint</Application>
  <PresentationFormat>Pokaz na ekranie (4:3)</PresentationFormat>
  <Paragraphs>87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Symbol</vt:lpstr>
      <vt:lpstr>Times New Roman</vt:lpstr>
      <vt:lpstr>Wingdings 2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Agata Bereza</cp:lastModifiedBy>
  <cp:revision>1120</cp:revision>
  <dcterms:created xsi:type="dcterms:W3CDTF">2015-10-29T10:43:43Z</dcterms:created>
  <dcterms:modified xsi:type="dcterms:W3CDTF">2022-05-09T05:48:34Z</dcterms:modified>
</cp:coreProperties>
</file>