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15"/>
  </p:notesMasterIdLst>
  <p:handoutMasterIdLst>
    <p:handoutMasterId r:id="rId16"/>
  </p:handoutMasterIdLst>
  <p:sldIdLst>
    <p:sldId id="296" r:id="rId3"/>
    <p:sldId id="258" r:id="rId4"/>
    <p:sldId id="312" r:id="rId5"/>
    <p:sldId id="311" r:id="rId6"/>
    <p:sldId id="331" r:id="rId7"/>
    <p:sldId id="320" r:id="rId8"/>
    <p:sldId id="323" r:id="rId9"/>
    <p:sldId id="326" r:id="rId10"/>
    <p:sldId id="317" r:id="rId11"/>
    <p:sldId id="330" r:id="rId12"/>
    <p:sldId id="322" r:id="rId13"/>
    <p:sldId id="333" r:id="rId14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7" orient="horz" pos="3952" userDrawn="1">
          <p15:clr>
            <a:srgbClr val="A4A3A4"/>
          </p15:clr>
        </p15:guide>
        <p15:guide id="8" pos="2721" userDrawn="1">
          <p15:clr>
            <a:srgbClr val="A4A3A4"/>
          </p15:clr>
        </p15:guide>
        <p15:guide id="9" pos="3061" userDrawn="1">
          <p15:clr>
            <a:srgbClr val="A4A3A4"/>
          </p15:clr>
        </p15:guide>
        <p15:guide id="10" orient="horz" pos="867" userDrawn="1">
          <p15:clr>
            <a:srgbClr val="A4A3A4"/>
          </p15:clr>
        </p15:guide>
        <p15:guide id="12" orient="horz" pos="4020" userDrawn="1">
          <p15:clr>
            <a:srgbClr val="A4A3A4"/>
          </p15:clr>
        </p15:guide>
        <p15:guide id="13" orient="horz" pos="349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ta Handschke" initials="MH" lastIdx="1" clrIdx="0">
    <p:extLst>
      <p:ext uri="{19B8F6BF-5375-455C-9EA6-DF929625EA0E}">
        <p15:presenceInfo xmlns:p15="http://schemas.microsoft.com/office/powerpoint/2012/main" userId="S-1-5-21-2636633919-4080495176-1882969851-196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A886"/>
    <a:srgbClr val="F2CBB6"/>
    <a:srgbClr val="C84B30"/>
    <a:srgbClr val="B5D2EC"/>
    <a:srgbClr val="2E75B5"/>
    <a:srgbClr val="013974"/>
    <a:srgbClr val="036B9A"/>
    <a:srgbClr val="3B87CD"/>
    <a:srgbClr val="2DAFE6"/>
    <a:srgbClr val="0E7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Styl pośredni 1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710" autoAdjust="0"/>
    <p:restoredTop sz="94686" autoAdjust="0"/>
  </p:normalViewPr>
  <p:slideViewPr>
    <p:cSldViewPr showGuides="1">
      <p:cViewPr varScale="1">
        <p:scale>
          <a:sx n="105" d="100"/>
          <a:sy n="105" d="100"/>
        </p:scale>
        <p:origin x="696" y="114"/>
      </p:cViewPr>
      <p:guideLst>
        <p:guide orient="horz" pos="3952"/>
        <p:guide pos="2721"/>
        <p:guide pos="3061"/>
        <p:guide orient="horz" pos="867"/>
        <p:guide orient="horz" pos="4020"/>
        <p:guide orient="horz" pos="349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100" d="100"/>
          <a:sy n="100" d="100"/>
        </p:scale>
        <p:origin x="2592" y="78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1740E5-BA40-4EC5-9D1F-2F0DE9FBD18D}" type="datetimeFigureOut">
              <a:rPr lang="pl-PL" smtClean="0"/>
              <a:t>13.03.2024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07E743-41CC-4F35-8F12-9486F6BDD4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44509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F645C8-E335-461C-8D96-6403F75384D7}" type="datetimeFigureOut">
              <a:rPr lang="pl-PL" smtClean="0"/>
              <a:pPr/>
              <a:t>13.03.2024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4382AB-0074-4F59-87A4-F26287206BB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6210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91218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25551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82484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765245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7719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84720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69494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103168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434358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14592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466376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0630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az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134682"/>
            <a:ext cx="450002" cy="450002"/>
          </a:xfrm>
          <a:prstGeom prst="rect">
            <a:avLst/>
          </a:prstGeom>
        </p:spPr>
      </p:pic>
      <p:pic>
        <p:nvPicPr>
          <p:cNvPr id="17" name="Obraz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34682"/>
            <a:ext cx="1040407" cy="450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2522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7" userDrawn="1">
          <p15:clr>
            <a:srgbClr val="FBAE40"/>
          </p15:clr>
        </p15:guide>
        <p15:guide id="2" orient="horz" pos="595" userDrawn="1">
          <p15:clr>
            <a:srgbClr val="FBAE40"/>
          </p15:clr>
        </p15:guide>
        <p15:guide id="3" orient="horz" pos="3884" userDrawn="1">
          <p15:clr>
            <a:srgbClr val="FBAE40"/>
          </p15:clr>
        </p15:guide>
        <p15:guide id="4" pos="544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13.03.2024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8691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2501" y="1773597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13.03.2024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99729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13.03.2024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19893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13.03.2024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07035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13.03.2024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66085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13.03.2024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19114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13.03.2024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54805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13.03.2024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04827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13.03.2024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92194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13.03.2024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7554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2260" y="134682"/>
            <a:ext cx="450002" cy="450002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34682"/>
            <a:ext cx="1040407" cy="450002"/>
          </a:xfrm>
          <a:prstGeom prst="rect">
            <a:avLst/>
          </a:prstGeom>
        </p:spPr>
      </p:pic>
      <p:sp>
        <p:nvSpPr>
          <p:cNvPr id="16" name="Tytuł 1"/>
          <p:cNvSpPr txBox="1">
            <a:spLocks/>
          </p:cNvSpPr>
          <p:nvPr userDrawn="1"/>
        </p:nvSpPr>
        <p:spPr>
          <a:xfrm>
            <a:off x="-72516" y="174166"/>
            <a:ext cx="5076564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Czasy stalinowskie</a:t>
            </a:r>
          </a:p>
          <a:p>
            <a:endParaRPr lang="pl-PL" sz="1400" b="1" kern="1200" dirty="0">
              <a:solidFill>
                <a:schemeClr val="accent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4581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pos="2880" userDrawn="1">
          <p15:clr>
            <a:srgbClr val="FBAE40"/>
          </p15:clr>
        </p15:guide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13.03.2024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30772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13.03.2024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47450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13.03.2024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94290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13.03.2024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18077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13.03.2024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94400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13.03.2024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57584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13.03.2024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92107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13.03.2024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3443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134682"/>
            <a:ext cx="450002" cy="450002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34682"/>
            <a:ext cx="1040407" cy="450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0070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5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134682"/>
            <a:ext cx="450002" cy="450002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34682"/>
            <a:ext cx="1040407" cy="450002"/>
          </a:xfrm>
          <a:prstGeom prst="rect">
            <a:avLst/>
          </a:prstGeom>
        </p:spPr>
      </p:pic>
      <p:sp>
        <p:nvSpPr>
          <p:cNvPr id="5" name="Tytuł 1"/>
          <p:cNvSpPr txBox="1">
            <a:spLocks/>
          </p:cNvSpPr>
          <p:nvPr userDrawn="1"/>
        </p:nvSpPr>
        <p:spPr>
          <a:xfrm>
            <a:off x="-72516" y="174166"/>
            <a:ext cx="5076564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Czasy stalinowskie</a:t>
            </a:r>
          </a:p>
          <a:p>
            <a:endParaRPr lang="pl-PL" sz="1400" b="1" kern="1200" dirty="0">
              <a:solidFill>
                <a:schemeClr val="accent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680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5" orient="horz" pos="867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ajd tytuł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382" y="134682"/>
            <a:ext cx="450002" cy="450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917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5" orient="horz" pos="867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382" y="134682"/>
            <a:ext cx="450002" cy="450002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370" y="151397"/>
            <a:ext cx="461393" cy="416572"/>
          </a:xfrm>
          <a:prstGeom prst="rect">
            <a:avLst/>
          </a:prstGeom>
        </p:spPr>
      </p:pic>
      <p:sp>
        <p:nvSpPr>
          <p:cNvPr id="17" name="Tytuł 1"/>
          <p:cNvSpPr txBox="1">
            <a:spLocks/>
          </p:cNvSpPr>
          <p:nvPr userDrawn="1"/>
        </p:nvSpPr>
        <p:spPr>
          <a:xfrm>
            <a:off x="-72516" y="174166"/>
            <a:ext cx="6264696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>
                <a:solidFill>
                  <a:schemeClr val="bg1"/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Czasy stalinowskie</a:t>
            </a:r>
          </a:p>
          <a:p>
            <a:endParaRPr lang="pl-PL" sz="1400" b="1" kern="1200" dirty="0">
              <a:solidFill>
                <a:schemeClr val="bg1"/>
              </a:solidFill>
              <a:effectLst/>
              <a:latin typeface="+mn-lt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36796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0">
          <p15:clr>
            <a:srgbClr val="FBAE40"/>
          </p15:clr>
        </p15:guide>
        <p15:guide id="2" orient="horz" pos="3884">
          <p15:clr>
            <a:srgbClr val="FBAE40"/>
          </p15:clr>
        </p15:guide>
        <p15:guide id="3" pos="5443">
          <p15:clr>
            <a:srgbClr val="FBAE40"/>
          </p15:clr>
        </p15:guide>
        <p15:guide id="4" pos="317">
          <p15:clr>
            <a:srgbClr val="FBAE40"/>
          </p15:clr>
        </p15:guide>
        <p15:guide id="5" orient="horz" pos="61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główek sekcji"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382" y="134682"/>
            <a:ext cx="450002" cy="450002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370" y="151397"/>
            <a:ext cx="461393" cy="416572"/>
          </a:xfrm>
          <a:prstGeom prst="rect">
            <a:avLst/>
          </a:prstGeom>
        </p:spPr>
      </p:pic>
      <p:sp>
        <p:nvSpPr>
          <p:cNvPr id="17" name="Tytuł 1"/>
          <p:cNvSpPr txBox="1">
            <a:spLocks/>
          </p:cNvSpPr>
          <p:nvPr userDrawn="1"/>
        </p:nvSpPr>
        <p:spPr>
          <a:xfrm>
            <a:off x="-72516" y="174166"/>
            <a:ext cx="5652628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Czasy stalinowskie</a:t>
            </a:r>
          </a:p>
          <a:p>
            <a:endParaRPr lang="pl-PL" sz="1400" b="1" kern="1200" dirty="0">
              <a:solidFill>
                <a:schemeClr val="accent5">
                  <a:lumMod val="60000"/>
                  <a:lumOff val="40000"/>
                </a:schemeClr>
              </a:solidFill>
              <a:effectLst/>
              <a:latin typeface="+mn-lt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90881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3884">
          <p15:clr>
            <a:srgbClr val="FBAE40"/>
          </p15:clr>
        </p15:guide>
        <p15:guide id="3" pos="5443">
          <p15:clr>
            <a:srgbClr val="FBAE40"/>
          </p15:clr>
        </p15:guide>
        <p15:guide id="4" pos="317">
          <p15:clr>
            <a:srgbClr val="FBAE40"/>
          </p15:clr>
        </p15:guide>
        <p15:guide id="5" orient="horz" pos="595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agłówek sekcji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382" y="134682"/>
            <a:ext cx="450002" cy="450002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370" y="151397"/>
            <a:ext cx="461393" cy="416572"/>
          </a:xfrm>
          <a:prstGeom prst="rect">
            <a:avLst/>
          </a:prstGeom>
        </p:spPr>
      </p:pic>
      <p:sp>
        <p:nvSpPr>
          <p:cNvPr id="17" name="Tytuł 1"/>
          <p:cNvSpPr txBox="1">
            <a:spLocks/>
          </p:cNvSpPr>
          <p:nvPr userDrawn="1"/>
        </p:nvSpPr>
        <p:spPr>
          <a:xfrm>
            <a:off x="-72516" y="174166"/>
            <a:ext cx="5652628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>
                <a:solidFill>
                  <a:schemeClr val="accent5"/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Czasy stalinowskie</a:t>
            </a:r>
          </a:p>
          <a:p>
            <a:endParaRPr lang="pl-PL" sz="1400" b="1" kern="1200" dirty="0">
              <a:solidFill>
                <a:schemeClr val="accent5"/>
              </a:solidFill>
              <a:effectLst/>
              <a:latin typeface="+mn-lt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3395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84">
          <p15:clr>
            <a:srgbClr val="FBAE40"/>
          </p15:clr>
        </p15:guide>
        <p15:guide id="2" pos="5443">
          <p15:clr>
            <a:srgbClr val="FBAE40"/>
          </p15:clr>
        </p15:guide>
        <p15:guide id="3" pos="317">
          <p15:clr>
            <a:srgbClr val="FBAE40"/>
          </p15:clr>
        </p15:guide>
        <p15:guide id="4" orient="horz" pos="595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62178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pos="5443">
          <p15:clr>
            <a:srgbClr val="FBAE40"/>
          </p15:clr>
        </p15:guide>
        <p15:guide id="3" orient="horz" pos="845">
          <p15:clr>
            <a:srgbClr val="FBAE40"/>
          </p15:clr>
        </p15:guide>
        <p15:guide id="4" orient="horz" pos="3884">
          <p15:clr>
            <a:srgbClr val="FBAE40"/>
          </p15:clr>
        </p15:guide>
        <p15:guide id="5" pos="725">
          <p15:clr>
            <a:srgbClr val="FBAE40"/>
          </p15:clr>
        </p15:guide>
        <p15:guide id="6" orient="horz" pos="527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16C843-8639-43E4-A1BD-D0A0993F8BEA}" type="datetimeFigureOut">
              <a:rPr lang="pl-PL" smtClean="0"/>
              <a:pPr/>
              <a:t>13.03.2024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7734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6" r:id="rId2"/>
    <p:sldLayoutId id="2147483687" r:id="rId3"/>
    <p:sldLayoutId id="2147483685" r:id="rId4"/>
    <p:sldLayoutId id="2147483688" r:id="rId5"/>
    <p:sldLayoutId id="2147483663" r:id="rId6"/>
    <p:sldLayoutId id="2147483689" r:id="rId7"/>
    <p:sldLayoutId id="2147483690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129825-B730-4301-89AA-56CF31BA8882}" type="datetimeFigureOut">
              <a:rPr lang="pl-PL" smtClean="0"/>
              <a:t>13.03.2024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1660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1AEEF3FA-2EDD-7E07-4408-49BB1851063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98"/>
          <a:stretch/>
        </p:blipFill>
        <p:spPr>
          <a:xfrm>
            <a:off x="503237" y="836613"/>
            <a:ext cx="8137525" cy="4752726"/>
          </a:xfrm>
          <a:prstGeom prst="rect">
            <a:avLst/>
          </a:prstGeom>
          <a:ln>
            <a:solidFill>
              <a:schemeClr val="accent5"/>
            </a:solidFill>
          </a:ln>
        </p:spPr>
      </p:pic>
      <p:sp>
        <p:nvSpPr>
          <p:cNvPr id="16" name="Prostokąt 15"/>
          <p:cNvSpPr/>
          <p:nvPr/>
        </p:nvSpPr>
        <p:spPr>
          <a:xfrm>
            <a:off x="1" y="5193304"/>
            <a:ext cx="9144000" cy="972000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36000" tIns="432000" bIns="288000" rtlCol="0" anchor="ctr"/>
          <a:lstStyle/>
          <a:p>
            <a:pPr>
              <a:lnSpc>
                <a:spcPts val="2700"/>
              </a:lnSpc>
            </a:pPr>
            <a:r>
              <a:rPr lang="pl-PL" sz="3200" b="1" dirty="0">
                <a:solidFill>
                  <a:schemeClr val="accent4"/>
                </a:solidFill>
                <a:latin typeface="Calibri" panose="020F0502020204030204" pitchFamily="34" charset="0"/>
              </a:rPr>
              <a:t>Czasy stalinowskie</a:t>
            </a:r>
            <a:endParaRPr lang="pl-PL" sz="3200" dirty="0">
              <a:solidFill>
                <a:schemeClr val="accent4"/>
              </a:solidFill>
            </a:endParaRPr>
          </a:p>
        </p:txBody>
      </p:sp>
      <p:sp>
        <p:nvSpPr>
          <p:cNvPr id="7" name="Schemat blokowy: ręczne wprowadzanie danych 5"/>
          <p:cNvSpPr/>
          <p:nvPr/>
        </p:nvSpPr>
        <p:spPr>
          <a:xfrm rot="10800000">
            <a:off x="6696236" y="836713"/>
            <a:ext cx="1691021" cy="8714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523"/>
              <a:gd name="connsiteY0" fmla="*/ 2645 h 10000"/>
              <a:gd name="connsiteX1" fmla="*/ 10523 w 10523"/>
              <a:gd name="connsiteY1" fmla="*/ 0 h 10000"/>
              <a:gd name="connsiteX2" fmla="*/ 10523 w 10523"/>
              <a:gd name="connsiteY2" fmla="*/ 10000 h 10000"/>
              <a:gd name="connsiteX3" fmla="*/ 523 w 10523"/>
              <a:gd name="connsiteY3" fmla="*/ 10000 h 10000"/>
              <a:gd name="connsiteX4" fmla="*/ 0 w 10523"/>
              <a:gd name="connsiteY4" fmla="*/ 2645 h 10000"/>
              <a:gd name="connsiteX0" fmla="*/ 0 w 11046"/>
              <a:gd name="connsiteY0" fmla="*/ 2645 h 10108"/>
              <a:gd name="connsiteX1" fmla="*/ 10523 w 11046"/>
              <a:gd name="connsiteY1" fmla="*/ 0 h 10108"/>
              <a:gd name="connsiteX2" fmla="*/ 11046 w 11046"/>
              <a:gd name="connsiteY2" fmla="*/ 10108 h 10108"/>
              <a:gd name="connsiteX3" fmla="*/ 523 w 11046"/>
              <a:gd name="connsiteY3" fmla="*/ 10000 h 10108"/>
              <a:gd name="connsiteX4" fmla="*/ 0 w 11046"/>
              <a:gd name="connsiteY4" fmla="*/ 2645 h 10108"/>
              <a:gd name="connsiteX0" fmla="*/ 0 w 11046"/>
              <a:gd name="connsiteY0" fmla="*/ 2256 h 9719"/>
              <a:gd name="connsiteX1" fmla="*/ 10407 w 11046"/>
              <a:gd name="connsiteY1" fmla="*/ 0 h 9719"/>
              <a:gd name="connsiteX2" fmla="*/ 11046 w 11046"/>
              <a:gd name="connsiteY2" fmla="*/ 9719 h 9719"/>
              <a:gd name="connsiteX3" fmla="*/ 523 w 11046"/>
              <a:gd name="connsiteY3" fmla="*/ 9611 h 9719"/>
              <a:gd name="connsiteX4" fmla="*/ 0 w 11046"/>
              <a:gd name="connsiteY4" fmla="*/ 2256 h 9719"/>
              <a:gd name="connsiteX0" fmla="*/ 0 w 10000"/>
              <a:gd name="connsiteY0" fmla="*/ 2321 h 10000"/>
              <a:gd name="connsiteX1" fmla="*/ 9422 w 10000"/>
              <a:gd name="connsiteY1" fmla="*/ 0 h 10000"/>
              <a:gd name="connsiteX2" fmla="*/ 10000 w 10000"/>
              <a:gd name="connsiteY2" fmla="*/ 10000 h 10000"/>
              <a:gd name="connsiteX3" fmla="*/ 473 w 10000"/>
              <a:gd name="connsiteY3" fmla="*/ 9889 h 10000"/>
              <a:gd name="connsiteX4" fmla="*/ 0 w 10000"/>
              <a:gd name="connsiteY4" fmla="*/ 2321 h 10000"/>
              <a:gd name="connsiteX0" fmla="*/ 0 w 10000"/>
              <a:gd name="connsiteY0" fmla="*/ 2321 h 10000"/>
              <a:gd name="connsiteX1" fmla="*/ 9422 w 10000"/>
              <a:gd name="connsiteY1" fmla="*/ 0 h 10000"/>
              <a:gd name="connsiteX2" fmla="*/ 10000 w 10000"/>
              <a:gd name="connsiteY2" fmla="*/ 10000 h 10000"/>
              <a:gd name="connsiteX3" fmla="*/ 473 w 10000"/>
              <a:gd name="connsiteY3" fmla="*/ 9889 h 10000"/>
              <a:gd name="connsiteX4" fmla="*/ 0 w 10000"/>
              <a:gd name="connsiteY4" fmla="*/ 2321 h 10000"/>
              <a:gd name="connsiteX0" fmla="*/ 0 w 10106"/>
              <a:gd name="connsiteY0" fmla="*/ 2321 h 9899"/>
              <a:gd name="connsiteX1" fmla="*/ 9422 w 10106"/>
              <a:gd name="connsiteY1" fmla="*/ 0 h 9899"/>
              <a:gd name="connsiteX2" fmla="*/ 10106 w 10106"/>
              <a:gd name="connsiteY2" fmla="*/ 9899 h 9899"/>
              <a:gd name="connsiteX3" fmla="*/ 473 w 10106"/>
              <a:gd name="connsiteY3" fmla="*/ 9889 h 9899"/>
              <a:gd name="connsiteX4" fmla="*/ 0 w 10106"/>
              <a:gd name="connsiteY4" fmla="*/ 2321 h 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06" h="9899">
                <a:moveTo>
                  <a:pt x="0" y="2321"/>
                </a:moveTo>
                <a:lnTo>
                  <a:pt x="9422" y="0"/>
                </a:lnTo>
                <a:cubicBezTo>
                  <a:pt x="9579" y="3466"/>
                  <a:pt x="9948" y="6433"/>
                  <a:pt x="10106" y="9899"/>
                </a:cubicBezTo>
                <a:lnTo>
                  <a:pt x="473" y="9889"/>
                </a:lnTo>
                <a:cubicBezTo>
                  <a:pt x="316" y="7366"/>
                  <a:pt x="158" y="4844"/>
                  <a:pt x="0" y="2321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4346" y="994956"/>
            <a:ext cx="1018565" cy="440555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6803" y="5357490"/>
            <a:ext cx="643629" cy="64362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xmlns="" id="{E50727E9-A291-F6C7-3A9E-5B04E29A8888}"/>
              </a:ext>
            </a:extLst>
          </p:cNvPr>
          <p:cNvSpPr txBox="1"/>
          <p:nvPr/>
        </p:nvSpPr>
        <p:spPr>
          <a:xfrm>
            <a:off x="6371889" y="4329100"/>
            <a:ext cx="2268563" cy="576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pPr algn="r"/>
            <a:r>
              <a:rPr lang="pl-PL" sz="800" dirty="0"/>
              <a:t>Budowa Pałacu Kultury i Nauki mającego być propagandowym symbolem sojuszu ZSRS i Polski Ludowej. W rzeczywistości budynek stał się symbolem sowieckiej dominacji nad Polską</a:t>
            </a: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1620" y="3349769"/>
            <a:ext cx="1522929" cy="1987443"/>
          </a:xfrm>
          <a:prstGeom prst="rect">
            <a:avLst/>
          </a:prstGeom>
          <a:ln w="127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41112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Łącznik prosty 1">
            <a:extLst>
              <a:ext uri="{FF2B5EF4-FFF2-40B4-BE49-F238E27FC236}">
                <a16:creationId xmlns:a16="http://schemas.microsoft.com/office/drawing/2014/main" xmlns="" id="{0A56828B-1BFC-D99F-4DCD-1720922587EB}"/>
              </a:ext>
            </a:extLst>
          </p:cNvPr>
          <p:cNvCxnSpPr/>
          <p:nvPr/>
        </p:nvCxnSpPr>
        <p:spPr>
          <a:xfrm>
            <a:off x="503236" y="1376363"/>
            <a:ext cx="3816000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rostokąt 2">
            <a:extLst>
              <a:ext uri="{FF2B5EF4-FFF2-40B4-BE49-F238E27FC236}">
                <a16:creationId xmlns:a16="http://schemas.microsoft.com/office/drawing/2014/main" xmlns="" id="{C1E5CC9B-45FC-4D83-9DBC-31DD8F7524C5}"/>
              </a:ext>
            </a:extLst>
          </p:cNvPr>
          <p:cNvSpPr/>
          <p:nvPr/>
        </p:nvSpPr>
        <p:spPr>
          <a:xfrm>
            <a:off x="503545" y="944772"/>
            <a:ext cx="3816043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>
                <a:solidFill>
                  <a:schemeClr val="accent6"/>
                </a:solidFill>
              </a:rPr>
              <a:t>Rewolucja kulturowa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xmlns="" id="{A1286E29-F427-FC8E-A1B2-37B6274FB9AE}"/>
              </a:ext>
            </a:extLst>
          </p:cNvPr>
          <p:cNvSpPr/>
          <p:nvPr/>
        </p:nvSpPr>
        <p:spPr>
          <a:xfrm>
            <a:off x="503546" y="1412800"/>
            <a:ext cx="3815690" cy="341970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marL="180000" lvl="1" indent="-180000">
              <a:spcAft>
                <a:spcPts val="6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realizm socjalistyczny (socrealizm)</a:t>
            </a:r>
          </a:p>
          <a:p>
            <a:pPr marL="360000" lvl="1" indent="-180000">
              <a:spcAft>
                <a:spcPts val="6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podporządkowanie kultury budowie socjalizmu</a:t>
            </a:r>
          </a:p>
          <a:p>
            <a:pPr marL="360000" lvl="1" indent="-180000">
              <a:spcAft>
                <a:spcPts val="6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kultura narzędziem do kształtowania świadomości mas (indoktrynacja)</a:t>
            </a:r>
          </a:p>
          <a:p>
            <a:pPr marL="360000" lvl="1" indent="-180000">
              <a:spcAft>
                <a:spcPts val="6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rozwój teatru i filmu (uznane za najbardziej obiecujące do realizacji tych celów)</a:t>
            </a:r>
          </a:p>
          <a:p>
            <a:pPr marL="360000" lvl="1" indent="-180000">
              <a:spcAft>
                <a:spcPts val="6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rozwój radia</a:t>
            </a:r>
          </a:p>
          <a:p>
            <a:pPr marL="360000" lvl="1" indent="-180000">
              <a:spcAft>
                <a:spcPts val="6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tworzenie bibliotek i czytelni</a:t>
            </a:r>
          </a:p>
          <a:p>
            <a:pPr marL="180000" lvl="1" indent="-180000">
              <a:spcAft>
                <a:spcPts val="6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>
              <a:spcAft>
                <a:spcPts val="300"/>
              </a:spcAft>
              <a:buClr>
                <a:schemeClr val="accent6"/>
              </a:buClr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4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4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4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4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xmlns="" id="{BBAD657A-DB87-A08C-AEFA-4C202305ED25}"/>
              </a:ext>
            </a:extLst>
          </p:cNvPr>
          <p:cNvSpPr/>
          <p:nvPr/>
        </p:nvSpPr>
        <p:spPr>
          <a:xfrm>
            <a:off x="4565604" y="1376500"/>
            <a:ext cx="4578396" cy="3456000"/>
          </a:xfrm>
          <a:prstGeom prst="rect">
            <a:avLst/>
          </a:prstGeom>
          <a:pattFill prst="zigZag">
            <a:fgClr>
              <a:schemeClr val="bg1"/>
            </a:fgClr>
            <a:bgClr>
              <a:schemeClr val="accent5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endParaRPr lang="pl-PL" b="1" dirty="0">
              <a:solidFill>
                <a:schemeClr val="accent6"/>
              </a:solidFill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xmlns="" id="{189ACDA6-EB81-B503-017D-FA5710FD0844}"/>
              </a:ext>
            </a:extLst>
          </p:cNvPr>
          <p:cNvSpPr txBox="1"/>
          <p:nvPr/>
        </p:nvSpPr>
        <p:spPr>
          <a:xfrm>
            <a:off x="4709621" y="4365144"/>
            <a:ext cx="3931141" cy="36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r>
              <a:rPr lang="pl-PL" sz="800" dirty="0"/>
              <a:t>Okres PRL-u to wzrost czytelnictwa spowodowany dostępem do bibliotek oraz tanimi książkami, na które było stać niemal każdego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BE44DDC8-C86D-DF48-1F89-252CFC8985D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27"/>
          <a:stretch/>
        </p:blipFill>
        <p:spPr>
          <a:xfrm>
            <a:off x="4709622" y="1520788"/>
            <a:ext cx="3931142" cy="2729488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35380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Łącznik prosty 1">
            <a:extLst>
              <a:ext uri="{FF2B5EF4-FFF2-40B4-BE49-F238E27FC236}">
                <a16:creationId xmlns:a16="http://schemas.microsoft.com/office/drawing/2014/main" xmlns="" id="{6858C741-7A7D-12D0-6C7A-68D959E341EF}"/>
              </a:ext>
            </a:extLst>
          </p:cNvPr>
          <p:cNvCxnSpPr/>
          <p:nvPr/>
        </p:nvCxnSpPr>
        <p:spPr>
          <a:xfrm>
            <a:off x="503236" y="1376363"/>
            <a:ext cx="4068000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rostokąt 2">
            <a:extLst>
              <a:ext uri="{FF2B5EF4-FFF2-40B4-BE49-F238E27FC236}">
                <a16:creationId xmlns:a16="http://schemas.microsoft.com/office/drawing/2014/main" xmlns="" id="{763DFF37-0CBE-B1FC-654E-8080F3AC330D}"/>
              </a:ext>
            </a:extLst>
          </p:cNvPr>
          <p:cNvSpPr/>
          <p:nvPr/>
        </p:nvSpPr>
        <p:spPr>
          <a:xfrm>
            <a:off x="503547" y="944772"/>
            <a:ext cx="406769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>
                <a:solidFill>
                  <a:schemeClr val="accent6"/>
                </a:solidFill>
              </a:rPr>
              <a:t>Próba kolektywizacji rolnictwa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xmlns="" id="{8CBED11F-34D1-36D0-FFB5-7C443C7C3C0F}"/>
              </a:ext>
            </a:extLst>
          </p:cNvPr>
          <p:cNvSpPr/>
          <p:nvPr/>
        </p:nvSpPr>
        <p:spPr>
          <a:xfrm>
            <a:off x="503547" y="1412800"/>
            <a:ext cx="4068453" cy="4860999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marL="18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1951 r. – nałożenie na rolników obowiązkowej dostawy określonej ilości zbóż, a później innych produktów rolnych</a:t>
            </a:r>
          </a:p>
          <a:p>
            <a:pPr marL="36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ceny skupu były niższe niż produkcji</a:t>
            </a:r>
          </a:p>
          <a:p>
            <a:pPr marL="36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wysokość dostaw i wysokość podatku gruntowego rosły progresywnie wraz z wielkością gospodarstw rolnych</a:t>
            </a:r>
          </a:p>
          <a:p>
            <a:pPr marL="36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walka z kułakami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(najzamożniejszymi rolnikami)</a:t>
            </a:r>
          </a:p>
          <a:p>
            <a:pPr marL="18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wyzysk rolników miał ich skłonić do udziału </a:t>
            </a:r>
            <a:b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1400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kolektywizacji rolnictwa</a:t>
            </a:r>
          </a:p>
          <a:p>
            <a:pPr marL="36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celem było tworzenie spółdzielni produkcyjnych, do których rolnicy mieli oddawać swoją ziemię</a:t>
            </a:r>
          </a:p>
          <a:p>
            <a:pPr marL="36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kto do niej przystępował, przestawał podlegać systemowi podatkowemu i mógł liczyć na pomoc finansową państwa</a:t>
            </a:r>
          </a:p>
          <a:p>
            <a:pPr marL="18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działania te spotkały się z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wrogością rolników</a:t>
            </a:r>
          </a:p>
          <a:p>
            <a:pPr marL="36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1955 r. w spółdzielniach znajdowało się </a:t>
            </a:r>
            <a:b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ok. 10% użytków rolnych</a:t>
            </a:r>
          </a:p>
          <a:p>
            <a:pPr marL="54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pomimo stosowanych środków nacisku, konfiskat i kierowania protestujących chłopów do obozów pracy</a:t>
            </a:r>
          </a:p>
          <a:p>
            <a:pPr marL="36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4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Bef>
                <a:spcPts val="12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xmlns="" id="{F88B4281-BE61-CE0E-C05F-4A134FE40F71}"/>
              </a:ext>
            </a:extLst>
          </p:cNvPr>
          <p:cNvSpPr/>
          <p:nvPr/>
        </p:nvSpPr>
        <p:spPr>
          <a:xfrm>
            <a:off x="4967350" y="1376498"/>
            <a:ext cx="3673102" cy="4789348"/>
          </a:xfrm>
          <a:prstGeom prst="rect">
            <a:avLst/>
          </a:prstGeom>
          <a:pattFill prst="zigZag">
            <a:fgClr>
              <a:schemeClr val="bg1"/>
            </a:fgClr>
            <a:bgClr>
              <a:schemeClr val="accent5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endParaRPr lang="pl-PL" b="1" dirty="0">
              <a:solidFill>
                <a:schemeClr val="accent6"/>
              </a:solidFill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xmlns="" id="{4E9F178C-D1FD-3F63-5932-62178B18FE88}"/>
              </a:ext>
            </a:extLst>
          </p:cNvPr>
          <p:cNvSpPr txBox="1"/>
          <p:nvPr/>
        </p:nvSpPr>
        <p:spPr>
          <a:xfrm>
            <a:off x="5096696" y="5193196"/>
            <a:ext cx="3414409" cy="864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r>
              <a:rPr lang="pl-PL" sz="800" dirty="0"/>
              <a:t>Celem komunistów było zgromadzenie całej ziemi rolnej w tzw. PGR-ach, czyli Państwowych Gospodarstwach Rolnych. Zatrudniono w nich tysiące osób mieszkających na wsi, oferując w zamian wiele dodatkowych form wynagrodzeń i dofinansowań, np. dopłaty do kolonii dla dzieci, dodatkowe wynagrodzenie (tzw. trzynastka), mieszkanie socjalne, przydział </a:t>
            </a:r>
            <a:br>
              <a:rPr lang="pl-PL" sz="800" dirty="0"/>
            </a:br>
            <a:r>
              <a:rPr lang="pl-PL" sz="800" dirty="0"/>
              <a:t>ziemniaków czy węgla</a:t>
            </a: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xmlns="" id="{93B2D347-2652-71AE-A10F-9FE45A9B8B8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1"/>
          <a:stretch/>
        </p:blipFill>
        <p:spPr>
          <a:xfrm>
            <a:off x="5096696" y="1520788"/>
            <a:ext cx="3404733" cy="3563758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149376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8" y="1376363"/>
            <a:ext cx="4176000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08768"/>
            <a:ext cx="3816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>
                <a:solidFill>
                  <a:schemeClr val="accent6"/>
                </a:solidFill>
              </a:rPr>
              <a:t>Walka z Kościołem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503546" y="1412777"/>
            <a:ext cx="4355792" cy="4753074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marL="180000" lvl="1" indent="-1800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1949 r. – rozpoczął działalność </a:t>
            </a:r>
            <a:r>
              <a:rPr lang="pl-PL" sz="1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ruch tzw. księży „patriotów”</a:t>
            </a:r>
          </a:p>
          <a:p>
            <a:pPr marL="360000" lvl="1" indent="-1800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utworzony przez funkcjonariuszy UB</a:t>
            </a:r>
          </a:p>
          <a:p>
            <a:pPr marL="360000" lvl="1" indent="-1800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skupiał księży przekupionych, szantażowanych </a:t>
            </a:r>
            <a:br>
              <a:rPr lang="pl-PL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zastraszonych</a:t>
            </a:r>
          </a:p>
          <a:p>
            <a:pPr marL="360000" lvl="1" indent="-1800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ok. 1000 duchownych</a:t>
            </a:r>
          </a:p>
          <a:p>
            <a:pPr marL="180000" lvl="1" indent="-1800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akceptacja polityki państwa</a:t>
            </a:r>
          </a:p>
          <a:p>
            <a:pPr marL="180000" lvl="1" indent="-1800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przyszłości mieli zająć najważniejsze stanowiska </a:t>
            </a:r>
            <a:br>
              <a:rPr lang="pl-PL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hierarchii kościelnej</a:t>
            </a:r>
          </a:p>
          <a:p>
            <a:pPr marL="180000" lvl="1" indent="-1800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1950 r. – prymas Stefan Wyszyński podpisał porozumienie </a:t>
            </a:r>
            <a:br>
              <a:rPr lang="pl-PL" sz="1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 rządem</a:t>
            </a:r>
          </a:p>
          <a:p>
            <a:pPr marL="180000" lvl="1" indent="-1800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akceptacja rządowej propozycji uregulowania kwestii finansowania Kościoła</a:t>
            </a:r>
          </a:p>
          <a:p>
            <a:pPr marL="360000" lvl="1" indent="-1800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Kościół </a:t>
            </a:r>
          </a:p>
          <a:p>
            <a:pPr marL="540000" lvl="1" indent="-1800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nie sprzeciwiał się procesowi dobrowolnej kolektywizacji</a:t>
            </a:r>
          </a:p>
          <a:p>
            <a:pPr marL="540000" lvl="1" indent="-1800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miał przekonać Watykan do ustanowienia administracji kościelnej na Ziemiach </a:t>
            </a:r>
            <a:r>
              <a:rPr lang="pl-PL" sz="13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Zachodnich </a:t>
            </a:r>
            <a:r>
              <a:rPr lang="pl-PL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Północnych</a:t>
            </a:r>
          </a:p>
          <a:p>
            <a:pPr marL="360000" lvl="1" indent="-1800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komuniści</a:t>
            </a:r>
          </a:p>
          <a:p>
            <a:pPr marL="540000" lvl="1" indent="-1800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uznali zwierzchnictwo papieża nad Kościołem katolickim w Polsce</a:t>
            </a:r>
          </a:p>
          <a:p>
            <a:pPr marL="540000" lvl="1" indent="-1800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zgodzili się na swobodę kultu religijnego</a:t>
            </a:r>
          </a:p>
          <a:p>
            <a:pPr marL="540000" lvl="1" indent="-1800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zobowiązali się do utrzymania nauki religii w szkołach, zgody na wydawanie prasy katolickiej i swobodnego funkcjonowania stowarzyszeń</a:t>
            </a:r>
          </a:p>
          <a:p>
            <a:pPr marL="54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4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4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4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4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4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xmlns="" id="{C8119F73-CF64-740F-C30C-61D2A5B4824E}"/>
              </a:ext>
            </a:extLst>
          </p:cNvPr>
          <p:cNvSpPr/>
          <p:nvPr/>
        </p:nvSpPr>
        <p:spPr>
          <a:xfrm>
            <a:off x="5075745" y="1376364"/>
            <a:ext cx="3565018" cy="2484000"/>
          </a:xfrm>
          <a:prstGeom prst="rect">
            <a:avLst/>
          </a:prstGeom>
          <a:pattFill prst="zigZag">
            <a:fgClr>
              <a:schemeClr val="bg1"/>
            </a:fgClr>
            <a:bgClr>
              <a:schemeClr val="accent5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endParaRPr lang="pl-PL" b="1" dirty="0">
              <a:solidFill>
                <a:schemeClr val="accent6"/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02A76AF5-D548-FCF0-9C75-91D02E507A1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0" t="12783" r="10647" b="37854"/>
          <a:stretch/>
        </p:blipFill>
        <p:spPr>
          <a:xfrm>
            <a:off x="5184068" y="1484784"/>
            <a:ext cx="2448583" cy="2267066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xmlns="" id="{79D3BFAB-0648-40F1-444D-578FB0BAF025}"/>
              </a:ext>
            </a:extLst>
          </p:cNvPr>
          <p:cNvSpPr txBox="1"/>
          <p:nvPr/>
        </p:nvSpPr>
        <p:spPr>
          <a:xfrm>
            <a:off x="7308304" y="3321012"/>
            <a:ext cx="1332000" cy="216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r>
              <a:rPr lang="pl-PL" sz="800" dirty="0"/>
              <a:t>Kardynał Stefan Wyszyński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xmlns="" id="{8C476426-D6BD-B2EF-82B6-428D9F0E651C}"/>
              </a:ext>
            </a:extLst>
          </p:cNvPr>
          <p:cNvSpPr/>
          <p:nvPr/>
        </p:nvSpPr>
        <p:spPr>
          <a:xfrm>
            <a:off x="5075745" y="3980966"/>
            <a:ext cx="3565018" cy="2184884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marL="360000" lvl="1" indent="-1800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mimo porozumienia represje władz wobec Kościoła nasilały się dalej</a:t>
            </a:r>
          </a:p>
          <a:p>
            <a:pPr marL="180000" lvl="1" indent="-1800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1953 r. – dekret Rady Państwa dotyczący wymiany władz kościelnych</a:t>
            </a:r>
          </a:p>
          <a:p>
            <a:pPr marL="360000" lvl="1" indent="-1800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list protestacyjny biskupów polskich do Bolesława Bieruta</a:t>
            </a:r>
          </a:p>
          <a:p>
            <a:pPr marL="360000" lvl="1" indent="-1800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300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Non possumus!</a:t>
            </a:r>
          </a:p>
          <a:p>
            <a:pPr marL="540000" lvl="1" indent="-1800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wrzesień 1953 r. – internowanie prymasa Wyszyńskiego</a:t>
            </a:r>
          </a:p>
          <a:p>
            <a:pPr marL="540000" lvl="1" indent="-180000"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biskupowi zmuszeni do ślubowania </a:t>
            </a:r>
            <a:br>
              <a:rPr lang="pl-PL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wierność PRL</a:t>
            </a:r>
          </a:p>
          <a:p>
            <a:pPr marL="180000" lvl="1" indent="-180000"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4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4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4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4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4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4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6031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rostokąt 36"/>
          <p:cNvSpPr/>
          <p:nvPr/>
        </p:nvSpPr>
        <p:spPr>
          <a:xfrm>
            <a:off x="502024" y="3645072"/>
            <a:ext cx="8137214" cy="432000"/>
          </a:xfrm>
          <a:prstGeom prst="rect">
            <a:avLst/>
          </a:prstGeom>
          <a:pattFill prst="zigZag">
            <a:fgClr>
              <a:schemeClr val="bg1"/>
            </a:fgClr>
            <a:bgClr>
              <a:schemeClr val="accent5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r>
              <a:rPr lang="pl-PL" b="1" dirty="0">
                <a:solidFill>
                  <a:schemeClr val="accent6"/>
                </a:solidFill>
              </a:rPr>
              <a:t>NACOBEZU</a:t>
            </a:r>
          </a:p>
        </p:txBody>
      </p:sp>
      <p:sp>
        <p:nvSpPr>
          <p:cNvPr id="5" name="Prostokąt 4"/>
          <p:cNvSpPr/>
          <p:nvPr/>
        </p:nvSpPr>
        <p:spPr>
          <a:xfrm>
            <a:off x="503548" y="944772"/>
            <a:ext cx="8137214" cy="432000"/>
          </a:xfrm>
          <a:prstGeom prst="rect">
            <a:avLst/>
          </a:prstGeom>
          <a:pattFill prst="zigZag">
            <a:fgClr>
              <a:schemeClr val="bg1"/>
            </a:fgClr>
            <a:bgClr>
              <a:schemeClr val="accent5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r>
              <a:rPr lang="pl-PL" b="1" dirty="0">
                <a:solidFill>
                  <a:schemeClr val="accent6"/>
                </a:solidFill>
              </a:rPr>
              <a:t>Cele lekcji</a:t>
            </a:r>
          </a:p>
        </p:txBody>
      </p:sp>
      <p:sp>
        <p:nvSpPr>
          <p:cNvPr id="6" name="Prostokąt 5"/>
          <p:cNvSpPr/>
          <p:nvPr/>
        </p:nvSpPr>
        <p:spPr>
          <a:xfrm>
            <a:off x="503547" y="1412776"/>
            <a:ext cx="8137215" cy="432000"/>
          </a:xfrm>
          <a:prstGeom prst="rect">
            <a:avLst/>
          </a:prstGeom>
          <a:ln>
            <a:noFill/>
          </a:ln>
        </p:spPr>
        <p:txBody>
          <a:bodyPr wrap="square" lIns="0" tIns="72000" rIns="0" bIns="0" anchor="t">
            <a:noAutofit/>
          </a:bodyPr>
          <a:lstStyle/>
          <a:p>
            <a:pPr lvl="0"/>
            <a:r>
              <a:rPr lang="pl-PL" dirty="0"/>
              <a:t>omówisz proces konsolidowania się władzy komunistycznej w Polsce</a:t>
            </a:r>
          </a:p>
        </p:txBody>
      </p:sp>
      <p:cxnSp>
        <p:nvCxnSpPr>
          <p:cNvPr id="17" name="Łącznik prosty 16"/>
          <p:cNvCxnSpPr/>
          <p:nvPr/>
        </p:nvCxnSpPr>
        <p:spPr>
          <a:xfrm>
            <a:off x="501714" y="4076615"/>
            <a:ext cx="8137525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rostokąt 20"/>
          <p:cNvSpPr/>
          <p:nvPr/>
        </p:nvSpPr>
        <p:spPr>
          <a:xfrm>
            <a:off x="503547" y="1952836"/>
            <a:ext cx="8137215" cy="43200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lvl="0"/>
            <a:r>
              <a:rPr lang="pl-PL" dirty="0"/>
              <a:t>wyjaśnisz, czym była sowietyzacja państwa polskiego</a:t>
            </a:r>
          </a:p>
        </p:txBody>
      </p:sp>
      <p:sp>
        <p:nvSpPr>
          <p:cNvPr id="26" name="Prostokąt 25"/>
          <p:cNvSpPr/>
          <p:nvPr/>
        </p:nvSpPr>
        <p:spPr>
          <a:xfrm>
            <a:off x="495934" y="2456892"/>
            <a:ext cx="8137215" cy="43200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lvl="0"/>
            <a:r>
              <a:rPr lang="pl-PL" dirty="0"/>
              <a:t>przedstawisz sytuację gospodarczą państwa polskiego w latach 50.</a:t>
            </a:r>
          </a:p>
        </p:txBody>
      </p:sp>
      <p:cxnSp>
        <p:nvCxnSpPr>
          <p:cNvPr id="4" name="Łącznik prosty 3"/>
          <p:cNvCxnSpPr/>
          <p:nvPr/>
        </p:nvCxnSpPr>
        <p:spPr>
          <a:xfrm>
            <a:off x="503238" y="1880828"/>
            <a:ext cx="8136000" cy="0"/>
          </a:xfrm>
          <a:prstGeom prst="line">
            <a:avLst/>
          </a:prstGeom>
          <a:ln w="952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Łącznik prosty 26"/>
          <p:cNvCxnSpPr/>
          <p:nvPr/>
        </p:nvCxnSpPr>
        <p:spPr>
          <a:xfrm>
            <a:off x="495625" y="2420888"/>
            <a:ext cx="8136000" cy="0"/>
          </a:xfrm>
          <a:prstGeom prst="line">
            <a:avLst/>
          </a:prstGeom>
          <a:ln w="952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Prostokąt 30"/>
          <p:cNvSpPr/>
          <p:nvPr/>
        </p:nvSpPr>
        <p:spPr>
          <a:xfrm>
            <a:off x="496243" y="4113044"/>
            <a:ext cx="8137215" cy="43200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lvl="0"/>
            <a:r>
              <a:rPr lang="pl-PL" dirty="0"/>
              <a:t>rozwiniesz skrót PZPR </a:t>
            </a:r>
          </a:p>
        </p:txBody>
      </p:sp>
      <p:cxnSp>
        <p:nvCxnSpPr>
          <p:cNvPr id="36" name="Łącznik prosty 35"/>
          <p:cNvCxnSpPr/>
          <p:nvPr/>
        </p:nvCxnSpPr>
        <p:spPr>
          <a:xfrm>
            <a:off x="503238" y="1376772"/>
            <a:ext cx="8137525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rostokąt 22"/>
          <p:cNvSpPr/>
          <p:nvPr/>
        </p:nvSpPr>
        <p:spPr>
          <a:xfrm>
            <a:off x="496243" y="4617180"/>
            <a:ext cx="8137215" cy="43200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marL="0" lvl="1">
              <a:spcAft>
                <a:spcPts val="200"/>
              </a:spcAft>
              <a:buClr>
                <a:schemeClr val="accent1"/>
              </a:buClr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wymienisz przykłady sowietyzacji państwa polskiego</a:t>
            </a:r>
          </a:p>
        </p:txBody>
      </p:sp>
      <p:cxnSp>
        <p:nvCxnSpPr>
          <p:cNvPr id="28" name="Łącznik prosty 27"/>
          <p:cNvCxnSpPr/>
          <p:nvPr/>
        </p:nvCxnSpPr>
        <p:spPr>
          <a:xfrm>
            <a:off x="495934" y="4581176"/>
            <a:ext cx="8144518" cy="0"/>
          </a:xfrm>
          <a:prstGeom prst="line">
            <a:avLst/>
          </a:prstGeom>
          <a:ln w="952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rostokąt 15"/>
          <p:cNvSpPr/>
          <p:nvPr/>
        </p:nvSpPr>
        <p:spPr>
          <a:xfrm>
            <a:off x="496243" y="5121188"/>
            <a:ext cx="8137215" cy="43200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marL="0" lvl="1">
              <a:spcAft>
                <a:spcPts val="200"/>
              </a:spcAft>
              <a:buClr>
                <a:schemeClr val="accent1"/>
              </a:buClr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przedstawisz główne założenia planu sześcioletniego</a:t>
            </a:r>
          </a:p>
        </p:txBody>
      </p:sp>
      <p:cxnSp>
        <p:nvCxnSpPr>
          <p:cNvPr id="18" name="Łącznik prosty 17"/>
          <p:cNvCxnSpPr/>
          <p:nvPr/>
        </p:nvCxnSpPr>
        <p:spPr>
          <a:xfrm>
            <a:off x="495934" y="5085232"/>
            <a:ext cx="8144518" cy="0"/>
          </a:xfrm>
          <a:prstGeom prst="line">
            <a:avLst/>
          </a:prstGeom>
          <a:ln w="952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rostokąt 1">
            <a:extLst>
              <a:ext uri="{FF2B5EF4-FFF2-40B4-BE49-F238E27FC236}">
                <a16:creationId xmlns:a16="http://schemas.microsoft.com/office/drawing/2014/main" xmlns="" id="{A4A79075-5A8C-9046-3126-3FF339F60FB7}"/>
              </a:ext>
            </a:extLst>
          </p:cNvPr>
          <p:cNvSpPr/>
          <p:nvPr/>
        </p:nvSpPr>
        <p:spPr>
          <a:xfrm>
            <a:off x="503547" y="2960948"/>
            <a:ext cx="8137215" cy="43200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ctr">
            <a:noAutofit/>
          </a:bodyPr>
          <a:lstStyle/>
          <a:p>
            <a:pPr lvl="0"/>
            <a:r>
              <a:rPr lang="pl-PL" dirty="0"/>
              <a:t>omówisz działania władz zmierzające do ograniczenia wpływów Kościoła</a:t>
            </a:r>
          </a:p>
        </p:txBody>
      </p:sp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xmlns="" id="{A58B7E6A-534C-CAD4-A0AA-25DDE3D218F0}"/>
              </a:ext>
            </a:extLst>
          </p:cNvPr>
          <p:cNvCxnSpPr/>
          <p:nvPr/>
        </p:nvCxnSpPr>
        <p:spPr>
          <a:xfrm>
            <a:off x="503238" y="2924944"/>
            <a:ext cx="8136000" cy="0"/>
          </a:xfrm>
          <a:prstGeom prst="line">
            <a:avLst/>
          </a:prstGeom>
          <a:ln w="952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2569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>
            <a:extLst>
              <a:ext uri="{FF2B5EF4-FFF2-40B4-BE49-F238E27FC236}">
                <a16:creationId xmlns:a16="http://schemas.microsoft.com/office/drawing/2014/main" xmlns="" id="{C8119F73-CF64-740F-C30C-61D2A5B4824E}"/>
              </a:ext>
            </a:extLst>
          </p:cNvPr>
          <p:cNvSpPr/>
          <p:nvPr/>
        </p:nvSpPr>
        <p:spPr>
          <a:xfrm>
            <a:off x="5076056" y="1376363"/>
            <a:ext cx="3564707" cy="4068841"/>
          </a:xfrm>
          <a:prstGeom prst="rect">
            <a:avLst/>
          </a:prstGeom>
          <a:pattFill prst="zigZag">
            <a:fgClr>
              <a:schemeClr val="bg1"/>
            </a:fgClr>
            <a:bgClr>
              <a:schemeClr val="accent5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endParaRPr lang="pl-PL" b="1" dirty="0">
              <a:solidFill>
                <a:schemeClr val="accent6"/>
              </a:solidFill>
            </a:endParaRPr>
          </a:p>
        </p:txBody>
      </p:sp>
      <p:cxnSp>
        <p:nvCxnSpPr>
          <p:cNvPr id="19" name="Łącznik prosty 18"/>
          <p:cNvCxnSpPr/>
          <p:nvPr/>
        </p:nvCxnSpPr>
        <p:spPr>
          <a:xfrm>
            <a:off x="503238" y="1376363"/>
            <a:ext cx="4356000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08768"/>
            <a:ext cx="435569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>
                <a:solidFill>
                  <a:schemeClr val="accent6"/>
                </a:solidFill>
              </a:rPr>
              <a:t>Powstanie PZPR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503546" y="1412776"/>
            <a:ext cx="4355692" cy="504056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marL="18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1947 r. – powołanie Kominformu</a:t>
            </a:r>
          </a:p>
          <a:p>
            <a:pPr marL="36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efekt wezwania Stalina do budowy socjalizmu </a:t>
            </a:r>
            <a:b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krajach Europy Środkowo-Wschodniej</a:t>
            </a:r>
          </a:p>
          <a:p>
            <a:pPr marL="36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przyspieszenie jednoczenia ruchu robotniczego</a:t>
            </a:r>
          </a:p>
          <a:p>
            <a:pPr marL="54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wybuch konfliktu między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Władysławem Gomułką </a:t>
            </a:r>
            <a:b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(chciał ograniczonej niezależności od Kremla) </a:t>
            </a:r>
            <a:b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resztą kierownictwa PPR</a:t>
            </a:r>
          </a:p>
          <a:p>
            <a:pPr marL="54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1948 r. – oskarżony o odchylenie prawicowo-</a:t>
            </a:r>
            <a:b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-nacjonalistyczne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4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pozbawiono go przywództwa partii, a w 1951 r. </a:t>
            </a:r>
            <a:b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został uwięziony</a:t>
            </a:r>
          </a:p>
          <a:p>
            <a:pPr marL="54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jego miejsce zajął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Bolesław Bierut</a:t>
            </a:r>
          </a:p>
          <a:p>
            <a:pPr marL="18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lipiec 1948 r. – zjednoczenie ruchu młodzieżowego</a:t>
            </a:r>
          </a:p>
          <a:p>
            <a:pPr marL="36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Związek Młodzieży Polskiej</a:t>
            </a:r>
          </a:p>
          <a:p>
            <a:pPr marL="36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podobny proces objął organizacje społeczne </a:t>
            </a:r>
            <a:b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kulturalne (wyjątek stanowiło harcerstwo, choć </a:t>
            </a:r>
            <a:b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tak przekształcono je na wzór sowiecki)</a:t>
            </a:r>
          </a:p>
          <a:p>
            <a:pPr marL="18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grudzień 1948 r.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kongres zjednoczeniowy PPR i PPS</a:t>
            </a:r>
          </a:p>
          <a:p>
            <a:pPr marL="36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Polska Zjednoczona Partia Robotnicza (PZPR)</a:t>
            </a:r>
          </a:p>
          <a:p>
            <a:pPr marL="54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czele I sekretarz KC Bolesław Bierut</a:t>
            </a:r>
          </a:p>
          <a:p>
            <a:pPr marL="54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partia ta zyskała monopol na władzę (do 1989 r.)</a:t>
            </a:r>
          </a:p>
          <a:p>
            <a:pPr marL="18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4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4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4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4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C1E9271D-4553-554F-C049-3B797FA4FCC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6" t="2770" r="6200" b="27970"/>
          <a:stretch/>
        </p:blipFill>
        <p:spPr>
          <a:xfrm>
            <a:off x="5274233" y="1556310"/>
            <a:ext cx="3168352" cy="3708946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xmlns="" id="{79D3BFAB-0648-40F1-444D-578FB0BAF025}"/>
              </a:ext>
            </a:extLst>
          </p:cNvPr>
          <p:cNvSpPr txBox="1"/>
          <p:nvPr/>
        </p:nvSpPr>
        <p:spPr>
          <a:xfrm>
            <a:off x="5274233" y="4725144"/>
            <a:ext cx="1080000" cy="216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r>
              <a:rPr lang="pl-PL" sz="800" dirty="0"/>
              <a:t>Władysław Gomułka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xmlns="" id="{83268740-45FD-4979-4DC4-1203BB1A1546}"/>
              </a:ext>
            </a:extLst>
          </p:cNvPr>
          <p:cNvSpPr/>
          <p:nvPr/>
        </p:nvSpPr>
        <p:spPr>
          <a:xfrm>
            <a:off x="5076056" y="5517237"/>
            <a:ext cx="4111461" cy="1008107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marL="18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pozostawiono dwa mało znaczące ugrupowania polityczne – Stronnictwo Demokratyczne </a:t>
            </a:r>
            <a:b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Zjednoczone Stronnictwo Ludowe</a:t>
            </a:r>
          </a:p>
          <a:p>
            <a:pPr marL="36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zachowano pozory istnienia demokracji</a:t>
            </a:r>
          </a:p>
          <a:p>
            <a:pPr marL="18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4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4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4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4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5187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8" y="1376772"/>
            <a:ext cx="3816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08768"/>
            <a:ext cx="381604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>
                <a:solidFill>
                  <a:schemeClr val="accent6"/>
                </a:solidFill>
              </a:rPr>
              <a:t>Sowietyzacja państwa</a:t>
            </a:r>
          </a:p>
        </p:txBody>
      </p:sp>
      <p:sp>
        <p:nvSpPr>
          <p:cNvPr id="43" name="Prostokąt 42"/>
          <p:cNvSpPr/>
          <p:nvPr/>
        </p:nvSpPr>
        <p:spPr>
          <a:xfrm>
            <a:off x="503546" y="1412776"/>
            <a:ext cx="3815731" cy="475305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marL="180000" lvl="1" indent="-180000">
              <a:spcBef>
                <a:spcPts val="8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ideologizacja wszystkich dziedzin życia państwowego</a:t>
            </a:r>
          </a:p>
          <a:p>
            <a:pPr marL="360000" lvl="1" indent="-180000">
              <a:spcBef>
                <a:spcPts val="8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urządzanie ich na wzór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sowiecki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Bef>
                <a:spcPts val="8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intensyfikacja kontaktów z ZSRS</a:t>
            </a:r>
          </a:p>
          <a:p>
            <a:pPr marL="360000" lvl="1" indent="-180000">
              <a:spcBef>
                <a:spcPts val="8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Polski przyjeżdżali specjaliści ze Związku Sowieckiego, by kontrolować najważniejsze </a:t>
            </a:r>
            <a:b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sfery państwa</a:t>
            </a:r>
          </a:p>
          <a:p>
            <a:pPr marL="540000" lvl="1" indent="-180000">
              <a:spcBef>
                <a:spcPts val="8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1949 r. – Konstanty Rokossowski mianowany marszałkiem Polski i ministrem obrony narodowej</a:t>
            </a:r>
          </a:p>
          <a:p>
            <a:pPr marL="540000" lvl="1" indent="-180000">
              <a:spcBef>
                <a:spcPts val="8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1953 r. – na 56 generałów Wojska Polskiego </a:t>
            </a:r>
            <a:b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40 pochodziło z ZSRS</a:t>
            </a:r>
          </a:p>
          <a:p>
            <a:pPr marL="360000" lvl="1" indent="-180000">
              <a:spcBef>
                <a:spcPts val="8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ZSRS wyjeżdżali Polacy na szkolenia, które miały ich zapoznać z osiągnięciami tego państwa</a:t>
            </a:r>
          </a:p>
          <a:p>
            <a:pPr marL="180000" lvl="1" indent="-180000">
              <a:spcBef>
                <a:spcPts val="8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Bef>
                <a:spcPts val="2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Bef>
                <a:spcPts val="2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b="1" dirty="0">
              <a:solidFill>
                <a:schemeClr val="accent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upa 5">
            <a:extLst>
              <a:ext uri="{FF2B5EF4-FFF2-40B4-BE49-F238E27FC236}">
                <a16:creationId xmlns:a16="http://schemas.microsoft.com/office/drawing/2014/main" xmlns="" id="{28CA983D-9945-F548-71F5-00361808EA63}"/>
              </a:ext>
            </a:extLst>
          </p:cNvPr>
          <p:cNvGrpSpPr/>
          <p:nvPr/>
        </p:nvGrpSpPr>
        <p:grpSpPr>
          <a:xfrm>
            <a:off x="6035054" y="2974943"/>
            <a:ext cx="2592288" cy="2592288"/>
            <a:chOff x="6035054" y="2974943"/>
            <a:chExt cx="2592288" cy="2592288"/>
          </a:xfrm>
        </p:grpSpPr>
        <p:sp>
          <p:nvSpPr>
            <p:cNvPr id="5" name="Owal 4">
              <a:extLst>
                <a:ext uri="{FF2B5EF4-FFF2-40B4-BE49-F238E27FC236}">
                  <a16:creationId xmlns:a16="http://schemas.microsoft.com/office/drawing/2014/main" xmlns="" id="{2389A05C-87A7-2D62-D233-8EDF51D71560}"/>
                </a:ext>
              </a:extLst>
            </p:cNvPr>
            <p:cNvSpPr/>
            <p:nvPr/>
          </p:nvSpPr>
          <p:spPr>
            <a:xfrm>
              <a:off x="6035054" y="2974943"/>
              <a:ext cx="2592288" cy="2592288"/>
            </a:xfrm>
            <a:prstGeom prst="ellipse">
              <a:avLst/>
            </a:prstGeom>
            <a:pattFill prst="zigZag">
              <a:fgClr>
                <a:schemeClr val="bg1"/>
              </a:fgClr>
              <a:bgClr>
                <a:schemeClr val="accent5"/>
              </a:bgClr>
            </a:patt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0" rIns="0" bIns="72000" rtlCol="0" anchor="b"/>
            <a:lstStyle/>
            <a:p>
              <a:endParaRPr lang="pl-PL" b="1" dirty="0">
                <a:solidFill>
                  <a:schemeClr val="accent6"/>
                </a:solidFill>
              </a:endParaRPr>
            </a:p>
          </p:txBody>
        </p:sp>
        <p:pic>
          <p:nvPicPr>
            <p:cNvPr id="4" name="Obraz 3">
              <a:extLst>
                <a:ext uri="{FF2B5EF4-FFF2-40B4-BE49-F238E27FC236}">
                  <a16:creationId xmlns:a16="http://schemas.microsoft.com/office/drawing/2014/main" xmlns="" id="{F8CF9F2D-3711-BB41-8B99-BC819C434F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1088" y="3226971"/>
              <a:ext cx="1980220" cy="19559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7268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8" y="1376772"/>
            <a:ext cx="3816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08768"/>
            <a:ext cx="381604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>
                <a:solidFill>
                  <a:schemeClr val="accent6"/>
                </a:solidFill>
              </a:rPr>
              <a:t>Konstytucja PRL i wybory 1952 r.</a:t>
            </a:r>
          </a:p>
        </p:txBody>
      </p:sp>
      <p:sp>
        <p:nvSpPr>
          <p:cNvPr id="43" name="Prostokąt 42"/>
          <p:cNvSpPr/>
          <p:nvPr/>
        </p:nvSpPr>
        <p:spPr>
          <a:xfrm>
            <a:off x="503546" y="1412776"/>
            <a:ext cx="3815731" cy="475305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marL="180000" lvl="1" indent="-180000">
              <a:spcBef>
                <a:spcPts val="8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22 lipca 1952 r. – uchwalenie konstytucji Polskiej Rzeczpospolitej Ludowej</a:t>
            </a:r>
          </a:p>
          <a:p>
            <a:pPr marL="360000" lvl="1" indent="-180000">
              <a:spcBef>
                <a:spcPts val="8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dokument wzorowany na konstytucji sowieckiej z 1936 r.</a:t>
            </a:r>
          </a:p>
          <a:p>
            <a:pPr marL="360000" lvl="1" indent="-180000">
              <a:spcBef>
                <a:spcPts val="8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poprawki w projekcie wprowadzał osobiście Stalin</a:t>
            </a:r>
          </a:p>
          <a:p>
            <a:pPr marL="360000" lvl="1" indent="-180000">
              <a:spcBef>
                <a:spcPts val="8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naczelnymi organami władzy były sejm </a:t>
            </a:r>
            <a:b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wybierana przez sejm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Rada Państwa</a:t>
            </a:r>
          </a:p>
          <a:p>
            <a:pPr marL="540000" lvl="1" indent="-180000">
              <a:spcBef>
                <a:spcPts val="8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obie instytucje były tylko narzędziem </a:t>
            </a:r>
            <a:b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rękach partii komunistycznej</a:t>
            </a:r>
          </a:p>
          <a:p>
            <a:pPr marL="180000" lvl="1" indent="-180000">
              <a:spcBef>
                <a:spcPts val="8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październik 1952 r. – wybory do sejmu</a:t>
            </a:r>
          </a:p>
          <a:p>
            <a:pPr marL="360000" lvl="1" indent="-180000">
              <a:spcBef>
                <a:spcPts val="8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tylko jedna lista wyborcza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Frontu Narodowego</a:t>
            </a:r>
          </a:p>
          <a:p>
            <a:pPr marL="360000" lvl="1" indent="-180000">
              <a:spcBef>
                <a:spcPts val="8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liczba kandydatów na liście była równa liczbie mandatów</a:t>
            </a:r>
          </a:p>
          <a:p>
            <a:pPr marL="360000" lvl="1" indent="-180000">
              <a:spcBef>
                <a:spcPts val="8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można było wrzucać kartki bez skreśleń</a:t>
            </a:r>
          </a:p>
          <a:p>
            <a:pPr marL="180000" lvl="1" indent="-180000">
              <a:spcBef>
                <a:spcPts val="8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Bef>
                <a:spcPts val="2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b="1" dirty="0">
              <a:solidFill>
                <a:schemeClr val="accent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xmlns="" id="{679DF62E-B229-29F1-0D9C-F4471856D96F}"/>
              </a:ext>
            </a:extLst>
          </p:cNvPr>
          <p:cNvGrpSpPr/>
          <p:nvPr/>
        </p:nvGrpSpPr>
        <p:grpSpPr>
          <a:xfrm>
            <a:off x="6035054" y="2974943"/>
            <a:ext cx="2592288" cy="2592288"/>
            <a:chOff x="6035054" y="2974943"/>
            <a:chExt cx="2592288" cy="2592288"/>
          </a:xfrm>
        </p:grpSpPr>
        <p:sp>
          <p:nvSpPr>
            <p:cNvPr id="4" name="Owal 3">
              <a:extLst>
                <a:ext uri="{FF2B5EF4-FFF2-40B4-BE49-F238E27FC236}">
                  <a16:creationId xmlns:a16="http://schemas.microsoft.com/office/drawing/2014/main" xmlns="" id="{50A26273-ADD4-04DF-077D-395A5ACDC84A}"/>
                </a:ext>
              </a:extLst>
            </p:cNvPr>
            <p:cNvSpPr/>
            <p:nvPr/>
          </p:nvSpPr>
          <p:spPr>
            <a:xfrm>
              <a:off x="6035054" y="2974943"/>
              <a:ext cx="2592288" cy="2592288"/>
            </a:xfrm>
            <a:prstGeom prst="ellipse">
              <a:avLst/>
            </a:prstGeom>
            <a:pattFill prst="zigZag">
              <a:fgClr>
                <a:schemeClr val="bg1"/>
              </a:fgClr>
              <a:bgClr>
                <a:schemeClr val="accent5"/>
              </a:bgClr>
            </a:patt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0" rIns="0" bIns="72000" rtlCol="0" anchor="b"/>
            <a:lstStyle/>
            <a:p>
              <a:endParaRPr lang="pl-PL" b="1" dirty="0">
                <a:solidFill>
                  <a:schemeClr val="accent6"/>
                </a:solidFill>
              </a:endParaRPr>
            </a:p>
          </p:txBody>
        </p:sp>
        <p:pic>
          <p:nvPicPr>
            <p:cNvPr id="5" name="Obraz 4">
              <a:extLst>
                <a:ext uri="{FF2B5EF4-FFF2-40B4-BE49-F238E27FC236}">
                  <a16:creationId xmlns:a16="http://schemas.microsoft.com/office/drawing/2014/main" xmlns="" id="{BC8F9E9B-FE83-8073-A8FE-97B8014E03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1088" y="3226971"/>
              <a:ext cx="1980220" cy="19559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43042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ostokąt 10">
            <a:extLst>
              <a:ext uri="{FF2B5EF4-FFF2-40B4-BE49-F238E27FC236}">
                <a16:creationId xmlns:a16="http://schemas.microsoft.com/office/drawing/2014/main" xmlns="" id="{2460C65E-2A56-E92F-8CBD-C03685086F48}"/>
              </a:ext>
            </a:extLst>
          </p:cNvPr>
          <p:cNvSpPr/>
          <p:nvPr/>
        </p:nvSpPr>
        <p:spPr>
          <a:xfrm>
            <a:off x="4859338" y="1376364"/>
            <a:ext cx="3781114" cy="3096000"/>
          </a:xfrm>
          <a:prstGeom prst="rect">
            <a:avLst/>
          </a:prstGeom>
          <a:pattFill prst="zigZag">
            <a:fgClr>
              <a:schemeClr val="bg1"/>
            </a:fgClr>
            <a:bgClr>
              <a:schemeClr val="accent5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endParaRPr lang="pl-PL" b="1" dirty="0">
              <a:solidFill>
                <a:schemeClr val="accent6"/>
              </a:solidFill>
            </a:endParaRPr>
          </a:p>
        </p:txBody>
      </p:sp>
      <p:cxnSp>
        <p:nvCxnSpPr>
          <p:cNvPr id="19" name="Łącznik prosty 18"/>
          <p:cNvCxnSpPr/>
          <p:nvPr/>
        </p:nvCxnSpPr>
        <p:spPr>
          <a:xfrm>
            <a:off x="503238" y="1376363"/>
            <a:ext cx="4068000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44772"/>
            <a:ext cx="3830739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>
                <a:solidFill>
                  <a:schemeClr val="accent6"/>
                </a:solidFill>
              </a:rPr>
              <a:t>Nomenklatura</a:t>
            </a:r>
          </a:p>
        </p:txBody>
      </p:sp>
      <p:sp>
        <p:nvSpPr>
          <p:cNvPr id="42" name="Prostokąt 41"/>
          <p:cNvSpPr/>
          <p:nvPr/>
        </p:nvSpPr>
        <p:spPr>
          <a:xfrm>
            <a:off x="503548" y="1421830"/>
            <a:ext cx="3781114" cy="4744019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marL="180000" lvl="1" indent="-180000">
              <a:spcAft>
                <a:spcPts val="6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system obsadzania stanowisk w państwie osobami cieszącymi się zaufaniem </a:t>
            </a:r>
            <a:b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poparciem PZPR</a:t>
            </a:r>
          </a:p>
          <a:p>
            <a:pPr marL="360000" lvl="1" indent="-180000">
              <a:spcAft>
                <a:spcPts val="6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decyzje o obsadzie stanowisk w urzędach państwowych każdego szczebla zapadały </a:t>
            </a:r>
            <a:b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wojewódzkich i powiatowych </a:t>
            </a:r>
            <a:b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komitetach partii</a:t>
            </a:r>
          </a:p>
          <a:p>
            <a:pPr marL="360000" lvl="1" indent="-180000">
              <a:spcAft>
                <a:spcPts val="6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podobnie wyglądała sytuacja w wypadku uzupełniania kadr w gospodarce</a:t>
            </a:r>
          </a:p>
          <a:p>
            <a:pPr marL="360000" lvl="1" indent="-180000">
              <a:spcAft>
                <a:spcPts val="6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system ten objął kilkaset tysięcy posad</a:t>
            </a:r>
          </a:p>
          <a:p>
            <a:pPr marL="180000" lvl="1" indent="-180000">
              <a:spcAft>
                <a:spcPts val="6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rozdawnictwo urzędów i stanowisk stało się podstawą sprawowania władzy przez PZPR</a:t>
            </a:r>
          </a:p>
          <a:p>
            <a:pPr marL="180000" lvl="1" indent="-180000">
              <a:spcAft>
                <a:spcPts val="6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bycie częścią tego systemu zapewniało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przywileje</a:t>
            </a:r>
          </a:p>
          <a:p>
            <a:pPr marL="360000" lvl="1" indent="-180000">
              <a:spcAft>
                <a:spcPts val="6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dostęp do sklepów „za żółtymi firankami”</a:t>
            </a:r>
          </a:p>
          <a:p>
            <a:pPr marL="360000" lvl="1" indent="-180000">
              <a:spcAft>
                <a:spcPts val="6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zapewniały one dostęp do deficytowych towarów</a:t>
            </a:r>
          </a:p>
          <a:p>
            <a:pPr marL="360000" lvl="1" indent="-180000">
              <a:spcBef>
                <a:spcPts val="2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000" lvl="1" indent="-180000">
              <a:spcBef>
                <a:spcPts val="2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Bef>
                <a:spcPts val="2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000" lvl="1" indent="-180000">
              <a:spcBef>
                <a:spcPts val="2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000" lvl="1" indent="-180000">
              <a:spcBef>
                <a:spcPts val="2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000" lvl="1" indent="-180000">
              <a:spcBef>
                <a:spcPts val="2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000" lvl="1" indent="-180000">
              <a:spcBef>
                <a:spcPts val="2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Bef>
                <a:spcPts val="2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Bef>
                <a:spcPts val="2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b="1" dirty="0">
              <a:solidFill>
                <a:schemeClr val="accent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7E3E66C8-444F-9960-0151-DB0D27350E9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34" b="8140"/>
          <a:stretch/>
        </p:blipFill>
        <p:spPr>
          <a:xfrm>
            <a:off x="4962495" y="1484784"/>
            <a:ext cx="3570690" cy="2871258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31" name="pole tekstowe 30">
            <a:extLst>
              <a:ext uri="{FF2B5EF4-FFF2-40B4-BE49-F238E27FC236}">
                <a16:creationId xmlns:a16="http://schemas.microsoft.com/office/drawing/2014/main" xmlns="" id="{201DE130-5FC5-3C7B-3B45-9FF8E9867061}"/>
              </a:ext>
            </a:extLst>
          </p:cNvPr>
          <p:cNvSpPr txBox="1"/>
          <p:nvPr/>
        </p:nvSpPr>
        <p:spPr>
          <a:xfrm>
            <a:off x="4962495" y="3717088"/>
            <a:ext cx="3353921" cy="504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r>
              <a:rPr lang="pl-PL" sz="800" dirty="0"/>
              <a:t>Gmach Komitetu Wojewódzkiego Polskiej Zjednoczonej Partii Robotniczej </a:t>
            </a:r>
            <a:br>
              <a:rPr lang="pl-PL" sz="800" dirty="0"/>
            </a:br>
            <a:r>
              <a:rPr lang="pl-PL" sz="800" dirty="0"/>
              <a:t>w Białymstoku. W budynkach takich jak ten zapadały najważniejsze decyzje dotyczące obsady stanowisk na terenie poszczególnych </a:t>
            </a:r>
            <a:r>
              <a:rPr lang="pl-PL" sz="800" dirty="0" smtClean="0"/>
              <a:t>województw</a:t>
            </a:r>
            <a:endParaRPr lang="pl-PL" sz="800" dirty="0"/>
          </a:p>
        </p:txBody>
      </p:sp>
    </p:spTree>
    <p:extLst>
      <p:ext uri="{BB962C8B-B14F-4D97-AF65-F5344CB8AC3E}">
        <p14:creationId xmlns:p14="http://schemas.microsoft.com/office/powerpoint/2010/main" val="729459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6" y="1376363"/>
            <a:ext cx="4068000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7" y="944772"/>
            <a:ext cx="406769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>
                <a:solidFill>
                  <a:schemeClr val="accent6"/>
                </a:solidFill>
              </a:rPr>
              <a:t>Plan sześcioletni</a:t>
            </a:r>
          </a:p>
        </p:txBody>
      </p:sp>
      <p:sp>
        <p:nvSpPr>
          <p:cNvPr id="30" name="Prostokąt 29"/>
          <p:cNvSpPr/>
          <p:nvPr/>
        </p:nvSpPr>
        <p:spPr>
          <a:xfrm>
            <a:off x="503547" y="1412799"/>
            <a:ext cx="4068453" cy="520062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marL="18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plan „budowy podstaw socjalizmu” na lata </a:t>
            </a:r>
            <a:br>
              <a:rPr lang="pl-PL" sz="1400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b="1" dirty="0">
                <a:solidFill>
                  <a:schemeClr val="accent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1950–1956</a:t>
            </a:r>
          </a:p>
          <a:p>
            <a:pPr marL="36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przewidywał gwałtowny wzrost produkcji przemysłowej</a:t>
            </a:r>
          </a:p>
          <a:p>
            <a:pPr marL="36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rozbudowa przemysłu zbrojeniowego, maszynowego, chemicznego, górnictwa i hutnictwa</a:t>
            </a:r>
          </a:p>
          <a:p>
            <a:pPr marL="36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mniejszy nacisk na rozwój transportu, usług </a:t>
            </a:r>
            <a:b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wytwarzania artykułów konsumpcyjnych</a:t>
            </a:r>
          </a:p>
          <a:p>
            <a:pPr marL="36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decyzje o budowie nowych zakładów przemysłowych miały charakter polityczny, </a:t>
            </a:r>
            <a:b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nie ekonomiczny</a:t>
            </a:r>
          </a:p>
          <a:p>
            <a:pPr marL="54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budowa Nowej Huty pod Krakowem</a:t>
            </a:r>
          </a:p>
          <a:p>
            <a:pPr marL="72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kombinat metalurgiczny</a:t>
            </a:r>
          </a:p>
          <a:p>
            <a:pPr marL="72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miało to być wzorcowe miasto </a:t>
            </a:r>
            <a:b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socjalistyczne</a:t>
            </a:r>
          </a:p>
          <a:p>
            <a:pPr marL="36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kopiowanie rozwiązań sowieckich</a:t>
            </a:r>
          </a:p>
          <a:p>
            <a:pPr marL="54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fabryka samochodów osobowych na Żeraniu </a:t>
            </a:r>
            <a:b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Warszawie</a:t>
            </a:r>
          </a:p>
          <a:p>
            <a:pPr marL="54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zakłady chemiczne w Oświęcimiu</a:t>
            </a:r>
          </a:p>
          <a:p>
            <a:pPr marL="36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produkcja opierała się na przestarzałych </a:t>
            </a:r>
            <a:b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nieefektywnych rozwiązaniach</a:t>
            </a:r>
          </a:p>
          <a:p>
            <a:pPr marL="54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4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Bef>
                <a:spcPts val="12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Prostokąt 47"/>
          <p:cNvSpPr/>
          <p:nvPr/>
        </p:nvSpPr>
        <p:spPr>
          <a:xfrm>
            <a:off x="4967350" y="1376498"/>
            <a:ext cx="3673102" cy="3889237"/>
          </a:xfrm>
          <a:prstGeom prst="rect">
            <a:avLst/>
          </a:prstGeom>
          <a:pattFill prst="zigZag">
            <a:fgClr>
              <a:schemeClr val="bg1"/>
            </a:fgClr>
            <a:bgClr>
              <a:schemeClr val="accent5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endParaRPr lang="pl-PL" b="1" dirty="0">
              <a:solidFill>
                <a:schemeClr val="accent6"/>
              </a:solidFill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B782B345-7F60-533D-041D-3F353BC0E3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6696" y="1520788"/>
            <a:ext cx="3414409" cy="342900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8" name="pole tekstowe 27"/>
          <p:cNvSpPr txBox="1"/>
          <p:nvPr/>
        </p:nvSpPr>
        <p:spPr>
          <a:xfrm>
            <a:off x="5082108" y="4581192"/>
            <a:ext cx="3219720" cy="576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r>
              <a:rPr lang="pl-PL" sz="800" dirty="0"/>
              <a:t>Samochody marki Syrena Sport (z przodu) i Syrena Mikrobus (z tyłu) </a:t>
            </a:r>
            <a:br>
              <a:rPr lang="pl-PL" sz="800" dirty="0"/>
            </a:br>
            <a:r>
              <a:rPr lang="pl-PL" sz="800" dirty="0"/>
              <a:t>na torze jazd próbnych Fabryki Samochodów Osobowych w Warszawie. </a:t>
            </a:r>
            <a:br>
              <a:rPr lang="pl-PL" sz="800" dirty="0"/>
            </a:br>
            <a:r>
              <a:rPr lang="pl-PL" sz="800" dirty="0"/>
              <a:t>Oba samochody powstały jedynie jako prototypy i nie weszły </a:t>
            </a:r>
            <a:br>
              <a:rPr lang="pl-PL" sz="800" dirty="0"/>
            </a:br>
            <a:r>
              <a:rPr lang="pl-PL" sz="800" dirty="0"/>
              <a:t>do produkcji </a:t>
            </a:r>
            <a:r>
              <a:rPr lang="pl-PL" sz="800" dirty="0" smtClean="0"/>
              <a:t>seryjnej</a:t>
            </a:r>
            <a:endParaRPr lang="pl-PL" sz="800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xmlns="" id="{D0A7EE87-92A3-ED81-977C-19D67532D190}"/>
              </a:ext>
            </a:extLst>
          </p:cNvPr>
          <p:cNvSpPr/>
          <p:nvPr/>
        </p:nvSpPr>
        <p:spPr>
          <a:xfrm>
            <a:off x="4769674" y="5425804"/>
            <a:ext cx="3871089" cy="118762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marL="36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uniemożliwiło to w przyszłości eksport wytworzonych produktów</a:t>
            </a:r>
          </a:p>
          <a:p>
            <a:pPr marL="36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wpłynęło to na degradację środowiska </a:t>
            </a:r>
            <a:b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naturalnego</a:t>
            </a:r>
          </a:p>
          <a:p>
            <a:pPr marL="36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Bef>
                <a:spcPts val="12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70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6" y="1376363"/>
            <a:ext cx="4068000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7" y="944772"/>
            <a:ext cx="406769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>
                <a:solidFill>
                  <a:schemeClr val="accent6"/>
                </a:solidFill>
              </a:rPr>
              <a:t>Plan sześcioletni</a:t>
            </a:r>
          </a:p>
        </p:txBody>
      </p:sp>
      <p:sp>
        <p:nvSpPr>
          <p:cNvPr id="30" name="Prostokąt 29"/>
          <p:cNvSpPr/>
          <p:nvPr/>
        </p:nvSpPr>
        <p:spPr>
          <a:xfrm>
            <a:off x="503547" y="1412799"/>
            <a:ext cx="4068453" cy="496894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marL="18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współzawodnictwo pracy</a:t>
            </a:r>
          </a:p>
          <a:p>
            <a:pPr marL="36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wydłużanie czasu pracy pod pozorem podejmowania zobowiązań produkcyjnych </a:t>
            </a:r>
            <a:b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 różnych okazji (np. urodzin Stalina)</a:t>
            </a:r>
          </a:p>
          <a:p>
            <a:pPr marL="54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górnik Wincenty Pstrowski przykładem przodownika pracy</a:t>
            </a:r>
          </a:p>
          <a:p>
            <a:pPr marL="36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efektem takiej postawy było śrubowanie </a:t>
            </a:r>
            <a:b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norm pracy</a:t>
            </a:r>
          </a:p>
          <a:p>
            <a:pPr marL="18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1948 r. – utworzenie zmilitaryzowanej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Powszechnej Organizacji Służby Polsce</a:t>
            </a:r>
          </a:p>
          <a:p>
            <a:pPr marL="36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młodzi ludzie w wieku 16–21 lat (tzw. junacy)</a:t>
            </a:r>
          </a:p>
          <a:p>
            <a:pPr marL="36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obowiązek bezpłatnej pracy na rzecz państwa </a:t>
            </a:r>
            <a:b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przez kilka miesięcy w roku</a:t>
            </a:r>
          </a:p>
          <a:p>
            <a:pPr marL="54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wykorzystywani do ciężkich prac fizycznych</a:t>
            </a:r>
          </a:p>
          <a:p>
            <a:pPr marL="54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okazja do indoktrynacji młodzieży</a:t>
            </a:r>
          </a:p>
          <a:p>
            <a:pPr marL="18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1950 r. – reforma walutowa</a:t>
            </a:r>
          </a:p>
          <a:p>
            <a:pPr marL="36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przeprowadzona, aby sfinansować plan sześcioletni</a:t>
            </a:r>
          </a:p>
          <a:p>
            <a:pPr marL="36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wymiana pieniędzy została przeprowadzona na niekorzystnych dla obywateli warunkach</a:t>
            </a:r>
          </a:p>
          <a:p>
            <a:pPr marL="36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posiadacze gotówki i wkładów bankowych utracili 2/3 oszczędności</a:t>
            </a:r>
          </a:p>
          <a:p>
            <a:pPr marL="54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4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4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4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Prostokąt 47"/>
          <p:cNvSpPr/>
          <p:nvPr/>
        </p:nvSpPr>
        <p:spPr>
          <a:xfrm>
            <a:off x="4859338" y="3537012"/>
            <a:ext cx="4284662" cy="3320988"/>
          </a:xfrm>
          <a:prstGeom prst="rect">
            <a:avLst/>
          </a:prstGeom>
          <a:pattFill prst="zigZag">
            <a:fgClr>
              <a:schemeClr val="bg1"/>
            </a:fgClr>
            <a:bgClr>
              <a:schemeClr val="accent5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endParaRPr lang="pl-PL" b="1" dirty="0">
              <a:solidFill>
                <a:schemeClr val="accent6"/>
              </a:solidFill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xmlns="" id="{4C88F993-1705-3553-9F8A-9877AEB8E7D2}"/>
              </a:ext>
            </a:extLst>
          </p:cNvPr>
          <p:cNvSpPr/>
          <p:nvPr/>
        </p:nvSpPr>
        <p:spPr>
          <a:xfrm>
            <a:off x="4860031" y="1412800"/>
            <a:ext cx="3779913" cy="201620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marL="180000" lvl="1" indent="-180000">
              <a:spcBef>
                <a:spcPts val="200"/>
              </a:spcBef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1951 r. – rozpisano Narodową Pożyczkę Rozwoju Sił Polski</a:t>
            </a:r>
          </a:p>
          <a:p>
            <a:pPr marL="360000" lvl="1" indent="-180000">
              <a:spcBef>
                <a:spcPts val="200"/>
              </a:spcBef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miała charakter przymusowy</a:t>
            </a:r>
          </a:p>
          <a:p>
            <a:pPr marL="360000" lvl="1" indent="-180000">
              <a:spcBef>
                <a:spcPts val="200"/>
              </a:spcBef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objęto nią ponad 8 mln osób</a:t>
            </a:r>
          </a:p>
          <a:p>
            <a:pPr marL="360000" lvl="1" indent="-180000">
              <a:spcBef>
                <a:spcPts val="200"/>
              </a:spcBef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część wypłat zamieniono na 20-letnie obligacje (nieoprocentowane)</a:t>
            </a:r>
          </a:p>
          <a:p>
            <a:pPr marL="180000" lvl="1" indent="-180000">
              <a:spcBef>
                <a:spcPts val="2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realizacja planu sześcioletniego przekształciła Polskę z kraju rolniczego w kraj przemysłowy</a:t>
            </a:r>
          </a:p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A9E7B643-6502-079C-70A6-86D2A6900B5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" t="15204" r="2923" b="15244"/>
          <a:stretch/>
        </p:blipFill>
        <p:spPr>
          <a:xfrm>
            <a:off x="5004048" y="3645024"/>
            <a:ext cx="3635896" cy="2736726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xmlns="" id="{48DF3321-4CA7-957B-3F40-59C38378B90A}"/>
              </a:ext>
            </a:extLst>
          </p:cNvPr>
          <p:cNvSpPr txBox="1"/>
          <p:nvPr/>
        </p:nvSpPr>
        <p:spPr>
          <a:xfrm>
            <a:off x="4859338" y="3537012"/>
            <a:ext cx="1656878" cy="115222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r>
              <a:rPr lang="pl-PL" sz="800" dirty="0"/>
              <a:t>Mieszkanie przodownika pracy murarza Stanisława Krzymińskiego </a:t>
            </a:r>
            <a:br>
              <a:rPr lang="pl-PL" sz="800" dirty="0"/>
            </a:br>
            <a:r>
              <a:rPr lang="pl-PL" sz="800" dirty="0"/>
              <a:t>w Marszałkowskiej Dzielnicy Mieszkaniowej w Warszawie. Nieliczni za pracę ponad normy byli pokazowo nagradzani uzyskaniem szybszego przy-</a:t>
            </a:r>
            <a:br>
              <a:rPr lang="pl-PL" sz="800" dirty="0"/>
            </a:br>
            <a:r>
              <a:rPr lang="pl-PL" sz="800" dirty="0"/>
              <a:t>działu na mieszkanie</a:t>
            </a:r>
          </a:p>
        </p:txBody>
      </p:sp>
    </p:spTree>
    <p:extLst>
      <p:ext uri="{BB962C8B-B14F-4D97-AF65-F5344CB8AC3E}">
        <p14:creationId xmlns:p14="http://schemas.microsoft.com/office/powerpoint/2010/main" val="3828205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Łącznik prosty 1">
            <a:extLst>
              <a:ext uri="{FF2B5EF4-FFF2-40B4-BE49-F238E27FC236}">
                <a16:creationId xmlns:a16="http://schemas.microsoft.com/office/drawing/2014/main" xmlns="" id="{5427E139-6152-B88C-0FE6-26AE3EDDA868}"/>
              </a:ext>
            </a:extLst>
          </p:cNvPr>
          <p:cNvCxnSpPr/>
          <p:nvPr/>
        </p:nvCxnSpPr>
        <p:spPr>
          <a:xfrm>
            <a:off x="503236" y="1376363"/>
            <a:ext cx="4356000" cy="0"/>
          </a:xfrm>
          <a:prstGeom prst="line">
            <a:avLst/>
          </a:prstGeom>
          <a:ln w="127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rostokąt 2">
            <a:extLst>
              <a:ext uri="{FF2B5EF4-FFF2-40B4-BE49-F238E27FC236}">
                <a16:creationId xmlns:a16="http://schemas.microsoft.com/office/drawing/2014/main" xmlns="" id="{B2FDFE6A-F57A-A11D-C4D0-798EC09825DB}"/>
              </a:ext>
            </a:extLst>
          </p:cNvPr>
          <p:cNvSpPr/>
          <p:nvPr/>
        </p:nvSpPr>
        <p:spPr>
          <a:xfrm>
            <a:off x="503545" y="944772"/>
            <a:ext cx="4500503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>
                <a:solidFill>
                  <a:schemeClr val="accent6"/>
                </a:solidFill>
              </a:rPr>
              <a:t>Społeczne konsekwencje planu sześcioletniego 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xmlns="" id="{E23D2486-0156-C94A-A331-417B607FCCAE}"/>
              </a:ext>
            </a:extLst>
          </p:cNvPr>
          <p:cNvSpPr/>
          <p:nvPr/>
        </p:nvSpPr>
        <p:spPr>
          <a:xfrm>
            <a:off x="503546" y="1412800"/>
            <a:ext cx="4355792" cy="381570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>
            <a:noAutofit/>
          </a:bodyPr>
          <a:lstStyle/>
          <a:p>
            <a:pPr marL="180000" lvl="1" indent="-180000">
              <a:spcAft>
                <a:spcPts val="6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migracja ludzi ze wsi do miast</a:t>
            </a:r>
          </a:p>
          <a:p>
            <a:pPr marL="360000" lvl="1" indent="-180000">
              <a:spcAft>
                <a:spcPts val="6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latach 1949–1955 nastąpił wzrost liczby mieszkańców miast o 3 mln</a:t>
            </a:r>
          </a:p>
          <a:p>
            <a:pPr marL="360000" lvl="1" indent="-180000">
              <a:spcAft>
                <a:spcPts val="6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brak mieszkań</a:t>
            </a:r>
          </a:p>
          <a:p>
            <a:pPr marL="180000" lvl="1" indent="-180000">
              <a:spcAft>
                <a:spcPts val="6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awans społeczny </a:t>
            </a:r>
          </a:p>
          <a:p>
            <a:pPr marL="360000" lvl="1" indent="-180000">
              <a:spcAft>
                <a:spcPts val="6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szansa na zdobycie wykształcenia</a:t>
            </a:r>
          </a:p>
          <a:p>
            <a:pPr marL="360000" lvl="1" indent="-180000">
              <a:spcAft>
                <a:spcPts val="6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bezpłatne szkolnictwo</a:t>
            </a:r>
          </a:p>
          <a:p>
            <a:pPr marL="360000" lvl="1" indent="-180000">
              <a:spcAft>
                <a:spcPts val="6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szansa na zdobycie pracy</a:t>
            </a:r>
          </a:p>
          <a:p>
            <a:pPr marL="360000" lvl="1" indent="-180000">
              <a:spcAft>
                <a:spcPts val="6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szansa na zdobycie stanowiska kierowniczego </a:t>
            </a:r>
            <a:b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gospodarce i administracji państwowej</a:t>
            </a:r>
          </a:p>
          <a:p>
            <a:pPr marL="180000" lvl="1" indent="-180000">
              <a:spcAft>
                <a:spcPts val="6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wzrost poparcia społecznego dla rządów komunistów</a:t>
            </a:r>
          </a:p>
          <a:p>
            <a:pPr marL="360000" lvl="1" indent="-180000">
              <a:spcAft>
                <a:spcPts val="6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szczególnie wśród młodych przybyszów ze wsi</a:t>
            </a:r>
          </a:p>
          <a:p>
            <a:pPr marL="36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>
              <a:spcAft>
                <a:spcPts val="300"/>
              </a:spcAft>
              <a:buClr>
                <a:schemeClr val="accent6"/>
              </a:buClr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4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40000" lvl="1" indent="-180000">
              <a:spcAft>
                <a:spcPts val="3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4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4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80000" lvl="1" indent="-180000">
              <a:spcBef>
                <a:spcPts val="600"/>
              </a:spcBef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xmlns="" id="{8C575121-86A4-3563-F7DA-02F7454D342E}"/>
              </a:ext>
            </a:extLst>
          </p:cNvPr>
          <p:cNvSpPr/>
          <p:nvPr/>
        </p:nvSpPr>
        <p:spPr>
          <a:xfrm>
            <a:off x="5076056" y="1376500"/>
            <a:ext cx="3564395" cy="3852000"/>
          </a:xfrm>
          <a:prstGeom prst="rect">
            <a:avLst/>
          </a:prstGeom>
          <a:pattFill prst="zigZag">
            <a:fgClr>
              <a:schemeClr val="bg1"/>
            </a:fgClr>
            <a:bgClr>
              <a:schemeClr val="accent5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endParaRPr lang="pl-PL" b="1" dirty="0">
              <a:solidFill>
                <a:schemeClr val="accent6"/>
              </a:solidFill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B6BC7F2F-D0C7-9F39-BDAE-DD89EA3E11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068" y="1448780"/>
            <a:ext cx="3368150" cy="320863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xmlns="" id="{B009F041-E7C9-D7B6-B9D2-699286C84104}"/>
              </a:ext>
            </a:extLst>
          </p:cNvPr>
          <p:cNvSpPr txBox="1"/>
          <p:nvPr/>
        </p:nvSpPr>
        <p:spPr>
          <a:xfrm>
            <a:off x="5184068" y="4761188"/>
            <a:ext cx="3368150" cy="36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r>
              <a:rPr lang="pl-PL" sz="800" dirty="0"/>
              <a:t>Marszałkowska Dzielnica Mieszkaniowa była sztandarowym projektem socrealistycznym realizowanym na terenie Warszawy  w latach 1950–1952</a:t>
            </a:r>
          </a:p>
        </p:txBody>
      </p:sp>
    </p:spTree>
    <p:extLst>
      <p:ext uri="{BB962C8B-B14F-4D97-AF65-F5344CB8AC3E}">
        <p14:creationId xmlns:p14="http://schemas.microsoft.com/office/powerpoint/2010/main" val="334189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theme/theme1.xml><?xml version="1.0" encoding="utf-8"?>
<a:theme xmlns:a="http://schemas.openxmlformats.org/drawingml/2006/main" name="Motyw pakietu Office">
  <a:themeElements>
    <a:clrScheme name="Liceum_KlasaIII">
      <a:dk1>
        <a:sysClr val="windowText" lastClr="000000"/>
      </a:dk1>
      <a:lt1>
        <a:sysClr val="window" lastClr="FFFFFF"/>
      </a:lt1>
      <a:dk2>
        <a:srgbClr val="1F3864"/>
      </a:dk2>
      <a:lt2>
        <a:srgbClr val="E7E6E6"/>
      </a:lt2>
      <a:accent1>
        <a:srgbClr val="D1E3F3"/>
      </a:accent1>
      <a:accent2>
        <a:srgbClr val="8B3F65"/>
      </a:accent2>
      <a:accent3>
        <a:srgbClr val="A5A5A5"/>
      </a:accent3>
      <a:accent4>
        <a:srgbClr val="83271E"/>
      </a:accent4>
      <a:accent5>
        <a:srgbClr val="EAA886"/>
      </a:accent5>
      <a:accent6>
        <a:srgbClr val="C84B30"/>
      </a:accent6>
      <a:hlink>
        <a:srgbClr val="BA4748"/>
      </a:hlink>
      <a:folHlink>
        <a:srgbClr val="F6DBDA"/>
      </a:folHlink>
    </a:clrScheme>
    <a:fontScheme name="Motyw pakietu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2700">
          <a:solidFill>
            <a:srgbClr val="B5D2EC"/>
          </a:solidFill>
        </a:ln>
      </a:spPr>
      <a:bodyPr wrap="square" lIns="108000" tIns="36000" rIns="36000" bIns="36000" anchor="ctr">
        <a:noAutofit/>
      </a:bodyPr>
      <a:lstStyle>
        <a:defPPr marL="0">
          <a:spcAft>
            <a:spcPts val="200"/>
          </a:spcAft>
          <a:buClr>
            <a:srgbClr val="B5D2EC"/>
          </a:buClr>
          <a:defRPr sz="1400" dirty="0"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18640</TotalTime>
  <Words>580</Words>
  <Application>Microsoft Office PowerPoint</Application>
  <PresentationFormat>Pokaz na ekranie (4:3)</PresentationFormat>
  <Paragraphs>276</Paragraphs>
  <Slides>12</Slides>
  <Notes>12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Motyw pakietu Office</vt:lpstr>
      <vt:lpstr>Projekt niestandardowy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Agata Bereza</dc:creator>
  <cp:lastModifiedBy>Piotr Salewski</cp:lastModifiedBy>
  <cp:revision>2120</cp:revision>
  <dcterms:created xsi:type="dcterms:W3CDTF">2015-10-29T10:43:43Z</dcterms:created>
  <dcterms:modified xsi:type="dcterms:W3CDTF">2024-03-13T10:57:02Z</dcterms:modified>
</cp:coreProperties>
</file>