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68" r:id="rId12"/>
    <p:sldId id="269" r:id="rId13"/>
    <p:sldId id="266" r:id="rId14"/>
    <p:sldId id="270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2C85"/>
    <a:srgbClr val="083074"/>
    <a:srgbClr val="00B0EB"/>
    <a:srgbClr val="013974"/>
    <a:srgbClr val="28659C"/>
    <a:srgbClr val="0A5E86"/>
    <a:srgbClr val="580C0C"/>
    <a:srgbClr val="BC1C1B"/>
    <a:srgbClr val="F7A83F"/>
    <a:srgbClr val="B41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59" autoAdjust="0"/>
    <p:restoredTop sz="86437" autoAdjust="0"/>
  </p:normalViewPr>
  <p:slideViewPr>
    <p:cSldViewPr snapToGrid="0" showGuides="1">
      <p:cViewPr varScale="1">
        <p:scale>
          <a:sx n="97" d="100"/>
          <a:sy n="97" d="100"/>
        </p:scale>
        <p:origin x="1056" y="90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16.05.2022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4127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92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498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723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367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16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105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7814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2023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5963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792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147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531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296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1143" cy="6858001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0" y="-1"/>
            <a:ext cx="9141142" cy="1011297"/>
          </a:xfrm>
          <a:prstGeom prst="rect">
            <a:avLst/>
          </a:prstGeom>
          <a:solidFill>
            <a:srgbClr val="FFC000">
              <a:alpha val="18000"/>
            </a:srgbClr>
          </a:solidFill>
          <a:ln w="12700">
            <a:solidFill>
              <a:srgbClr val="F7A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/>
          <p:cNvSpPr txBox="1">
            <a:spLocks/>
          </p:cNvSpPr>
          <p:nvPr userDrawn="1"/>
        </p:nvSpPr>
        <p:spPr>
          <a:xfrm>
            <a:off x="398537" y="266402"/>
            <a:ext cx="6323278" cy="6002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500" b="1" kern="150" dirty="0" smtClean="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+mj-cs"/>
              </a:rPr>
              <a:t>Wykorzystanie narzędzi multimedialnych podczas pracy zdalnej i lekcji tradycyjnej.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pl-PL" sz="1500" b="1" kern="150" dirty="0" smtClean="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+mj-cs"/>
              </a:rPr>
              <a:t>Od YouTube do Mozaik 3D</a:t>
            </a:r>
          </a:p>
        </p:txBody>
      </p:sp>
      <p:pic>
        <p:nvPicPr>
          <p:cNvPr id="18" name="Obraz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844" y="344604"/>
            <a:ext cx="1339708" cy="4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5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16.05.2022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16.05.2022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16.05.2022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74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9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1143" cy="6858001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-1" y="269414"/>
            <a:ext cx="396000" cy="7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1" y="-36163"/>
            <a:ext cx="687065" cy="683154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 userDrawn="1"/>
        </p:nvSpPr>
        <p:spPr>
          <a:xfrm>
            <a:off x="861087" y="120033"/>
            <a:ext cx="7248792" cy="3791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pl-PL" sz="1500" b="1" dirty="0" smtClean="0">
                <a:solidFill>
                  <a:srgbClr val="0070C0"/>
                </a:solidFill>
              </a:rPr>
              <a:t>Aplikacje i programy GWO dla nauczycieli historii w szkole podstawowej</a:t>
            </a:r>
            <a:endParaRPr lang="pl-PL" sz="1500" b="1" kern="15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73" y="90849"/>
            <a:ext cx="966357" cy="417974"/>
          </a:xfrm>
          <a:prstGeom prst="rect">
            <a:avLst/>
          </a:prstGeom>
        </p:spPr>
      </p:pic>
      <p:sp>
        <p:nvSpPr>
          <p:cNvPr id="18" name="Prostokąt 17"/>
          <p:cNvSpPr/>
          <p:nvPr userDrawn="1"/>
        </p:nvSpPr>
        <p:spPr>
          <a:xfrm>
            <a:off x="7874794" y="6793620"/>
            <a:ext cx="1266348" cy="643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 userDrawn="1"/>
        </p:nvSpPr>
        <p:spPr>
          <a:xfrm rot="5400000">
            <a:off x="8735088" y="6445614"/>
            <a:ext cx="751209" cy="75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800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114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 userDrawn="1"/>
        </p:nvSpPr>
        <p:spPr>
          <a:xfrm>
            <a:off x="0" y="0"/>
            <a:ext cx="9144000" cy="695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/>
          <p:cNvSpPr txBox="1">
            <a:spLocks/>
          </p:cNvSpPr>
          <p:nvPr userDrawn="1"/>
        </p:nvSpPr>
        <p:spPr>
          <a:xfrm>
            <a:off x="1050938" y="193117"/>
            <a:ext cx="6323278" cy="6002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kern="120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Bolesław Chrobry i jego państwo</a:t>
            </a:r>
            <a:endParaRPr lang="pl-PL" sz="1600" kern="1200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cxnSp>
        <p:nvCxnSpPr>
          <p:cNvPr id="3" name="Łącznik prosty 2"/>
          <p:cNvCxnSpPr/>
          <p:nvPr userDrawn="1"/>
        </p:nvCxnSpPr>
        <p:spPr>
          <a:xfrm>
            <a:off x="0" y="695227"/>
            <a:ext cx="9144000" cy="0"/>
          </a:xfrm>
          <a:prstGeom prst="line">
            <a:avLst/>
          </a:prstGeom>
          <a:ln w="254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2" y="179028"/>
            <a:ext cx="728984" cy="728984"/>
          </a:xfrm>
          <a:prstGeom prst="rect">
            <a:avLst/>
          </a:prstGeom>
        </p:spPr>
      </p:pic>
      <p:grpSp>
        <p:nvGrpSpPr>
          <p:cNvPr id="14" name="Grupa 13"/>
          <p:cNvGrpSpPr/>
          <p:nvPr userDrawn="1"/>
        </p:nvGrpSpPr>
        <p:grpSpPr>
          <a:xfrm>
            <a:off x="6444344" y="-28254"/>
            <a:ext cx="2069192" cy="1088594"/>
            <a:chOff x="4408715" y="-10937"/>
            <a:chExt cx="2069192" cy="1088594"/>
          </a:xfrm>
        </p:grpSpPr>
        <p:sp>
          <p:nvSpPr>
            <p:cNvPr id="15" name="Schemat blokowy: ręczne wprowadzanie danych 5"/>
            <p:cNvSpPr/>
            <p:nvPr/>
          </p:nvSpPr>
          <p:spPr>
            <a:xfrm rot="10800000">
              <a:off x="4408715" y="-10937"/>
              <a:ext cx="2069192" cy="108859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523"/>
                <a:gd name="connsiteY0" fmla="*/ 2645 h 10000"/>
                <a:gd name="connsiteX1" fmla="*/ 10523 w 10523"/>
                <a:gd name="connsiteY1" fmla="*/ 0 h 10000"/>
                <a:gd name="connsiteX2" fmla="*/ 10523 w 10523"/>
                <a:gd name="connsiteY2" fmla="*/ 10000 h 10000"/>
                <a:gd name="connsiteX3" fmla="*/ 523 w 10523"/>
                <a:gd name="connsiteY3" fmla="*/ 10000 h 10000"/>
                <a:gd name="connsiteX4" fmla="*/ 0 w 10523"/>
                <a:gd name="connsiteY4" fmla="*/ 2645 h 10000"/>
                <a:gd name="connsiteX0" fmla="*/ 0 w 11046"/>
                <a:gd name="connsiteY0" fmla="*/ 2645 h 10108"/>
                <a:gd name="connsiteX1" fmla="*/ 10523 w 11046"/>
                <a:gd name="connsiteY1" fmla="*/ 0 h 10108"/>
                <a:gd name="connsiteX2" fmla="*/ 11046 w 11046"/>
                <a:gd name="connsiteY2" fmla="*/ 10108 h 10108"/>
                <a:gd name="connsiteX3" fmla="*/ 523 w 11046"/>
                <a:gd name="connsiteY3" fmla="*/ 10000 h 10108"/>
                <a:gd name="connsiteX4" fmla="*/ 0 w 11046"/>
                <a:gd name="connsiteY4" fmla="*/ 2645 h 10108"/>
                <a:gd name="connsiteX0" fmla="*/ 0 w 11046"/>
                <a:gd name="connsiteY0" fmla="*/ 2256 h 9719"/>
                <a:gd name="connsiteX1" fmla="*/ 10407 w 11046"/>
                <a:gd name="connsiteY1" fmla="*/ 0 h 9719"/>
                <a:gd name="connsiteX2" fmla="*/ 11046 w 11046"/>
                <a:gd name="connsiteY2" fmla="*/ 9719 h 9719"/>
                <a:gd name="connsiteX3" fmla="*/ 523 w 11046"/>
                <a:gd name="connsiteY3" fmla="*/ 9611 h 9719"/>
                <a:gd name="connsiteX4" fmla="*/ 0 w 11046"/>
                <a:gd name="connsiteY4" fmla="*/ 2256 h 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6" h="9719">
                  <a:moveTo>
                    <a:pt x="0" y="2256"/>
                  </a:moveTo>
                  <a:lnTo>
                    <a:pt x="10407" y="0"/>
                  </a:lnTo>
                  <a:cubicBezTo>
                    <a:pt x="10581" y="3369"/>
                    <a:pt x="10872" y="6350"/>
                    <a:pt x="11046" y="9719"/>
                  </a:cubicBezTo>
                  <a:lnTo>
                    <a:pt x="523" y="9611"/>
                  </a:lnTo>
                  <a:cubicBezTo>
                    <a:pt x="349" y="7159"/>
                    <a:pt x="174" y="4708"/>
                    <a:pt x="0" y="2256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065" y="147306"/>
              <a:ext cx="1259563" cy="544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16.05.2022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16.05.2022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16.05.2022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16.05.2022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16.05.2022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77" cy="6858000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8062249" y="6621972"/>
            <a:ext cx="1150736" cy="242753"/>
            <a:chOff x="8384700" y="264183"/>
            <a:chExt cx="1108433" cy="242753"/>
          </a:xfrm>
        </p:grpSpPr>
        <p:sp>
          <p:nvSpPr>
            <p:cNvPr id="9" name="Prostokąt 8"/>
            <p:cNvSpPr/>
            <p:nvPr/>
          </p:nvSpPr>
          <p:spPr>
            <a:xfrm>
              <a:off x="8384700" y="264183"/>
              <a:ext cx="1041962" cy="242753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8434554" y="276104"/>
              <a:ext cx="1058579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900" dirty="0" smtClean="0">
                  <a:solidFill>
                    <a:schemeClr val="bg2">
                      <a:lumMod val="50000"/>
                    </a:schemeClr>
                  </a:solidFill>
                </a:rPr>
                <a:t>Bolesław Chrobry</a:t>
              </a:r>
              <a:endParaRPr lang="pl-PL" sz="9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397742" y="4418197"/>
            <a:ext cx="8591170" cy="2028951"/>
            <a:chOff x="1025031" y="1902397"/>
            <a:chExt cx="8591170" cy="2028951"/>
          </a:xfrm>
        </p:grpSpPr>
        <p:sp>
          <p:nvSpPr>
            <p:cNvPr id="16" name="Prostokąt 15"/>
            <p:cNvSpPr/>
            <p:nvPr/>
          </p:nvSpPr>
          <p:spPr>
            <a:xfrm>
              <a:off x="1025031" y="3219449"/>
              <a:ext cx="7435043" cy="711899"/>
            </a:xfrm>
            <a:prstGeom prst="rect">
              <a:avLst/>
            </a:prstGeom>
            <a:solidFill>
              <a:srgbClr val="013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132963" y="1902397"/>
              <a:ext cx="8483238" cy="1963882"/>
              <a:chOff x="1132963" y="1539177"/>
              <a:chExt cx="8483238" cy="1963882"/>
            </a:xfrm>
          </p:grpSpPr>
          <p:sp>
            <p:nvSpPr>
              <p:cNvPr id="12" name="Tytuł 1"/>
              <p:cNvSpPr txBox="1">
                <a:spLocks/>
              </p:cNvSpPr>
              <p:nvPr/>
            </p:nvSpPr>
            <p:spPr>
              <a:xfrm>
                <a:off x="2672930" y="2963164"/>
                <a:ext cx="6943271" cy="539895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pl-PL" sz="3200" b="1" dirty="0">
                    <a:solidFill>
                      <a:schemeClr val="bg1"/>
                    </a:solidFill>
                    <a:latin typeface="+mn-lt"/>
                  </a:rPr>
                  <a:t>Bolesław Chrobry i jego państwo</a:t>
                </a:r>
                <a:endParaRPr lang="pl-PL" sz="32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pic>
            <p:nvPicPr>
              <p:cNvPr id="3" name="Obraz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2963" y="1539177"/>
                <a:ext cx="1479584" cy="1961505"/>
              </a:xfrm>
              <a:prstGeom prst="rect">
                <a:avLst/>
              </a:prstGeom>
              <a:ln w="9525">
                <a:solidFill>
                  <a:srgbClr val="013974"/>
                </a:solidFill>
              </a:ln>
            </p:spPr>
          </p:pic>
        </p:grpSp>
      </p:grpSp>
      <p:grpSp>
        <p:nvGrpSpPr>
          <p:cNvPr id="21" name="Grupa 20"/>
          <p:cNvGrpSpPr/>
          <p:nvPr/>
        </p:nvGrpSpPr>
        <p:grpSpPr>
          <a:xfrm>
            <a:off x="6444344" y="-28254"/>
            <a:ext cx="2069192" cy="1088594"/>
            <a:chOff x="4408715" y="-10937"/>
            <a:chExt cx="2069192" cy="1088594"/>
          </a:xfrm>
        </p:grpSpPr>
        <p:sp>
          <p:nvSpPr>
            <p:cNvPr id="22" name="Schemat blokowy: ręczne wprowadzanie danych 5"/>
            <p:cNvSpPr/>
            <p:nvPr/>
          </p:nvSpPr>
          <p:spPr>
            <a:xfrm rot="10800000">
              <a:off x="4408715" y="-10937"/>
              <a:ext cx="2069192" cy="108859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523"/>
                <a:gd name="connsiteY0" fmla="*/ 2645 h 10000"/>
                <a:gd name="connsiteX1" fmla="*/ 10523 w 10523"/>
                <a:gd name="connsiteY1" fmla="*/ 0 h 10000"/>
                <a:gd name="connsiteX2" fmla="*/ 10523 w 10523"/>
                <a:gd name="connsiteY2" fmla="*/ 10000 h 10000"/>
                <a:gd name="connsiteX3" fmla="*/ 523 w 10523"/>
                <a:gd name="connsiteY3" fmla="*/ 10000 h 10000"/>
                <a:gd name="connsiteX4" fmla="*/ 0 w 10523"/>
                <a:gd name="connsiteY4" fmla="*/ 2645 h 10000"/>
                <a:gd name="connsiteX0" fmla="*/ 0 w 11046"/>
                <a:gd name="connsiteY0" fmla="*/ 2645 h 10108"/>
                <a:gd name="connsiteX1" fmla="*/ 10523 w 11046"/>
                <a:gd name="connsiteY1" fmla="*/ 0 h 10108"/>
                <a:gd name="connsiteX2" fmla="*/ 11046 w 11046"/>
                <a:gd name="connsiteY2" fmla="*/ 10108 h 10108"/>
                <a:gd name="connsiteX3" fmla="*/ 523 w 11046"/>
                <a:gd name="connsiteY3" fmla="*/ 10000 h 10108"/>
                <a:gd name="connsiteX4" fmla="*/ 0 w 11046"/>
                <a:gd name="connsiteY4" fmla="*/ 2645 h 10108"/>
                <a:gd name="connsiteX0" fmla="*/ 0 w 11046"/>
                <a:gd name="connsiteY0" fmla="*/ 2256 h 9719"/>
                <a:gd name="connsiteX1" fmla="*/ 10407 w 11046"/>
                <a:gd name="connsiteY1" fmla="*/ 0 h 9719"/>
                <a:gd name="connsiteX2" fmla="*/ 11046 w 11046"/>
                <a:gd name="connsiteY2" fmla="*/ 9719 h 9719"/>
                <a:gd name="connsiteX3" fmla="*/ 523 w 11046"/>
                <a:gd name="connsiteY3" fmla="*/ 9611 h 9719"/>
                <a:gd name="connsiteX4" fmla="*/ 0 w 11046"/>
                <a:gd name="connsiteY4" fmla="*/ 2256 h 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6" h="9719">
                  <a:moveTo>
                    <a:pt x="0" y="2256"/>
                  </a:moveTo>
                  <a:lnTo>
                    <a:pt x="10407" y="0"/>
                  </a:lnTo>
                  <a:cubicBezTo>
                    <a:pt x="10581" y="3369"/>
                    <a:pt x="10872" y="6350"/>
                    <a:pt x="11046" y="9719"/>
                  </a:cubicBezTo>
                  <a:lnTo>
                    <a:pt x="523" y="9611"/>
                  </a:lnTo>
                  <a:cubicBezTo>
                    <a:pt x="349" y="7159"/>
                    <a:pt x="174" y="4708"/>
                    <a:pt x="0" y="2256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3" name="Obraz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065" y="147306"/>
              <a:ext cx="1259563" cy="544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77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87828" y="5888791"/>
            <a:ext cx="8658469" cy="467563"/>
            <a:chOff x="187828" y="3548816"/>
            <a:chExt cx="8658469" cy="467563"/>
          </a:xfrm>
        </p:grpSpPr>
        <p:cxnSp>
          <p:nvCxnSpPr>
            <p:cNvPr id="3" name="Łącznik prosty ze strzałką 2"/>
            <p:cNvCxnSpPr/>
            <p:nvPr/>
          </p:nvCxnSpPr>
          <p:spPr>
            <a:xfrm>
              <a:off x="278297" y="3647660"/>
              <a:ext cx="8568000" cy="0"/>
            </a:xfrm>
            <a:prstGeom prst="straightConnector1">
              <a:avLst/>
            </a:prstGeom>
            <a:ln w="22225">
              <a:solidFill>
                <a:srgbClr val="08307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Elipsa 3"/>
            <p:cNvSpPr/>
            <p:nvPr/>
          </p:nvSpPr>
          <p:spPr>
            <a:xfrm>
              <a:off x="8359035" y="3548816"/>
              <a:ext cx="180000" cy="180000"/>
            </a:xfrm>
            <a:prstGeom prst="ellipse">
              <a:avLst/>
            </a:prstGeom>
            <a:solidFill>
              <a:srgbClr val="083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Elipsa 4"/>
            <p:cNvSpPr/>
            <p:nvPr/>
          </p:nvSpPr>
          <p:spPr>
            <a:xfrm>
              <a:off x="394772" y="3574769"/>
              <a:ext cx="180000" cy="180000"/>
            </a:xfrm>
            <a:prstGeom prst="ellipse">
              <a:avLst/>
            </a:prstGeom>
            <a:solidFill>
              <a:srgbClr val="083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/>
            <p:cNvSpPr/>
            <p:nvPr/>
          </p:nvSpPr>
          <p:spPr>
            <a:xfrm>
              <a:off x="187828" y="3754769"/>
              <a:ext cx="62549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1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1000 </a:t>
              </a:r>
              <a:r>
                <a:rPr lang="pl-PL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r. </a:t>
              </a:r>
              <a:endParaRPr lang="pl-PL" sz="1100" dirty="0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8216151" y="3737660"/>
              <a:ext cx="62549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1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1020 </a:t>
              </a:r>
              <a:r>
                <a:rPr lang="pl-PL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r. </a:t>
              </a:r>
              <a:endParaRPr lang="pl-PL" sz="1100" dirty="0"/>
            </a:p>
          </p:txBody>
        </p:sp>
        <p:sp>
          <p:nvSpPr>
            <p:cNvPr id="9" name="Elipsa 8"/>
            <p:cNvSpPr/>
            <p:nvPr/>
          </p:nvSpPr>
          <p:spPr>
            <a:xfrm>
              <a:off x="733711" y="3565259"/>
              <a:ext cx="180000" cy="180000"/>
            </a:xfrm>
            <a:prstGeom prst="ellipse">
              <a:avLst/>
            </a:prstGeom>
            <a:solidFill>
              <a:srgbClr val="083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1157132" y="1929953"/>
            <a:ext cx="4715348" cy="3925179"/>
            <a:chOff x="1391718" y="3293677"/>
            <a:chExt cx="4715348" cy="3568340"/>
          </a:xfrm>
        </p:grpSpPr>
        <p:sp>
          <p:nvSpPr>
            <p:cNvPr id="13" name="pole tekstowe 12"/>
            <p:cNvSpPr txBox="1"/>
            <p:nvPr/>
          </p:nvSpPr>
          <p:spPr>
            <a:xfrm>
              <a:off x="1391718" y="3293677"/>
              <a:ext cx="4715348" cy="10772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83074"/>
              </a:solidFill>
            </a:ln>
          </p:spPr>
          <p:txBody>
            <a:bodyPr wrap="square" rtlCol="0" anchor="ctr">
              <a:spAutoFit/>
            </a:bodyPr>
            <a:lstStyle/>
            <a:p>
              <a:pPr marL="360000" lvl="1">
                <a:spcBef>
                  <a:spcPts val="600"/>
                </a:spcBef>
                <a:spcAft>
                  <a:spcPts val="600"/>
                </a:spcAft>
              </a:pPr>
              <a:r>
                <a:rPr lang="pl-PL" sz="1400" b="1" dirty="0" smtClean="0">
                  <a:solidFill>
                    <a:srgbClr val="FF0000"/>
                  </a:solidFill>
                </a:rPr>
                <a:t>1003 </a:t>
              </a:r>
              <a:r>
                <a:rPr lang="pl-PL" sz="1400" b="1" dirty="0">
                  <a:solidFill>
                    <a:srgbClr val="FF0000"/>
                  </a:solidFill>
                </a:rPr>
                <a:t>r.</a:t>
              </a:r>
              <a:r>
                <a:rPr lang="pl-PL" sz="1400" b="1" dirty="0"/>
                <a:t> – Bolesław zajął Czechy, Morawy i Słowację</a:t>
              </a:r>
            </a:p>
            <a:p>
              <a:pPr marL="360000" lvl="2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l-PL" sz="1400" dirty="0"/>
                <a:t>karna wyprawa króla niemieckiego przeciw Bolesławowi</a:t>
              </a:r>
            </a:p>
            <a:p>
              <a:pPr marL="360000" lvl="3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l-PL" sz="1400" b="1" dirty="0"/>
                <a:t>książę polski utracił Milsko i Łużyce</a:t>
              </a:r>
            </a:p>
            <a:p>
              <a:pPr marL="360000" lvl="2"/>
              <a:r>
                <a:rPr lang="pl-PL" sz="1400" b="1" dirty="0">
                  <a:solidFill>
                    <a:srgbClr val="FF0000"/>
                  </a:solidFill>
                </a:rPr>
                <a:t>1007 r.</a:t>
              </a:r>
              <a:r>
                <a:rPr lang="pl-PL" sz="1400" b="1" dirty="0"/>
                <a:t> – Bolesław odzyskał utracone </a:t>
              </a:r>
              <a:r>
                <a:rPr lang="pl-PL" sz="1400" b="1" dirty="0" smtClean="0"/>
                <a:t>ziemie</a:t>
              </a:r>
            </a:p>
          </p:txBody>
        </p:sp>
        <p:cxnSp>
          <p:nvCxnSpPr>
            <p:cNvPr id="14" name="Łącznik prosty ze strzałką 13"/>
            <p:cNvCxnSpPr/>
            <p:nvPr/>
          </p:nvCxnSpPr>
          <p:spPr>
            <a:xfrm>
              <a:off x="1391718" y="4309293"/>
              <a:ext cx="0" cy="2552724"/>
            </a:xfrm>
            <a:prstGeom prst="straightConnector1">
              <a:avLst/>
            </a:prstGeom>
            <a:ln>
              <a:solidFill>
                <a:srgbClr val="08307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rostokąt 14"/>
          <p:cNvSpPr/>
          <p:nvPr/>
        </p:nvSpPr>
        <p:spPr>
          <a:xfrm>
            <a:off x="1042548" y="804374"/>
            <a:ext cx="4516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/>
              <a:t>Podboje Bolesława Chrobrego</a:t>
            </a:r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574772" y="5627181"/>
            <a:ext cx="6254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1002 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endParaRPr lang="pl-PL" sz="1100" dirty="0"/>
          </a:p>
        </p:txBody>
      </p:sp>
      <p:sp>
        <p:nvSpPr>
          <p:cNvPr id="20" name="Elipsa 19"/>
          <p:cNvSpPr/>
          <p:nvPr/>
        </p:nvSpPr>
        <p:spPr>
          <a:xfrm>
            <a:off x="1067132" y="5905234"/>
            <a:ext cx="180000" cy="180000"/>
          </a:xfrm>
          <a:prstGeom prst="ellipse">
            <a:avLst/>
          </a:prstGeom>
          <a:solidFill>
            <a:srgbClr val="083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917998" y="6094744"/>
            <a:ext cx="6254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1003 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endParaRPr lang="pl-PL" sz="1100" dirty="0"/>
          </a:p>
        </p:txBody>
      </p:sp>
      <p:sp>
        <p:nvSpPr>
          <p:cNvPr id="33" name="Elipsa 32"/>
          <p:cNvSpPr/>
          <p:nvPr/>
        </p:nvSpPr>
        <p:spPr>
          <a:xfrm>
            <a:off x="4491052" y="5888791"/>
            <a:ext cx="180000" cy="180000"/>
          </a:xfrm>
          <a:prstGeom prst="ellipse">
            <a:avLst/>
          </a:prstGeom>
          <a:solidFill>
            <a:srgbClr val="083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326798" y="6094744"/>
            <a:ext cx="6254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1013 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endParaRPr lang="pl-PL" sz="1100" dirty="0"/>
          </a:p>
        </p:txBody>
      </p:sp>
      <p:sp>
        <p:nvSpPr>
          <p:cNvPr id="35" name="Elipsa 34"/>
          <p:cNvSpPr/>
          <p:nvPr/>
        </p:nvSpPr>
        <p:spPr>
          <a:xfrm>
            <a:off x="7386801" y="5876074"/>
            <a:ext cx="180000" cy="180000"/>
          </a:xfrm>
          <a:prstGeom prst="ellipse">
            <a:avLst/>
          </a:prstGeom>
          <a:solidFill>
            <a:srgbClr val="083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 35"/>
          <p:cNvSpPr/>
          <p:nvPr/>
        </p:nvSpPr>
        <p:spPr>
          <a:xfrm>
            <a:off x="7222547" y="6082027"/>
            <a:ext cx="6254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1018 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5977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87828" y="5888791"/>
            <a:ext cx="8658469" cy="467563"/>
            <a:chOff x="187828" y="3548816"/>
            <a:chExt cx="8658469" cy="467563"/>
          </a:xfrm>
        </p:grpSpPr>
        <p:cxnSp>
          <p:nvCxnSpPr>
            <p:cNvPr id="3" name="Łącznik prosty ze strzałką 2"/>
            <p:cNvCxnSpPr/>
            <p:nvPr/>
          </p:nvCxnSpPr>
          <p:spPr>
            <a:xfrm>
              <a:off x="278297" y="3647660"/>
              <a:ext cx="8568000" cy="0"/>
            </a:xfrm>
            <a:prstGeom prst="straightConnector1">
              <a:avLst/>
            </a:prstGeom>
            <a:ln w="22225">
              <a:solidFill>
                <a:srgbClr val="08307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Elipsa 3"/>
            <p:cNvSpPr/>
            <p:nvPr/>
          </p:nvSpPr>
          <p:spPr>
            <a:xfrm>
              <a:off x="8359035" y="3548816"/>
              <a:ext cx="180000" cy="180000"/>
            </a:xfrm>
            <a:prstGeom prst="ellipse">
              <a:avLst/>
            </a:prstGeom>
            <a:solidFill>
              <a:srgbClr val="083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Elipsa 4"/>
            <p:cNvSpPr/>
            <p:nvPr/>
          </p:nvSpPr>
          <p:spPr>
            <a:xfrm>
              <a:off x="394772" y="3574769"/>
              <a:ext cx="180000" cy="180000"/>
            </a:xfrm>
            <a:prstGeom prst="ellipse">
              <a:avLst/>
            </a:prstGeom>
            <a:solidFill>
              <a:srgbClr val="083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/>
            <p:cNvSpPr/>
            <p:nvPr/>
          </p:nvSpPr>
          <p:spPr>
            <a:xfrm>
              <a:off x="187828" y="3754769"/>
              <a:ext cx="62549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1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1000 </a:t>
              </a:r>
              <a:r>
                <a:rPr lang="pl-PL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r. </a:t>
              </a:r>
              <a:endParaRPr lang="pl-PL" sz="1100" dirty="0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8216151" y="3737660"/>
              <a:ext cx="62549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1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1020 </a:t>
              </a:r>
              <a:r>
                <a:rPr lang="pl-PL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r. </a:t>
              </a:r>
              <a:endParaRPr lang="pl-PL" sz="1100" dirty="0"/>
            </a:p>
          </p:txBody>
        </p:sp>
        <p:sp>
          <p:nvSpPr>
            <p:cNvPr id="9" name="Elipsa 8"/>
            <p:cNvSpPr/>
            <p:nvPr/>
          </p:nvSpPr>
          <p:spPr>
            <a:xfrm>
              <a:off x="733711" y="3565259"/>
              <a:ext cx="180000" cy="180000"/>
            </a:xfrm>
            <a:prstGeom prst="ellipse">
              <a:avLst/>
            </a:prstGeom>
            <a:solidFill>
              <a:srgbClr val="083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5" name="Prostokąt 14"/>
          <p:cNvSpPr/>
          <p:nvPr/>
        </p:nvSpPr>
        <p:spPr>
          <a:xfrm>
            <a:off x="1042548" y="804374"/>
            <a:ext cx="4516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/>
              <a:t>Podboje Bolesława Chrobrego</a:t>
            </a:r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574772" y="5627181"/>
            <a:ext cx="6254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1002 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endParaRPr lang="pl-PL" sz="1100" dirty="0"/>
          </a:p>
        </p:txBody>
      </p:sp>
      <p:sp>
        <p:nvSpPr>
          <p:cNvPr id="20" name="Elipsa 19"/>
          <p:cNvSpPr/>
          <p:nvPr/>
        </p:nvSpPr>
        <p:spPr>
          <a:xfrm>
            <a:off x="1067132" y="5905234"/>
            <a:ext cx="180000" cy="180000"/>
          </a:xfrm>
          <a:prstGeom prst="ellipse">
            <a:avLst/>
          </a:prstGeom>
          <a:solidFill>
            <a:srgbClr val="083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917998" y="6094744"/>
            <a:ext cx="6254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1003 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endParaRPr lang="pl-PL" sz="1100" dirty="0"/>
          </a:p>
        </p:txBody>
      </p:sp>
      <p:grpSp>
        <p:nvGrpSpPr>
          <p:cNvPr id="30" name="Grupa 29"/>
          <p:cNvGrpSpPr/>
          <p:nvPr/>
        </p:nvGrpSpPr>
        <p:grpSpPr>
          <a:xfrm>
            <a:off x="2181248" y="1884677"/>
            <a:ext cx="4839312" cy="3931415"/>
            <a:chOff x="-1006044" y="3239816"/>
            <a:chExt cx="4839312" cy="3574014"/>
          </a:xfrm>
        </p:grpSpPr>
        <p:cxnSp>
          <p:nvCxnSpPr>
            <p:cNvPr id="31" name="Łącznik prosty ze strzałką 30"/>
            <p:cNvCxnSpPr/>
            <p:nvPr/>
          </p:nvCxnSpPr>
          <p:spPr>
            <a:xfrm>
              <a:off x="1394210" y="4424739"/>
              <a:ext cx="0" cy="2389091"/>
            </a:xfrm>
            <a:prstGeom prst="straightConnector1">
              <a:avLst/>
            </a:prstGeom>
            <a:ln>
              <a:solidFill>
                <a:srgbClr val="08307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pole tekstowe 31"/>
            <p:cNvSpPr txBox="1"/>
            <p:nvPr/>
          </p:nvSpPr>
          <p:spPr>
            <a:xfrm>
              <a:off x="-1006044" y="3239816"/>
              <a:ext cx="4839312" cy="127307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83074"/>
              </a:solidFill>
            </a:ln>
          </p:spPr>
          <p:txBody>
            <a:bodyPr wrap="square" rtlCol="0">
              <a:spAutoFit/>
            </a:bodyPr>
            <a:lstStyle/>
            <a:p>
              <a:pPr marL="360000" lvl="1">
                <a:spcAft>
                  <a:spcPts val="600"/>
                </a:spcAft>
              </a:pPr>
              <a:r>
                <a:rPr lang="pl-PL" sz="1400" b="1" dirty="0">
                  <a:solidFill>
                    <a:srgbClr val="FF0000"/>
                  </a:solidFill>
                </a:rPr>
                <a:t>1013 r. </a:t>
              </a:r>
              <a:r>
                <a:rPr lang="pl-PL" sz="1400" b="1" dirty="0"/>
                <a:t>– pokój z cesarstwem</a:t>
              </a:r>
              <a:endParaRPr lang="pl-PL" sz="1400" dirty="0"/>
            </a:p>
            <a:p>
              <a:pPr marL="360000" lvl="2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l-PL" sz="1400" dirty="0"/>
                <a:t>małżeństwo Bolesława </a:t>
              </a:r>
              <a:r>
                <a:rPr lang="pl-PL" sz="1400" dirty="0" smtClean="0"/>
                <a:t>z </a:t>
              </a:r>
              <a:r>
                <a:rPr lang="pl-PL" sz="1400" dirty="0"/>
                <a:t>córką palatyna reńskiego, Rychezą</a:t>
              </a:r>
            </a:p>
            <a:p>
              <a:pPr marL="360000" lvl="2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l-PL" sz="1400" dirty="0"/>
                <a:t>Bolesław utrzymał Milsko </a:t>
              </a:r>
              <a:r>
                <a:rPr lang="pl-PL" sz="1400" dirty="0" smtClean="0"/>
                <a:t>i </a:t>
              </a:r>
              <a:r>
                <a:rPr lang="pl-PL" sz="1400" dirty="0"/>
                <a:t>Łużyce jako lenno</a:t>
              </a:r>
            </a:p>
            <a:p>
              <a:pPr marL="360000" lvl="2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l-PL" sz="1400" dirty="0"/>
                <a:t>warunki porozumienia nie </a:t>
              </a:r>
              <a:r>
                <a:rPr lang="pl-PL" sz="1400" dirty="0" smtClean="0"/>
                <a:t>zadowalały Bolesława</a:t>
              </a:r>
              <a:r>
                <a:rPr lang="pl-PL" sz="1400" dirty="0"/>
                <a:t>, dlatego wojna trwała nadal</a:t>
              </a:r>
            </a:p>
          </p:txBody>
        </p:sp>
      </p:grpSp>
      <p:sp>
        <p:nvSpPr>
          <p:cNvPr id="33" name="Elipsa 32"/>
          <p:cNvSpPr/>
          <p:nvPr/>
        </p:nvSpPr>
        <p:spPr>
          <a:xfrm>
            <a:off x="4491052" y="5888791"/>
            <a:ext cx="180000" cy="180000"/>
          </a:xfrm>
          <a:prstGeom prst="ellipse">
            <a:avLst/>
          </a:prstGeom>
          <a:solidFill>
            <a:srgbClr val="083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326798" y="6094744"/>
            <a:ext cx="6254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1013 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endParaRPr lang="pl-PL" sz="1100" dirty="0"/>
          </a:p>
        </p:txBody>
      </p:sp>
      <p:sp>
        <p:nvSpPr>
          <p:cNvPr id="35" name="Elipsa 34"/>
          <p:cNvSpPr/>
          <p:nvPr/>
        </p:nvSpPr>
        <p:spPr>
          <a:xfrm>
            <a:off x="7386801" y="5876074"/>
            <a:ext cx="180000" cy="180000"/>
          </a:xfrm>
          <a:prstGeom prst="ellipse">
            <a:avLst/>
          </a:prstGeom>
          <a:solidFill>
            <a:srgbClr val="083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 35"/>
          <p:cNvSpPr/>
          <p:nvPr/>
        </p:nvSpPr>
        <p:spPr>
          <a:xfrm>
            <a:off x="7222547" y="6082027"/>
            <a:ext cx="6254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1018 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44604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87828" y="5888791"/>
            <a:ext cx="8658469" cy="467563"/>
            <a:chOff x="187828" y="3548816"/>
            <a:chExt cx="8658469" cy="467563"/>
          </a:xfrm>
        </p:grpSpPr>
        <p:cxnSp>
          <p:nvCxnSpPr>
            <p:cNvPr id="3" name="Łącznik prosty ze strzałką 2"/>
            <p:cNvCxnSpPr/>
            <p:nvPr/>
          </p:nvCxnSpPr>
          <p:spPr>
            <a:xfrm>
              <a:off x="278297" y="3647660"/>
              <a:ext cx="8568000" cy="0"/>
            </a:xfrm>
            <a:prstGeom prst="straightConnector1">
              <a:avLst/>
            </a:prstGeom>
            <a:ln w="22225">
              <a:solidFill>
                <a:srgbClr val="08307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Elipsa 3"/>
            <p:cNvSpPr/>
            <p:nvPr/>
          </p:nvSpPr>
          <p:spPr>
            <a:xfrm>
              <a:off x="8359035" y="3548816"/>
              <a:ext cx="180000" cy="180000"/>
            </a:xfrm>
            <a:prstGeom prst="ellipse">
              <a:avLst/>
            </a:prstGeom>
            <a:solidFill>
              <a:srgbClr val="083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Elipsa 4"/>
            <p:cNvSpPr/>
            <p:nvPr/>
          </p:nvSpPr>
          <p:spPr>
            <a:xfrm>
              <a:off x="394772" y="3574769"/>
              <a:ext cx="180000" cy="180000"/>
            </a:xfrm>
            <a:prstGeom prst="ellipse">
              <a:avLst/>
            </a:prstGeom>
            <a:solidFill>
              <a:srgbClr val="083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/>
            <p:cNvSpPr/>
            <p:nvPr/>
          </p:nvSpPr>
          <p:spPr>
            <a:xfrm>
              <a:off x="187828" y="3754769"/>
              <a:ext cx="62549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1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1000 </a:t>
              </a:r>
              <a:r>
                <a:rPr lang="pl-PL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r. </a:t>
              </a:r>
              <a:endParaRPr lang="pl-PL" sz="1100" dirty="0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8216151" y="3737660"/>
              <a:ext cx="62549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1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1020 </a:t>
              </a:r>
              <a:r>
                <a:rPr lang="pl-PL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r. </a:t>
              </a:r>
              <a:endParaRPr lang="pl-PL" sz="1100" dirty="0"/>
            </a:p>
          </p:txBody>
        </p:sp>
        <p:sp>
          <p:nvSpPr>
            <p:cNvPr id="9" name="Elipsa 8"/>
            <p:cNvSpPr/>
            <p:nvPr/>
          </p:nvSpPr>
          <p:spPr>
            <a:xfrm>
              <a:off x="733711" y="3565259"/>
              <a:ext cx="180000" cy="180000"/>
            </a:xfrm>
            <a:prstGeom prst="ellipse">
              <a:avLst/>
            </a:prstGeom>
            <a:solidFill>
              <a:srgbClr val="083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5" name="Prostokąt 14"/>
          <p:cNvSpPr/>
          <p:nvPr/>
        </p:nvSpPr>
        <p:spPr>
          <a:xfrm>
            <a:off x="1042548" y="804374"/>
            <a:ext cx="4516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/>
              <a:t>Podboje Bolesława Chrobrego</a:t>
            </a:r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574772" y="5627181"/>
            <a:ext cx="6254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1002 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endParaRPr lang="pl-PL" sz="1100" dirty="0"/>
          </a:p>
        </p:txBody>
      </p:sp>
      <p:sp>
        <p:nvSpPr>
          <p:cNvPr id="20" name="Elipsa 19"/>
          <p:cNvSpPr/>
          <p:nvPr/>
        </p:nvSpPr>
        <p:spPr>
          <a:xfrm>
            <a:off x="1067132" y="5905234"/>
            <a:ext cx="180000" cy="180000"/>
          </a:xfrm>
          <a:prstGeom prst="ellipse">
            <a:avLst/>
          </a:prstGeom>
          <a:solidFill>
            <a:srgbClr val="083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917998" y="6094744"/>
            <a:ext cx="6254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1003 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endParaRPr lang="pl-PL" sz="1100" dirty="0"/>
          </a:p>
        </p:txBody>
      </p:sp>
      <p:sp>
        <p:nvSpPr>
          <p:cNvPr id="23" name="Elipsa 22"/>
          <p:cNvSpPr/>
          <p:nvPr/>
        </p:nvSpPr>
        <p:spPr>
          <a:xfrm>
            <a:off x="4491052" y="5888791"/>
            <a:ext cx="180000" cy="180000"/>
          </a:xfrm>
          <a:prstGeom prst="ellipse">
            <a:avLst/>
          </a:prstGeom>
          <a:solidFill>
            <a:srgbClr val="083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4326798" y="6094744"/>
            <a:ext cx="6254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1013 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endParaRPr lang="pl-PL" sz="1100" dirty="0"/>
          </a:p>
        </p:txBody>
      </p:sp>
      <p:sp>
        <p:nvSpPr>
          <p:cNvPr id="25" name="Elipsa 24"/>
          <p:cNvSpPr/>
          <p:nvPr/>
        </p:nvSpPr>
        <p:spPr>
          <a:xfrm>
            <a:off x="7386801" y="5876074"/>
            <a:ext cx="180000" cy="180000"/>
          </a:xfrm>
          <a:prstGeom prst="ellipse">
            <a:avLst/>
          </a:prstGeom>
          <a:solidFill>
            <a:srgbClr val="083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>
            <a:off x="7222547" y="6082027"/>
            <a:ext cx="6254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1018 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endParaRPr lang="pl-PL" sz="1100" dirty="0"/>
          </a:p>
        </p:txBody>
      </p:sp>
      <p:cxnSp>
        <p:nvCxnSpPr>
          <p:cNvPr id="33" name="Łącznik prosty ze strzałką 32"/>
          <p:cNvCxnSpPr/>
          <p:nvPr/>
        </p:nvCxnSpPr>
        <p:spPr>
          <a:xfrm>
            <a:off x="7470201" y="4489450"/>
            <a:ext cx="0" cy="1325385"/>
          </a:xfrm>
          <a:prstGeom prst="straightConnector1">
            <a:avLst/>
          </a:prstGeom>
          <a:ln>
            <a:solidFill>
              <a:srgbClr val="0830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a 26"/>
          <p:cNvGrpSpPr/>
          <p:nvPr/>
        </p:nvGrpSpPr>
        <p:grpSpPr>
          <a:xfrm>
            <a:off x="4569452" y="1803284"/>
            <a:ext cx="4269748" cy="2705869"/>
            <a:chOff x="-2089110" y="3239816"/>
            <a:chExt cx="4269748" cy="2459891"/>
          </a:xfrm>
        </p:grpSpPr>
        <p:cxnSp>
          <p:nvCxnSpPr>
            <p:cNvPr id="29" name="Łącznik prosty ze strzałką 28"/>
            <p:cNvCxnSpPr/>
            <p:nvPr/>
          </p:nvCxnSpPr>
          <p:spPr>
            <a:xfrm>
              <a:off x="-1006042" y="4424750"/>
              <a:ext cx="0" cy="1014549"/>
            </a:xfrm>
            <a:prstGeom prst="straightConnector1">
              <a:avLst/>
            </a:prstGeom>
            <a:ln>
              <a:solidFill>
                <a:srgbClr val="08307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ole tekstowe 27"/>
            <p:cNvSpPr txBox="1"/>
            <p:nvPr/>
          </p:nvSpPr>
          <p:spPr>
            <a:xfrm>
              <a:off x="-2089110" y="3239816"/>
              <a:ext cx="4269748" cy="245989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83074"/>
              </a:solidFill>
            </a:ln>
          </p:spPr>
          <p:txBody>
            <a:bodyPr wrap="square" rtlCol="0">
              <a:spAutoFit/>
            </a:bodyPr>
            <a:lstStyle/>
            <a:p>
              <a:pPr marL="360000" lvl="1">
                <a:spcBef>
                  <a:spcPts val="1200"/>
                </a:spcBef>
              </a:pPr>
              <a:endParaRPr lang="pl-PL" sz="1400" b="1" dirty="0" smtClean="0">
                <a:solidFill>
                  <a:srgbClr val="FF0000"/>
                </a:solidFill>
              </a:endParaRPr>
            </a:p>
            <a:p>
              <a:pPr marL="360000" lvl="1">
                <a:spcBef>
                  <a:spcPts val="100"/>
                </a:spcBef>
              </a:pPr>
              <a:r>
                <a:rPr lang="pl-PL" sz="1400" b="1" dirty="0" smtClean="0">
                  <a:solidFill>
                    <a:srgbClr val="FF0000"/>
                  </a:solidFill>
                </a:rPr>
                <a:t>1018 </a:t>
              </a:r>
              <a:r>
                <a:rPr lang="pl-PL" sz="1400" b="1" dirty="0">
                  <a:solidFill>
                    <a:srgbClr val="FF0000"/>
                  </a:solidFill>
                </a:rPr>
                <a:t>r. </a:t>
              </a:r>
              <a:r>
                <a:rPr lang="pl-PL" sz="1400" b="1" dirty="0"/>
                <a:t>– </a:t>
              </a:r>
              <a:r>
                <a:rPr lang="pl-PL" sz="1400" b="1" dirty="0"/>
                <a:t>pokój w </a:t>
              </a:r>
              <a:r>
                <a:rPr lang="pl-PL" sz="1400" b="1" dirty="0" smtClean="0"/>
                <a:t>Budziszynie</a:t>
              </a:r>
              <a:endParaRPr lang="pl-PL" sz="1400" dirty="0"/>
            </a:p>
            <a:p>
              <a:pPr marL="360000" lvl="2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l-PL" sz="1400" dirty="0"/>
                <a:t>Milsko i Łużyce (prawdopodobnie) </a:t>
              </a:r>
              <a:r>
                <a:rPr lang="pl-PL" sz="1400" b="1" dirty="0"/>
                <a:t>własnością </a:t>
              </a:r>
              <a:r>
                <a:rPr lang="pl-PL" sz="1400" b="1" dirty="0" smtClean="0"/>
                <a:t>Bolesława</a:t>
              </a:r>
            </a:p>
            <a:p>
              <a:pPr marL="360000" lvl="2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l-PL" sz="1400" dirty="0"/>
                <a:t>małżeństwo Chrobrego z </a:t>
              </a:r>
              <a:r>
                <a:rPr lang="pl-PL" sz="1400" b="1" dirty="0"/>
                <a:t>księżniczką </a:t>
              </a:r>
              <a:r>
                <a:rPr lang="pl-PL" sz="1400" b="1" dirty="0" smtClean="0"/>
                <a:t>Odą</a:t>
              </a:r>
              <a:endParaRPr lang="pl-PL" sz="1400" dirty="0" smtClean="0"/>
            </a:p>
            <a:p>
              <a:pPr marL="74250" lvl="2">
                <a:spcAft>
                  <a:spcPts val="600"/>
                </a:spcAft>
              </a:pPr>
              <a:endParaRPr lang="pl-PL" sz="1400" dirty="0" smtClean="0"/>
            </a:p>
            <a:p>
              <a:pPr marL="360000" lvl="2" indent="-285750">
                <a:buFont typeface="Arial" panose="020B0604020202020204" pitchFamily="34" charset="0"/>
                <a:buChar char="•"/>
              </a:pPr>
              <a:endParaRPr lang="pl-PL" sz="1400" dirty="0" smtClean="0"/>
            </a:p>
            <a:p>
              <a:pPr marL="360000" lvl="2" indent="-285750">
                <a:buFont typeface="Arial" panose="020B0604020202020204" pitchFamily="34" charset="0"/>
                <a:buChar char="•"/>
              </a:pPr>
              <a:endParaRPr lang="pl-PL" sz="1400" dirty="0"/>
            </a:p>
            <a:p>
              <a:pPr marL="360000" lvl="2" indent="-285750">
                <a:buFont typeface="Arial" panose="020B0604020202020204" pitchFamily="34" charset="0"/>
                <a:buChar char="•"/>
              </a:pPr>
              <a:endParaRPr lang="pl-PL" sz="1400" dirty="0" smtClean="0"/>
            </a:p>
            <a:p>
              <a:pPr marL="360000" lvl="2" indent="-285750">
                <a:buFont typeface="Arial" panose="020B0604020202020204" pitchFamily="34" charset="0"/>
                <a:buChar char="•"/>
              </a:pPr>
              <a:endParaRPr lang="pl-PL" sz="1400" dirty="0"/>
            </a:p>
            <a:p>
              <a:pPr marL="360000" lvl="2" indent="-285750">
                <a:buFont typeface="Arial" panose="020B0604020202020204" pitchFamily="34" charset="0"/>
                <a:buChar char="•"/>
              </a:pPr>
              <a:endParaRPr lang="pl-PL" sz="1400" dirty="0" smtClean="0"/>
            </a:p>
          </p:txBody>
        </p:sp>
      </p:grpSp>
      <p:sp>
        <p:nvSpPr>
          <p:cNvPr id="7" name="Prostokąt 6"/>
          <p:cNvSpPr/>
          <p:nvPr/>
        </p:nvSpPr>
        <p:spPr>
          <a:xfrm>
            <a:off x="4595879" y="3205067"/>
            <a:ext cx="4572000" cy="11280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lvl="1">
              <a:lnSpc>
                <a:spcPct val="115000"/>
              </a:lnSpc>
              <a:spcAft>
                <a:spcPts val="0"/>
              </a:spcAft>
            </a:pPr>
            <a:r>
              <a:rPr lang="pl-PL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1018 r. 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wyprawa Bolesława do </a:t>
            </a:r>
            <a:r>
              <a:rPr lang="pl-PL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Rusi Kijowskiej</a:t>
            </a:r>
          </a:p>
          <a:p>
            <a:pPr marL="360000" lvl="2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osadzenie na tronie Rusi zięcia, </a:t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księcia </a:t>
            </a:r>
            <a:r>
              <a:rPr lang="pl-PL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Świętopełka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</a:p>
          <a:p>
            <a:pPr marL="36000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zajęcie </a:t>
            </a:r>
            <a:r>
              <a:rPr lang="pl-PL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Grodów Czerwieńskich</a:t>
            </a:r>
            <a:endParaRPr lang="pl-PL" sz="1400" dirty="0"/>
          </a:p>
        </p:txBody>
      </p:sp>
      <p:grpSp>
        <p:nvGrpSpPr>
          <p:cNvPr id="11" name="Grupa 10"/>
          <p:cNvGrpSpPr/>
          <p:nvPr/>
        </p:nvGrpSpPr>
        <p:grpSpPr>
          <a:xfrm>
            <a:off x="532366" y="1811910"/>
            <a:ext cx="4037086" cy="3252486"/>
            <a:chOff x="532366" y="1811910"/>
            <a:chExt cx="4037086" cy="3252486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66" y="1811910"/>
              <a:ext cx="4037086" cy="3045852"/>
            </a:xfrm>
            <a:prstGeom prst="rect">
              <a:avLst/>
            </a:prstGeom>
            <a:ln w="3175">
              <a:solidFill>
                <a:srgbClr val="083074"/>
              </a:solidFill>
            </a:ln>
          </p:spPr>
        </p:pic>
        <p:sp>
          <p:nvSpPr>
            <p:cNvPr id="34" name="pole tekstowe 33"/>
            <p:cNvSpPr txBox="1"/>
            <p:nvPr/>
          </p:nvSpPr>
          <p:spPr>
            <a:xfrm>
              <a:off x="532366" y="4833564"/>
              <a:ext cx="40370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Bolesław Chrobry pod bramą Kijowa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62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07" r="31110" b="8968"/>
          <a:stretch/>
        </p:blipFill>
        <p:spPr>
          <a:xfrm>
            <a:off x="1173481" y="1544321"/>
            <a:ext cx="4866640" cy="4846320"/>
          </a:xfrm>
          <a:prstGeom prst="rect">
            <a:avLst/>
          </a:prstGeom>
          <a:ln w="3175">
            <a:solidFill>
              <a:srgbClr val="083074"/>
            </a:solidFill>
          </a:ln>
        </p:spPr>
      </p:pic>
      <p:grpSp>
        <p:nvGrpSpPr>
          <p:cNvPr id="21" name="Grupa 20"/>
          <p:cNvGrpSpPr/>
          <p:nvPr/>
        </p:nvGrpSpPr>
        <p:grpSpPr>
          <a:xfrm>
            <a:off x="6043299" y="1537177"/>
            <a:ext cx="1638141" cy="1968416"/>
            <a:chOff x="5280819" y="1955885"/>
            <a:chExt cx="1638141" cy="1968416"/>
          </a:xfrm>
        </p:grpSpPr>
        <p:pic>
          <p:nvPicPr>
            <p:cNvPr id="17" name="Obraz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94" t="1292" r="833" b="67142"/>
            <a:stretch/>
          </p:blipFill>
          <p:spPr>
            <a:xfrm>
              <a:off x="5283200" y="2209801"/>
              <a:ext cx="1635760" cy="1714500"/>
            </a:xfrm>
            <a:prstGeom prst="rect">
              <a:avLst/>
            </a:prstGeom>
            <a:ln w="3175">
              <a:solidFill>
                <a:srgbClr val="083074"/>
              </a:solidFill>
            </a:ln>
          </p:spPr>
        </p:pic>
        <p:grpSp>
          <p:nvGrpSpPr>
            <p:cNvPr id="18" name="Grupa 17"/>
            <p:cNvGrpSpPr/>
            <p:nvPr/>
          </p:nvGrpSpPr>
          <p:grpSpPr>
            <a:xfrm>
              <a:off x="5280819" y="1955885"/>
              <a:ext cx="767443" cy="253916"/>
              <a:chOff x="689882" y="976171"/>
              <a:chExt cx="767443" cy="253916"/>
            </a:xfrm>
          </p:grpSpPr>
          <p:sp>
            <p:nvSpPr>
              <p:cNvPr id="19" name="Prostokąt 18"/>
              <p:cNvSpPr/>
              <p:nvPr/>
            </p:nvSpPr>
            <p:spPr>
              <a:xfrm>
                <a:off x="689882" y="976171"/>
                <a:ext cx="767443" cy="253916"/>
              </a:xfrm>
              <a:prstGeom prst="rect">
                <a:avLst/>
              </a:prstGeom>
              <a:solidFill>
                <a:srgbClr val="0139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ole tekstowe 19"/>
              <p:cNvSpPr txBox="1"/>
              <p:nvPr/>
            </p:nvSpPr>
            <p:spPr>
              <a:xfrm>
                <a:off x="694647" y="976171"/>
                <a:ext cx="76267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050" b="1" dirty="0" smtClean="0">
                    <a:solidFill>
                      <a:schemeClr val="bg1"/>
                    </a:solidFill>
                  </a:rPr>
                  <a:t>LEGENDA</a:t>
                </a:r>
                <a:endParaRPr lang="pl-PL" sz="105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2" name="pole tekstowe 21"/>
          <p:cNvSpPr txBox="1"/>
          <p:nvPr/>
        </p:nvSpPr>
        <p:spPr>
          <a:xfrm>
            <a:off x="1143315" y="6360161"/>
            <a:ext cx="4871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/>
              <a:t>Polska za rządów Bolesława Chrobrego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17830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23828" y="1302215"/>
            <a:ext cx="6181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solidFill>
                  <a:srgbClr val="FF0000"/>
                </a:solidFill>
              </a:rPr>
              <a:t>1025 r. </a:t>
            </a:r>
            <a:r>
              <a:rPr lang="pl-PL" b="1" dirty="0"/>
              <a:t>– koronacja królewska Bolesława Chrobrego</a:t>
            </a:r>
            <a:endParaRPr lang="pl-PL" dirty="0"/>
          </a:p>
        </p:txBody>
      </p:sp>
      <p:grpSp>
        <p:nvGrpSpPr>
          <p:cNvPr id="3" name="Grupa 2"/>
          <p:cNvGrpSpPr/>
          <p:nvPr/>
        </p:nvGrpSpPr>
        <p:grpSpPr>
          <a:xfrm>
            <a:off x="834720" y="6191021"/>
            <a:ext cx="7923199" cy="369332"/>
            <a:chOff x="851587" y="2421661"/>
            <a:chExt cx="7923199" cy="369332"/>
          </a:xfrm>
        </p:grpSpPr>
        <p:sp>
          <p:nvSpPr>
            <p:cNvPr id="4" name="Prostokąt 3"/>
            <p:cNvSpPr/>
            <p:nvPr/>
          </p:nvSpPr>
          <p:spPr>
            <a:xfrm>
              <a:off x="1043795" y="2421661"/>
              <a:ext cx="77309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b="1" dirty="0">
                  <a:solidFill>
                    <a:srgbClr val="0070C0"/>
                  </a:solidFill>
                </a:rPr>
                <a:t>Zastanów się, jakie znaczenie miało to wydarzenie dla władcy i dla </a:t>
              </a:r>
              <a:r>
                <a:rPr lang="pl-PL" b="1" dirty="0" smtClean="0">
                  <a:solidFill>
                    <a:srgbClr val="0070C0"/>
                  </a:solidFill>
                </a:rPr>
                <a:t>państwa.</a:t>
              </a:r>
              <a:endParaRPr lang="pl-PL" b="1" dirty="0">
                <a:solidFill>
                  <a:srgbClr val="0070C0"/>
                </a:solidFill>
              </a:endParaRPr>
            </a:p>
          </p:txBody>
        </p:sp>
        <p:sp>
          <p:nvSpPr>
            <p:cNvPr id="5" name="Pięciokąt 4"/>
            <p:cNvSpPr/>
            <p:nvPr/>
          </p:nvSpPr>
          <p:spPr>
            <a:xfrm>
              <a:off x="851587" y="2524364"/>
              <a:ext cx="192209" cy="140494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1949737" y="1905227"/>
            <a:ext cx="5244526" cy="3964589"/>
            <a:chOff x="1986250" y="1671547"/>
            <a:chExt cx="5244526" cy="3964589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250" y="1671547"/>
              <a:ext cx="5244526" cy="3733757"/>
            </a:xfrm>
            <a:prstGeom prst="rect">
              <a:avLst/>
            </a:prstGeom>
            <a:ln w="3175">
              <a:solidFill>
                <a:srgbClr val="083074"/>
              </a:solidFill>
            </a:ln>
          </p:spPr>
        </p:pic>
        <p:sp>
          <p:nvSpPr>
            <p:cNvPr id="7" name="pole tekstowe 6"/>
            <p:cNvSpPr txBox="1"/>
            <p:nvPr/>
          </p:nvSpPr>
          <p:spPr>
            <a:xfrm>
              <a:off x="1986250" y="5405304"/>
              <a:ext cx="52445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Koronacja pierwszego </a:t>
              </a:r>
              <a:r>
                <a:rPr lang="pl-PL" sz="900" dirty="0" smtClean="0"/>
                <a:t>króla Polski, </a:t>
              </a:r>
              <a:r>
                <a:rPr lang="pl-PL" sz="900" dirty="0" smtClean="0"/>
                <a:t>obraz Jana Matejki</a:t>
              </a:r>
              <a:endParaRPr lang="pl-PL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984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449580" y="1307522"/>
            <a:ext cx="8694420" cy="49927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2500" b="1" dirty="0">
                <a:latin typeface="+mn-lt"/>
              </a:rPr>
              <a:t>Cele lekcji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wyjaśnisz okoliczności zjazdu gnieźnieńskiego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ocenisz decyzje zjazdu gnieźnieńskiego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 smtClean="0"/>
              <a:t>scharakteryzujesz relacje państwa Bolesława z sąsiadami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 smtClean="0"/>
              <a:t>ocenisz </a:t>
            </a:r>
            <a:r>
              <a:rPr lang="pl-PL" sz="2400" dirty="0"/>
              <a:t>znaczenie koronacji królewskiej Bolesława</a:t>
            </a:r>
          </a:p>
          <a:p>
            <a:pPr lvl="0"/>
            <a:endParaRPr lang="pl-PL" sz="2500" b="1" i="1" dirty="0" smtClean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pl-PL" sz="2500" b="1" i="1" dirty="0" smtClean="0">
                <a:latin typeface="+mn-lt"/>
              </a:rPr>
              <a:t>NACOBEZU</a:t>
            </a:r>
            <a:endParaRPr lang="pl-PL" sz="2500" b="1" dirty="0">
              <a:latin typeface="+mn-lt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wymienisz decyzje zjazdu gnieźnieńskiego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podasz najważniejsze informacje dotyczące podbojów Bolesława (wskażesz na mapie ziemie podbite)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wyjaśnisz, co dała Bolesławowi koronacja królewska</a:t>
            </a:r>
          </a:p>
        </p:txBody>
      </p: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99698" y="1205163"/>
            <a:ext cx="4516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992 r. </a:t>
            </a:r>
            <a:r>
              <a:rPr lang="pl-PL" b="1" dirty="0"/>
              <a:t>– po śmierci księcia Mieszka władzę przejął </a:t>
            </a:r>
            <a:r>
              <a:rPr lang="pl-PL" b="1" dirty="0">
                <a:solidFill>
                  <a:srgbClr val="FF0000"/>
                </a:solidFill>
              </a:rPr>
              <a:t>Bolesław Chrobry </a:t>
            </a:r>
          </a:p>
        </p:txBody>
      </p:sp>
      <p:sp>
        <p:nvSpPr>
          <p:cNvPr id="6" name="Prostokąt 5"/>
          <p:cNvSpPr/>
          <p:nvPr/>
        </p:nvSpPr>
        <p:spPr>
          <a:xfrm>
            <a:off x="638355" y="215691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wygnał macochę, księżniczkę Odę, i jej synów (przyrodnich braci</a:t>
            </a: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spcAft>
                <a:spcPts val="0"/>
              </a:spcAft>
            </a:pP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dążąc do wzmocnienia władzy, starał się zyskać poparcie cesarza Ottona III</a:t>
            </a:r>
            <a:endParaRPr lang="pl-PL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99698" y="3927745"/>
            <a:ext cx="41106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pomagał w walkach ze Słowianami </a:t>
            </a: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połabskimi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kontynuował budowę organizacji kościelnej w państwie</a:t>
            </a:r>
            <a:endParaRPr lang="pl-PL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5836861" y="1852809"/>
            <a:ext cx="2734246" cy="4100675"/>
            <a:chOff x="5846589" y="1220511"/>
            <a:chExt cx="2734246" cy="4100675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589" y="1220511"/>
              <a:ext cx="2734246" cy="3610282"/>
            </a:xfrm>
            <a:prstGeom prst="rect">
              <a:avLst/>
            </a:prstGeom>
            <a:ln w="3175">
              <a:solidFill>
                <a:srgbClr val="002060"/>
              </a:solidFill>
            </a:ln>
          </p:spPr>
        </p:pic>
        <p:sp>
          <p:nvSpPr>
            <p:cNvPr id="8" name="pole tekstowe 7"/>
            <p:cNvSpPr txBox="1"/>
            <p:nvPr/>
          </p:nvSpPr>
          <p:spPr>
            <a:xfrm>
              <a:off x="5846589" y="4813355"/>
              <a:ext cx="273424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Bolesław Chrobry był synem Mieszka ze związku </a:t>
              </a:r>
              <a:r>
                <a:rPr lang="pl-PL" sz="900" dirty="0" smtClean="0"/>
                <a:t/>
              </a:r>
              <a:br>
                <a:rPr lang="pl-PL" sz="900" dirty="0" smtClean="0"/>
              </a:br>
              <a:r>
                <a:rPr lang="pl-PL" sz="900" dirty="0" smtClean="0"/>
                <a:t>z </a:t>
              </a:r>
              <a:r>
                <a:rPr lang="pl-PL" sz="900" dirty="0"/>
                <a:t>księżniczką czeską, Dobrawą. Jego przydomek oznaczał „dzielny”, „odważny”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740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99698" y="1063647"/>
            <a:ext cx="4516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997 r. </a:t>
            </a:r>
            <a:r>
              <a:rPr lang="pl-PL" b="1" dirty="0"/>
              <a:t>– misja chrystianizacyjna do Prus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34002" y="1460286"/>
            <a:ext cx="544748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czele pochodzący z Czech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biskup Wojciech</a:t>
            </a: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2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początkowo na Pomorzu i w Gdańsku</a:t>
            </a:r>
          </a:p>
          <a:p>
            <a:pPr marL="742950" lvl="3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chrystianizacja mieszkańców gdańskiego grodu</a:t>
            </a:r>
            <a:endParaRPr lang="pl-PL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751633" y="2432539"/>
            <a:ext cx="608006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2844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dotarciu do Prus odesłał eskortę wojów</a:t>
            </a:r>
          </a:p>
          <a:p>
            <a:pPr marL="628650" lvl="1" indent="-2844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spotkanie z Prusami doprowadziło do śmierci biskupa</a:t>
            </a:r>
            <a:endParaRPr lang="pl-PL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6708547" y="1111954"/>
            <a:ext cx="1858509" cy="2206049"/>
            <a:chOff x="6625505" y="1225965"/>
            <a:chExt cx="1858509" cy="2206049"/>
          </a:xfrm>
        </p:grpSpPr>
        <p:sp>
          <p:nvSpPr>
            <p:cNvPr id="10" name="pole tekstowe 9"/>
            <p:cNvSpPr txBox="1"/>
            <p:nvPr/>
          </p:nvSpPr>
          <p:spPr>
            <a:xfrm>
              <a:off x="6729743" y="3062682"/>
              <a:ext cx="1697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Drzeworyt przedstawiający postać św. Wojciecha, XVI w.</a:t>
              </a:r>
            </a:p>
          </p:txBody>
        </p:sp>
        <p:sp>
          <p:nvSpPr>
            <p:cNvPr id="13" name="Elipsa 12"/>
            <p:cNvSpPr/>
            <p:nvPr/>
          </p:nvSpPr>
          <p:spPr>
            <a:xfrm>
              <a:off x="6625505" y="1225965"/>
              <a:ext cx="1858509" cy="185850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000" t="-2000" r="-4000" b="-47000"/>
              </a:stretch>
            </a:blipFill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1110585" y="3362767"/>
            <a:ext cx="3226027" cy="2381774"/>
            <a:chOff x="1382485" y="3946067"/>
            <a:chExt cx="3226027" cy="2381774"/>
          </a:xfrm>
        </p:grpSpPr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2485" y="3946067"/>
              <a:ext cx="3226027" cy="2021833"/>
            </a:xfrm>
            <a:prstGeom prst="rect">
              <a:avLst/>
            </a:prstGeom>
            <a:ln w="3175">
              <a:solidFill>
                <a:srgbClr val="002060"/>
              </a:solidFill>
            </a:ln>
          </p:spPr>
        </p:pic>
        <p:sp>
          <p:nvSpPr>
            <p:cNvPr id="18" name="pole tekstowe 17"/>
            <p:cNvSpPr txBox="1"/>
            <p:nvPr/>
          </p:nvSpPr>
          <p:spPr>
            <a:xfrm>
              <a:off x="1382485" y="5958509"/>
              <a:ext cx="3226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Scena z Drzwi Gnieźnieńskich przedstawiająca biskupa Wojciecha głoszącego Ewangelię pogańskim Prusom</a:t>
              </a: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4499657" y="3371344"/>
            <a:ext cx="3214625" cy="2365908"/>
            <a:chOff x="4833256" y="3961073"/>
            <a:chExt cx="3214625" cy="2365908"/>
          </a:xfrm>
        </p:grpSpPr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256" y="3961073"/>
              <a:ext cx="3214624" cy="2014688"/>
            </a:xfrm>
            <a:prstGeom prst="rect">
              <a:avLst/>
            </a:prstGeom>
            <a:ln w="3175">
              <a:solidFill>
                <a:srgbClr val="002060"/>
              </a:solidFill>
            </a:ln>
          </p:spPr>
        </p:pic>
        <p:sp>
          <p:nvSpPr>
            <p:cNvPr id="20" name="pole tekstowe 19"/>
            <p:cNvSpPr txBox="1"/>
            <p:nvPr/>
          </p:nvSpPr>
          <p:spPr>
            <a:xfrm>
              <a:off x="4833257" y="5957649"/>
              <a:ext cx="3214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Scena z Drzwi Gnieźnieńskich przedstawiająca wykupienie przez księcia Bolesława ciała biskupa Wojciecha</a:t>
              </a:r>
            </a:p>
          </p:txBody>
        </p:sp>
      </p:grpSp>
      <p:sp>
        <p:nvSpPr>
          <p:cNvPr id="22" name="Prostokąt 21"/>
          <p:cNvSpPr/>
          <p:nvPr/>
        </p:nvSpPr>
        <p:spPr>
          <a:xfrm>
            <a:off x="116049" y="5704588"/>
            <a:ext cx="8451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ciało męczennika (zgodnie z tradycją wykupione przez księcia Bolesława) zostało pochowane w Gnieźnie</a:t>
            </a:r>
            <a:endParaRPr lang="pl-PL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561240" y="6388976"/>
            <a:ext cx="569681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999 r.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biskup Wojciech został ogłoszony świętym</a:t>
            </a:r>
            <a:endParaRPr lang="pl-PL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1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99698" y="1161619"/>
            <a:ext cx="4516098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1000 r. </a:t>
            </a:r>
            <a:r>
              <a:rPr lang="pl-PL" b="1" dirty="0"/>
              <a:t>– zjazd gnieźnieński</a:t>
            </a:r>
            <a:endParaRPr lang="pl-PL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to efekt śmierci św. Wojciecha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951256" y="2304821"/>
            <a:ext cx="7314513" cy="1047979"/>
            <a:chOff x="851587" y="2381021"/>
            <a:chExt cx="7314513" cy="1047979"/>
          </a:xfrm>
        </p:grpSpPr>
        <p:sp>
          <p:nvSpPr>
            <p:cNvPr id="3" name="Prostokąt 2"/>
            <p:cNvSpPr/>
            <p:nvPr/>
          </p:nvSpPr>
          <p:spPr>
            <a:xfrm>
              <a:off x="1043795" y="2381021"/>
              <a:ext cx="7122305" cy="1047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5000"/>
                </a:lnSpc>
                <a:spcAft>
                  <a:spcPts val="0"/>
                </a:spcAft>
              </a:pPr>
              <a:r>
                <a:rPr lang="pl-PL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Zastanów się…</a:t>
              </a:r>
              <a:endParaRPr lang="pl-PL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24000" indent="-285750">
                <a:lnSpc>
                  <a:spcPct val="115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pl-PL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 jaki sposób zmieniła się pozycja księcia Bolesława po śmierci biskupa Wojciecha?</a:t>
              </a:r>
              <a:endParaRPr lang="pl-PL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Pięciokąt 3"/>
            <p:cNvSpPr/>
            <p:nvPr/>
          </p:nvSpPr>
          <p:spPr>
            <a:xfrm>
              <a:off x="851587" y="2524364"/>
              <a:ext cx="192209" cy="140494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" name="Prostokąt 5"/>
          <p:cNvSpPr/>
          <p:nvPr/>
        </p:nvSpPr>
        <p:spPr>
          <a:xfrm>
            <a:off x="1143464" y="3615633"/>
            <a:ext cx="6844836" cy="1501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grobu św. Wojciecha przybył cesarz Otton III</a:t>
            </a:r>
          </a:p>
          <a:p>
            <a:pPr marL="628650" lvl="1" indent="-1714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polityczny wymiar pielgrzymki to poszukiwanie przez cesarza sojusznika dla planów utworzenia cesarstwa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uniwersalistycznego</a:t>
            </a: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Bolesława to możliwość zdobycia korony królewskiej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4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951256" y="1301521"/>
            <a:ext cx="7314513" cy="1077218"/>
            <a:chOff x="851587" y="2419121"/>
            <a:chExt cx="7314513" cy="1077218"/>
          </a:xfrm>
        </p:grpSpPr>
        <p:sp>
          <p:nvSpPr>
            <p:cNvPr id="4" name="Prostokąt 3"/>
            <p:cNvSpPr/>
            <p:nvPr/>
          </p:nvSpPr>
          <p:spPr>
            <a:xfrm>
              <a:off x="1043795" y="2419121"/>
              <a:ext cx="712230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</a:pPr>
              <a:r>
                <a:rPr lang="pl-PL" b="1" dirty="0">
                  <a:solidFill>
                    <a:srgbClr val="0070C0"/>
                  </a:solidFill>
                </a:rPr>
                <a:t>Zapoznaj się z informacjami z podręcznika (s. 298).</a:t>
              </a:r>
              <a:endParaRPr lang="pl-PL" dirty="0">
                <a:solidFill>
                  <a:srgbClr val="0070C0"/>
                </a:solidFill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l-PL" b="1" dirty="0">
                  <a:solidFill>
                    <a:srgbClr val="0070C0"/>
                  </a:solidFill>
                </a:rPr>
                <a:t>Ustal, do jakich wydarzeń doszło podczas zjazdu gnieźnieńskiego. </a:t>
              </a:r>
              <a:endParaRPr lang="pl-PL" b="1" dirty="0" smtClean="0">
                <a:solidFill>
                  <a:srgbClr val="0070C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b="1" dirty="0" smtClean="0">
                  <a:solidFill>
                    <a:srgbClr val="0070C0"/>
                  </a:solidFill>
                </a:rPr>
                <a:t>Jakie </a:t>
              </a:r>
              <a:r>
                <a:rPr lang="pl-PL" b="1" dirty="0">
                  <a:solidFill>
                    <a:srgbClr val="0070C0"/>
                  </a:solidFill>
                </a:rPr>
                <a:t>było znaczenie każdego z nich?</a:t>
              </a:r>
              <a:endParaRPr lang="pl-PL" dirty="0">
                <a:solidFill>
                  <a:srgbClr val="0070C0"/>
                </a:solidFill>
              </a:endParaRPr>
            </a:p>
          </p:txBody>
        </p:sp>
        <p:sp>
          <p:nvSpPr>
            <p:cNvPr id="5" name="Pięciokąt 4"/>
            <p:cNvSpPr/>
            <p:nvPr/>
          </p:nvSpPr>
          <p:spPr>
            <a:xfrm>
              <a:off x="851587" y="2524364"/>
              <a:ext cx="192209" cy="140494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" name="Prostokąt 5"/>
          <p:cNvSpPr/>
          <p:nvPr/>
        </p:nvSpPr>
        <p:spPr>
          <a:xfrm>
            <a:off x="1047360" y="2206370"/>
            <a:ext cx="7055240" cy="125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1">
              <a:lnSpc>
                <a:spcPct val="115000"/>
              </a:lnSpc>
              <a:spcAft>
                <a:spcPts val="600"/>
              </a:spcAft>
            </a:pP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włożenie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głowę Bolesława cesarskiego diademu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pl-PL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znaczenie?</a:t>
            </a:r>
            <a:endParaRPr lang="pl-PL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80893" y="3283588"/>
            <a:ext cx="7055240" cy="125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1">
              <a:lnSpc>
                <a:spcPct val="115000"/>
              </a:lnSpc>
              <a:spcAft>
                <a:spcPts val="600"/>
              </a:spcAft>
            </a:pP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l-PL" b="1" dirty="0"/>
              <a:t>podarowanie Bolesławowi kopii włóczni św. </a:t>
            </a:r>
            <a:r>
              <a:rPr lang="pl-PL" b="1" dirty="0" smtClean="0"/>
              <a:t>Maurycego</a:t>
            </a: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pl-PL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znaczenie?</a:t>
            </a:r>
            <a:endParaRPr lang="pl-PL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080893" y="4364383"/>
            <a:ext cx="7021708" cy="148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1">
              <a:spcAft>
                <a:spcPts val="600"/>
              </a:spcAft>
            </a:pPr>
            <a:r>
              <a:rPr lang="pl-PL" b="1" dirty="0" smtClean="0"/>
              <a:t>– decyzja </a:t>
            </a:r>
            <a:r>
              <a:rPr lang="pl-PL" b="1" dirty="0"/>
              <a:t>o utworzeniu niezależnej organizacji kościelnej na ziemiach Bolesława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pl-PL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znaczenie?</a:t>
            </a:r>
            <a:endParaRPr lang="pl-PL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3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951256" y="1161821"/>
            <a:ext cx="7303745" cy="923330"/>
            <a:chOff x="851587" y="2431821"/>
            <a:chExt cx="7303745" cy="923330"/>
          </a:xfrm>
        </p:grpSpPr>
        <p:sp>
          <p:nvSpPr>
            <p:cNvPr id="4" name="Prostokąt 3"/>
            <p:cNvSpPr/>
            <p:nvPr/>
          </p:nvSpPr>
          <p:spPr>
            <a:xfrm>
              <a:off x="1043796" y="2431821"/>
              <a:ext cx="711153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l-PL" b="1" dirty="0">
                  <a:solidFill>
                    <a:srgbClr val="0070C0"/>
                  </a:solidFill>
                </a:rPr>
                <a:t>Podzielcie się na dwa zespoły. Każdy zespół ma za zadanie przeczytać jeden z tekstów źródłowych (podręcznik, s. 299) na temat przebiegu zjazdu gnieźnieńskiego, a następnie uzupełnić poniższą tabelę.</a:t>
              </a:r>
            </a:p>
          </p:txBody>
        </p:sp>
        <p:sp>
          <p:nvSpPr>
            <p:cNvPr id="5" name="Pięciokąt 4"/>
            <p:cNvSpPr/>
            <p:nvPr/>
          </p:nvSpPr>
          <p:spPr>
            <a:xfrm>
              <a:off x="851587" y="2524364"/>
              <a:ext cx="192209" cy="140494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012312"/>
              </p:ext>
            </p:extLst>
          </p:nvPr>
        </p:nvGraphicFramePr>
        <p:xfrm>
          <a:off x="373295" y="2342794"/>
          <a:ext cx="8470436" cy="3919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1805"/>
                <a:gridCol w="3035300"/>
                <a:gridCol w="3103331"/>
              </a:tblGrid>
              <a:tr h="370840"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Zjazd gnieźnieński okiem </a:t>
                      </a:r>
                      <a:r>
                        <a:rPr lang="pl-PL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Thietmara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Zjazd gnieźnieński okiem Galla Anonima</a:t>
                      </a:r>
                      <a:endParaRPr lang="pl-PL" sz="1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Czas powstania relacji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algn="l"/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8000" algn="l"/>
                      <a:endParaRPr lang="pl-PL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mogła powstać na podstawie relacji naocznych świadków?</a:t>
                      </a:r>
                      <a:endParaRPr lang="pl-PL" sz="12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8000" algn="l"/>
                      <a:endParaRPr lang="pl-PL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Sposób przyjęcia cesarza przez Bolesława</a:t>
                      </a:r>
                      <a:r>
                        <a:rPr lang="pl-PL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(stosunek cesarza do księcia, słowa i decyzje podejmowane przez cesarza) </a:t>
                      </a:r>
                      <a:endParaRPr lang="pl-PL" sz="12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pl-PL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pl-PL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pl-PL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pl-PL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pl-PL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pl-PL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pl-PL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pl-PL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pl-PL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pl-PL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Stosunek autora relacji do decyzji </a:t>
                      </a:r>
                      <a:b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utworzeniu arcybiskupstwa </a:t>
                      </a:r>
                      <a:endParaRPr lang="pl-PL" sz="12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l-PL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2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951256" y="1161821"/>
            <a:ext cx="7303745" cy="923330"/>
            <a:chOff x="851587" y="2431821"/>
            <a:chExt cx="7303745" cy="923330"/>
          </a:xfrm>
        </p:grpSpPr>
        <p:sp>
          <p:nvSpPr>
            <p:cNvPr id="4" name="Prostokąt 3"/>
            <p:cNvSpPr/>
            <p:nvPr/>
          </p:nvSpPr>
          <p:spPr>
            <a:xfrm>
              <a:off x="1043796" y="2431821"/>
              <a:ext cx="711153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l-PL" b="1" dirty="0">
                  <a:solidFill>
                    <a:srgbClr val="0070C0"/>
                  </a:solidFill>
                </a:rPr>
                <a:t>Podzielcie się na dwa zespoły. Każdy zespół ma za zadanie przeczytać jeden z tekstów źródłowych (podręcznik, s. 299) na temat przebiegu zjazdu gnieźnieńskiego, a następnie uzupełnić poniższą tabelę.</a:t>
              </a:r>
            </a:p>
          </p:txBody>
        </p:sp>
        <p:sp>
          <p:nvSpPr>
            <p:cNvPr id="5" name="Pięciokąt 4"/>
            <p:cNvSpPr/>
            <p:nvPr/>
          </p:nvSpPr>
          <p:spPr>
            <a:xfrm>
              <a:off x="851587" y="2524364"/>
              <a:ext cx="192209" cy="140494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536215"/>
              </p:ext>
            </p:extLst>
          </p:nvPr>
        </p:nvGraphicFramePr>
        <p:xfrm>
          <a:off x="373295" y="2342794"/>
          <a:ext cx="8470436" cy="401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1805"/>
                <a:gridCol w="3035300"/>
                <a:gridCol w="3103331"/>
              </a:tblGrid>
              <a:tr h="370840"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Zjazd gnieźnieński okiem </a:t>
                      </a:r>
                      <a:r>
                        <a:rPr lang="pl-PL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Thietmara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Zjazd gnieźnieński okiem Galla Anonima</a:t>
                      </a:r>
                      <a:endParaRPr lang="pl-PL" sz="1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Czas powstania relacji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 w.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XII w.</a:t>
                      </a:r>
                      <a:endParaRPr lang="pl-PL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mogła powstać na podstawie relacji naocznych świadków?</a:t>
                      </a:r>
                      <a:endParaRPr lang="pl-PL" sz="12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Thietmar</a:t>
                      </a: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żył w czasach zjazdu gnieźnieńskiego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8000" algn="l"/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</a:t>
                      </a:r>
                      <a:endParaRPr lang="pl-PL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Sposób przyjęcia cesarza przez Bolesława</a:t>
                      </a:r>
                      <a:r>
                        <a:rPr lang="pl-PL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(stosunek cesarza do księcia, słowa i decyzje podejmowane przez cesarza) </a:t>
                      </a:r>
                      <a:endParaRPr lang="pl-PL" sz="12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wypowiedzi wynika, że </a:t>
                      </a:r>
                      <a:r>
                        <a:rPr lang="pl-PL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Thietmar</a:t>
                      </a: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był pod dużym wrażeniem sposobu, w jaki cesarz został przyjęty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Bolesław przekazał cesarzowi dary, w tym 300 żołnierzy pancernych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sposób przyjęcia cesarza przez Bolesława jest opisywany z detalami, aby podkreślić potęgę księcia i bogactwo państwa polskiego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cesarz uznał, że Bolesław zasługuje na koronę i włożył mu na skroń swój diadem</a:t>
                      </a:r>
                    </a:p>
                    <a:p>
                      <a:pPr marL="285750" lvl="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cesarz mianował Bolesława bratem </a:t>
                      </a:r>
                      <a:b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współpracownikiem cesarstwa oraz przyjacielem i sprzymierzeńcem narodu rzymskiego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Bolesław uzyskał prawo nadawania godności kościelnych w swoim państwie</a:t>
                      </a:r>
                      <a:endParaRPr lang="pl-PL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Stosunek autora relacji do decyzji </a:t>
                      </a:r>
                      <a:b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utworzeniu arcybiskupstwa </a:t>
                      </a:r>
                      <a:endParaRPr lang="pl-PL" sz="12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biskup uznał, że arcybiskupstwo powstało prawnie, ale bez zgody biskupa Ungera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wypowiedzi autora nie można założyć, że sprzeciwiał się tej decyzji</a:t>
                      </a:r>
                      <a:endParaRPr lang="pl-PL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87828" y="5888791"/>
            <a:ext cx="8658469" cy="467563"/>
            <a:chOff x="187828" y="3548816"/>
            <a:chExt cx="8658469" cy="467563"/>
          </a:xfrm>
        </p:grpSpPr>
        <p:cxnSp>
          <p:nvCxnSpPr>
            <p:cNvPr id="3" name="Łącznik prosty ze strzałką 2"/>
            <p:cNvCxnSpPr/>
            <p:nvPr/>
          </p:nvCxnSpPr>
          <p:spPr>
            <a:xfrm>
              <a:off x="278297" y="3647660"/>
              <a:ext cx="8568000" cy="0"/>
            </a:xfrm>
            <a:prstGeom prst="straightConnector1">
              <a:avLst/>
            </a:prstGeom>
            <a:ln w="22225">
              <a:solidFill>
                <a:srgbClr val="08307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Elipsa 3"/>
            <p:cNvSpPr/>
            <p:nvPr/>
          </p:nvSpPr>
          <p:spPr>
            <a:xfrm>
              <a:off x="8359035" y="3548816"/>
              <a:ext cx="180000" cy="180000"/>
            </a:xfrm>
            <a:prstGeom prst="ellipse">
              <a:avLst/>
            </a:prstGeom>
            <a:solidFill>
              <a:srgbClr val="083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Elipsa 4"/>
            <p:cNvSpPr/>
            <p:nvPr/>
          </p:nvSpPr>
          <p:spPr>
            <a:xfrm>
              <a:off x="394772" y="3574769"/>
              <a:ext cx="180000" cy="180000"/>
            </a:xfrm>
            <a:prstGeom prst="ellipse">
              <a:avLst/>
            </a:prstGeom>
            <a:solidFill>
              <a:srgbClr val="083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/>
            <p:cNvSpPr/>
            <p:nvPr/>
          </p:nvSpPr>
          <p:spPr>
            <a:xfrm>
              <a:off x="187828" y="3754769"/>
              <a:ext cx="62549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1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1000 </a:t>
              </a:r>
              <a:r>
                <a:rPr lang="pl-PL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r. </a:t>
              </a:r>
              <a:endParaRPr lang="pl-PL" sz="1100" dirty="0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8216151" y="3737660"/>
              <a:ext cx="62549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1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1020 </a:t>
              </a:r>
              <a:r>
                <a:rPr lang="pl-PL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r. </a:t>
              </a:r>
              <a:endParaRPr lang="pl-PL" sz="1100" dirty="0"/>
            </a:p>
          </p:txBody>
        </p:sp>
        <p:sp>
          <p:nvSpPr>
            <p:cNvPr id="9" name="Elipsa 8"/>
            <p:cNvSpPr/>
            <p:nvPr/>
          </p:nvSpPr>
          <p:spPr>
            <a:xfrm>
              <a:off x="733711" y="3565259"/>
              <a:ext cx="180000" cy="180000"/>
            </a:xfrm>
            <a:prstGeom prst="ellipse">
              <a:avLst/>
            </a:prstGeom>
            <a:solidFill>
              <a:srgbClr val="083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823711" y="1366036"/>
            <a:ext cx="6564049" cy="4288337"/>
            <a:chOff x="1058297" y="2159699"/>
            <a:chExt cx="6564049" cy="4288337"/>
          </a:xfrm>
        </p:grpSpPr>
        <p:sp>
          <p:nvSpPr>
            <p:cNvPr id="13" name="pole tekstowe 12"/>
            <p:cNvSpPr txBox="1"/>
            <p:nvPr/>
          </p:nvSpPr>
          <p:spPr>
            <a:xfrm>
              <a:off x="1058297" y="2159699"/>
              <a:ext cx="6564049" cy="406265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83074"/>
              </a:solidFill>
            </a:ln>
          </p:spPr>
          <p:txBody>
            <a:bodyPr wrap="square" rtlCol="0">
              <a:spAutoFit/>
            </a:bodyPr>
            <a:lstStyle/>
            <a:p>
              <a:pPr marL="180000" lvl="1"/>
              <a:endParaRPr lang="pl-PL" sz="1400" b="1" dirty="0" smtClean="0">
                <a:solidFill>
                  <a:srgbClr val="FF0000"/>
                </a:solidFill>
              </a:endParaRPr>
            </a:p>
            <a:p>
              <a:pPr marL="180000" lvl="1"/>
              <a:endParaRPr lang="pl-PL" sz="1400" b="1" dirty="0" smtClean="0">
                <a:solidFill>
                  <a:srgbClr val="FF0000"/>
                </a:solidFill>
              </a:endParaRPr>
            </a:p>
            <a:p>
              <a:pPr marL="180000" lvl="1">
                <a:spcAft>
                  <a:spcPts val="600"/>
                </a:spcAft>
              </a:pPr>
              <a:r>
                <a:rPr lang="pl-PL" sz="1400" b="1" dirty="0" smtClean="0">
                  <a:solidFill>
                    <a:srgbClr val="FF0000"/>
                  </a:solidFill>
                </a:rPr>
                <a:t>1002 </a:t>
              </a:r>
              <a:r>
                <a:rPr lang="pl-PL" sz="1400" b="1" dirty="0">
                  <a:solidFill>
                    <a:srgbClr val="FF0000"/>
                  </a:solidFill>
                </a:rPr>
                <a:t>r. </a:t>
              </a:r>
              <a:r>
                <a:rPr lang="pl-PL" sz="1400" b="1" dirty="0"/>
                <a:t>– Bolesław zajął należące do cesarstwa Miśnię, Milsko i Łużyce</a:t>
              </a:r>
              <a:endParaRPr lang="pl-PL" sz="1400" dirty="0"/>
            </a:p>
            <a:p>
              <a:pPr marL="465750" lvl="2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l-PL" sz="1400" dirty="0" smtClean="0"/>
                <a:t>zjazd w Merseburgu – król Henryk zezwolił Bolesławowi na utrzymanie Milska </a:t>
              </a:r>
              <a:br>
                <a:rPr lang="pl-PL" sz="1400" dirty="0" smtClean="0"/>
              </a:br>
              <a:r>
                <a:rPr lang="pl-PL" sz="1400" dirty="0" smtClean="0"/>
                <a:t>i Łużyc, a nakazał </a:t>
              </a:r>
              <a:br>
                <a:rPr lang="pl-PL" sz="1400" dirty="0" smtClean="0"/>
              </a:br>
              <a:r>
                <a:rPr lang="pl-PL" sz="1400" dirty="0" smtClean="0"/>
                <a:t>zwrot Miśni</a:t>
              </a:r>
            </a:p>
            <a:p>
              <a:pPr marL="465750" lvl="1" indent="-285750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pl-PL" sz="1400" dirty="0" smtClean="0"/>
                <a:t>zamach na Bolesława</a:t>
              </a:r>
            </a:p>
            <a:p>
              <a:pPr marL="180000" lvl="1"/>
              <a:endParaRPr lang="pl-PL" sz="1400" dirty="0"/>
            </a:p>
            <a:p>
              <a:pPr marL="465750" lvl="1" indent="-285750">
                <a:buFont typeface="Arial" panose="020B0604020202020204" pitchFamily="34" charset="0"/>
                <a:buChar char="•"/>
              </a:pPr>
              <a:endParaRPr lang="pl-PL" sz="1400" dirty="0" smtClean="0"/>
            </a:p>
            <a:p>
              <a:pPr marL="465750" lvl="1" indent="-285750">
                <a:buFont typeface="Arial" panose="020B0604020202020204" pitchFamily="34" charset="0"/>
                <a:buChar char="•"/>
              </a:pPr>
              <a:endParaRPr lang="pl-PL" sz="1400" dirty="0"/>
            </a:p>
            <a:p>
              <a:pPr marL="465750" lvl="1" indent="-285750">
                <a:buFont typeface="Arial" panose="020B0604020202020204" pitchFamily="34" charset="0"/>
                <a:buChar char="•"/>
              </a:pPr>
              <a:endParaRPr lang="pl-PL" sz="1400" dirty="0" smtClean="0"/>
            </a:p>
            <a:p>
              <a:pPr marL="465750" lvl="1" indent="-285750">
                <a:buFont typeface="Arial" panose="020B0604020202020204" pitchFamily="34" charset="0"/>
                <a:buChar char="•"/>
              </a:pPr>
              <a:endParaRPr lang="pl-PL" sz="1400" dirty="0"/>
            </a:p>
            <a:p>
              <a:pPr marL="180000" lvl="1"/>
              <a:endParaRPr lang="pl-PL" sz="1400" dirty="0"/>
            </a:p>
            <a:p>
              <a:pPr marL="465750" lvl="1" indent="-285750">
                <a:buFont typeface="Arial" panose="020B0604020202020204" pitchFamily="34" charset="0"/>
                <a:buChar char="•"/>
              </a:pPr>
              <a:endParaRPr lang="pl-PL" sz="1400" dirty="0" smtClean="0"/>
            </a:p>
            <a:p>
              <a:pPr marL="180000" lvl="1"/>
              <a:endParaRPr lang="pl-PL" sz="1400" dirty="0"/>
            </a:p>
            <a:p>
              <a:pPr marL="180000" lvl="1"/>
              <a:endParaRPr lang="pl-PL" sz="1400" dirty="0" smtClean="0"/>
            </a:p>
            <a:p>
              <a:pPr marL="180000" lvl="1"/>
              <a:endParaRPr lang="pl-PL" sz="1400" dirty="0"/>
            </a:p>
          </p:txBody>
        </p:sp>
        <p:cxnSp>
          <p:nvCxnSpPr>
            <p:cNvPr id="14" name="Łącznik prosty ze strzałką 13"/>
            <p:cNvCxnSpPr/>
            <p:nvPr/>
          </p:nvCxnSpPr>
          <p:spPr>
            <a:xfrm>
              <a:off x="1058297" y="4252036"/>
              <a:ext cx="0" cy="2196000"/>
            </a:xfrm>
            <a:prstGeom prst="straightConnector1">
              <a:avLst/>
            </a:prstGeom>
            <a:ln>
              <a:solidFill>
                <a:srgbClr val="08307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rostokąt 14"/>
          <p:cNvSpPr/>
          <p:nvPr/>
        </p:nvSpPr>
        <p:spPr>
          <a:xfrm>
            <a:off x="1042548" y="804374"/>
            <a:ext cx="4516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/>
              <a:t>Podboje Bolesława Chrobrego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574772" y="1450275"/>
            <a:ext cx="5166671" cy="325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śmierci Ottona III relacje z cesarstwem uległy pogorszeniu</a:t>
            </a:r>
            <a:endParaRPr lang="pl-PL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upa 18"/>
          <p:cNvGrpSpPr/>
          <p:nvPr/>
        </p:nvGrpSpPr>
        <p:grpSpPr>
          <a:xfrm>
            <a:off x="3300597" y="2434649"/>
            <a:ext cx="3907473" cy="2999977"/>
            <a:chOff x="3894718" y="3540478"/>
            <a:chExt cx="3907473" cy="2999977"/>
          </a:xfrm>
        </p:grpSpPr>
        <p:pic>
          <p:nvPicPr>
            <p:cNvPr id="17" name="Obraz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37"/>
            <a:stretch/>
          </p:blipFill>
          <p:spPr>
            <a:xfrm>
              <a:off x="3894718" y="3540478"/>
              <a:ext cx="3907473" cy="2652058"/>
            </a:xfrm>
            <a:prstGeom prst="rect">
              <a:avLst/>
            </a:prstGeom>
            <a:ln w="3175">
              <a:solidFill>
                <a:srgbClr val="083074"/>
              </a:solidFill>
            </a:ln>
          </p:spPr>
        </p:pic>
        <p:sp>
          <p:nvSpPr>
            <p:cNvPr id="18" name="pole tekstowe 17"/>
            <p:cNvSpPr txBox="1"/>
            <p:nvPr/>
          </p:nvSpPr>
          <p:spPr>
            <a:xfrm>
              <a:off x="3894718" y="6171123"/>
              <a:ext cx="3907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Bolesław Chrobry każe wbijać słupy graniczne na Sali i Elbie, </a:t>
              </a:r>
              <a:r>
                <a:rPr lang="pl-PL" sz="900" dirty="0" smtClean="0"/>
                <a:t/>
              </a:r>
              <a:br>
                <a:rPr lang="pl-PL" sz="900" dirty="0" smtClean="0"/>
              </a:br>
              <a:r>
                <a:rPr lang="pl-PL" sz="900" dirty="0" smtClean="0"/>
                <a:t>obraz </a:t>
              </a:r>
              <a:r>
                <a:rPr lang="pl-PL" sz="900" dirty="0"/>
                <a:t>Józefa Peszki (ok. 1810 r.)</a:t>
              </a:r>
            </a:p>
          </p:txBody>
        </p:sp>
      </p:grpSp>
      <p:sp>
        <p:nvSpPr>
          <p:cNvPr id="21" name="Prostokąt 20"/>
          <p:cNvSpPr/>
          <p:nvPr/>
        </p:nvSpPr>
        <p:spPr>
          <a:xfrm>
            <a:off x="574772" y="5627181"/>
            <a:ext cx="6254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1002 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41907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8246</TotalTime>
  <Words>823</Words>
  <Application>Microsoft Office PowerPoint</Application>
  <PresentationFormat>Pokaz na ekranie (4:3)</PresentationFormat>
  <Paragraphs>163</Paragraphs>
  <Slides>14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Piotr Salewski</cp:lastModifiedBy>
  <cp:revision>1290</cp:revision>
  <dcterms:created xsi:type="dcterms:W3CDTF">2015-10-29T10:43:43Z</dcterms:created>
  <dcterms:modified xsi:type="dcterms:W3CDTF">2022-05-16T08:21:29Z</dcterms:modified>
</cp:coreProperties>
</file>