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2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363"/>
    <a:srgbClr val="3B87CD"/>
    <a:srgbClr val="013974"/>
    <a:srgbClr val="28659C"/>
    <a:srgbClr val="0A5E86"/>
    <a:srgbClr val="B22C85"/>
    <a:srgbClr val="580C0C"/>
    <a:srgbClr val="BC1C1B"/>
    <a:srgbClr val="F7A83F"/>
    <a:srgbClr val="B41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9" autoAdjust="0"/>
    <p:restoredTop sz="86552" autoAdjust="0"/>
  </p:normalViewPr>
  <p:slideViewPr>
    <p:cSldViewPr snapToGrid="0" showGuides="1">
      <p:cViewPr varScale="1">
        <p:scale>
          <a:sx n="97" d="100"/>
          <a:sy n="97" d="100"/>
        </p:scale>
        <p:origin x="1056" y="96"/>
      </p:cViewPr>
      <p:guideLst>
        <p:guide orient="horz" pos="2137"/>
        <p:guide pos="2925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12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4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62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550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92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64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8088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45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16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25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7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00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 userDrawn="1"/>
        </p:nvSpPr>
        <p:spPr>
          <a:xfrm>
            <a:off x="0" y="0"/>
            <a:ext cx="9144000" cy="69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1058821" y="185234"/>
            <a:ext cx="6323278" cy="60020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kern="1200" dirty="0" smtClean="0">
                <a:solidFill>
                  <a:srgbClr val="013974"/>
                </a:solidFill>
                <a:effectLst/>
                <a:latin typeface="+mn-lt"/>
                <a:ea typeface="+mj-ea"/>
                <a:cs typeface="+mj-cs"/>
              </a:rPr>
              <a:t>Upadek Napoleona</a:t>
            </a:r>
            <a:endParaRPr lang="pl-PL" sz="1800" kern="1200" dirty="0">
              <a:solidFill>
                <a:srgbClr val="013974"/>
              </a:solidFill>
              <a:effectLst/>
              <a:latin typeface="+mn-lt"/>
              <a:ea typeface="+mj-ea"/>
              <a:cs typeface="+mj-cs"/>
            </a:endParaRPr>
          </a:p>
        </p:txBody>
      </p:sp>
      <p:cxnSp>
        <p:nvCxnSpPr>
          <p:cNvPr id="3" name="Łącznik prosty 2"/>
          <p:cNvCxnSpPr/>
          <p:nvPr userDrawn="1"/>
        </p:nvCxnSpPr>
        <p:spPr>
          <a:xfrm>
            <a:off x="0" y="695227"/>
            <a:ext cx="9144000" cy="0"/>
          </a:xfrm>
          <a:prstGeom prst="line">
            <a:avLst/>
          </a:prstGeom>
          <a:ln w="254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2" y="179028"/>
            <a:ext cx="728984" cy="728984"/>
          </a:xfrm>
          <a:prstGeom prst="rect">
            <a:avLst/>
          </a:prstGeom>
        </p:spPr>
      </p:pic>
      <p:grpSp>
        <p:nvGrpSpPr>
          <p:cNvPr id="14" name="Grupa 13"/>
          <p:cNvGrpSpPr/>
          <p:nvPr userDrawn="1"/>
        </p:nvGrpSpPr>
        <p:grpSpPr>
          <a:xfrm>
            <a:off x="6444344" y="-28254"/>
            <a:ext cx="2069192" cy="1088594"/>
            <a:chOff x="4408715" y="-10937"/>
            <a:chExt cx="2069192" cy="1088594"/>
          </a:xfrm>
        </p:grpSpPr>
        <p:sp>
          <p:nvSpPr>
            <p:cNvPr id="15" name="Schemat blokowy: ręczne wprowadzanie danych 5"/>
            <p:cNvSpPr/>
            <p:nvPr/>
          </p:nvSpPr>
          <p:spPr>
            <a:xfrm rot="10800000">
              <a:off x="4408715" y="-10937"/>
              <a:ext cx="2069192" cy="108859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523"/>
                <a:gd name="connsiteY0" fmla="*/ 2645 h 10000"/>
                <a:gd name="connsiteX1" fmla="*/ 10523 w 10523"/>
                <a:gd name="connsiteY1" fmla="*/ 0 h 10000"/>
                <a:gd name="connsiteX2" fmla="*/ 10523 w 10523"/>
                <a:gd name="connsiteY2" fmla="*/ 10000 h 10000"/>
                <a:gd name="connsiteX3" fmla="*/ 523 w 10523"/>
                <a:gd name="connsiteY3" fmla="*/ 10000 h 10000"/>
                <a:gd name="connsiteX4" fmla="*/ 0 w 10523"/>
                <a:gd name="connsiteY4" fmla="*/ 2645 h 10000"/>
                <a:gd name="connsiteX0" fmla="*/ 0 w 11046"/>
                <a:gd name="connsiteY0" fmla="*/ 2645 h 10108"/>
                <a:gd name="connsiteX1" fmla="*/ 10523 w 11046"/>
                <a:gd name="connsiteY1" fmla="*/ 0 h 10108"/>
                <a:gd name="connsiteX2" fmla="*/ 11046 w 11046"/>
                <a:gd name="connsiteY2" fmla="*/ 10108 h 10108"/>
                <a:gd name="connsiteX3" fmla="*/ 523 w 11046"/>
                <a:gd name="connsiteY3" fmla="*/ 10000 h 10108"/>
                <a:gd name="connsiteX4" fmla="*/ 0 w 11046"/>
                <a:gd name="connsiteY4" fmla="*/ 2645 h 10108"/>
                <a:gd name="connsiteX0" fmla="*/ 0 w 11046"/>
                <a:gd name="connsiteY0" fmla="*/ 2256 h 9719"/>
                <a:gd name="connsiteX1" fmla="*/ 10407 w 11046"/>
                <a:gd name="connsiteY1" fmla="*/ 0 h 9719"/>
                <a:gd name="connsiteX2" fmla="*/ 11046 w 11046"/>
                <a:gd name="connsiteY2" fmla="*/ 9719 h 9719"/>
                <a:gd name="connsiteX3" fmla="*/ 523 w 11046"/>
                <a:gd name="connsiteY3" fmla="*/ 9611 h 9719"/>
                <a:gd name="connsiteX4" fmla="*/ 0 w 11046"/>
                <a:gd name="connsiteY4" fmla="*/ 2256 h 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" h="9719">
                  <a:moveTo>
                    <a:pt x="0" y="2256"/>
                  </a:moveTo>
                  <a:lnTo>
                    <a:pt x="10407" y="0"/>
                  </a:lnTo>
                  <a:cubicBezTo>
                    <a:pt x="10581" y="3369"/>
                    <a:pt x="10872" y="6350"/>
                    <a:pt x="11046" y="9719"/>
                  </a:cubicBezTo>
                  <a:lnTo>
                    <a:pt x="523" y="9611"/>
                  </a:lnTo>
                  <a:cubicBezTo>
                    <a:pt x="349" y="7159"/>
                    <a:pt x="174" y="4708"/>
                    <a:pt x="0" y="225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5" y="147306"/>
              <a:ext cx="1259563" cy="544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6" cy="6858000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5841869" y="6504504"/>
            <a:ext cx="3302126" cy="360222"/>
            <a:chOff x="6245935" y="146715"/>
            <a:chExt cx="3180729" cy="360222"/>
          </a:xfrm>
        </p:grpSpPr>
        <p:sp>
          <p:nvSpPr>
            <p:cNvPr id="9" name="Prostokąt 8"/>
            <p:cNvSpPr/>
            <p:nvPr/>
          </p:nvSpPr>
          <p:spPr>
            <a:xfrm>
              <a:off x="7906071" y="146715"/>
              <a:ext cx="1520593" cy="360222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6245935" y="215722"/>
              <a:ext cx="317241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900" dirty="0" smtClean="0"/>
                <a:t>Bitwa pod Waterloo </a:t>
              </a:r>
              <a:r>
                <a:rPr lang="pl-PL" sz="900" dirty="0"/>
                <a:t>, 1815 </a:t>
              </a:r>
              <a:r>
                <a:rPr lang="pl-PL" sz="900" dirty="0" smtClean="0"/>
                <a:t>r.</a:t>
              </a:r>
              <a:endParaRPr lang="pl-PL" sz="9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440872" y="4418835"/>
            <a:ext cx="5192178" cy="2028313"/>
            <a:chOff x="1068161" y="1903035"/>
            <a:chExt cx="5192178" cy="2028313"/>
          </a:xfrm>
        </p:grpSpPr>
        <p:sp>
          <p:nvSpPr>
            <p:cNvPr id="16" name="Prostokąt 15"/>
            <p:cNvSpPr/>
            <p:nvPr/>
          </p:nvSpPr>
          <p:spPr>
            <a:xfrm>
              <a:off x="1068161" y="3219449"/>
              <a:ext cx="5192178" cy="711899"/>
            </a:xfrm>
            <a:prstGeom prst="rect">
              <a:avLst/>
            </a:prstGeom>
            <a:solidFill>
              <a:srgbClr val="0139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158841" y="1903035"/>
              <a:ext cx="5015232" cy="1960229"/>
              <a:chOff x="1158841" y="1539815"/>
              <a:chExt cx="5015232" cy="1960229"/>
            </a:xfrm>
          </p:grpSpPr>
          <p:sp>
            <p:nvSpPr>
              <p:cNvPr id="12" name="Tytuł 1"/>
              <p:cNvSpPr txBox="1">
                <a:spLocks/>
              </p:cNvSpPr>
              <p:nvPr/>
            </p:nvSpPr>
            <p:spPr>
              <a:xfrm>
                <a:off x="2724686" y="3019134"/>
                <a:ext cx="3449387" cy="3860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pl-PL" sz="3200" b="1" dirty="0">
                    <a:solidFill>
                      <a:schemeClr val="bg1"/>
                    </a:solidFill>
                    <a:latin typeface="+mn-lt"/>
                  </a:rPr>
                  <a:t>Upadek Napoleona</a:t>
                </a:r>
              </a:p>
            </p:txBody>
          </p:sp>
          <p:pic>
            <p:nvPicPr>
              <p:cNvPr id="3" name="Obraz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8841" y="1539815"/>
                <a:ext cx="1479584" cy="1960229"/>
              </a:xfrm>
              <a:prstGeom prst="rect">
                <a:avLst/>
              </a:prstGeom>
              <a:ln w="9525">
                <a:solidFill>
                  <a:srgbClr val="013974"/>
                </a:solidFill>
              </a:ln>
            </p:spPr>
          </p:pic>
        </p:grpSp>
      </p:grpSp>
      <p:grpSp>
        <p:nvGrpSpPr>
          <p:cNvPr id="21" name="Grupa 20"/>
          <p:cNvGrpSpPr/>
          <p:nvPr/>
        </p:nvGrpSpPr>
        <p:grpSpPr>
          <a:xfrm>
            <a:off x="6444344" y="-28254"/>
            <a:ext cx="2069192" cy="1088594"/>
            <a:chOff x="4408715" y="-10937"/>
            <a:chExt cx="2069192" cy="1088594"/>
          </a:xfrm>
        </p:grpSpPr>
        <p:sp>
          <p:nvSpPr>
            <p:cNvPr id="22" name="Schemat blokowy: ręczne wprowadzanie danych 5"/>
            <p:cNvSpPr/>
            <p:nvPr/>
          </p:nvSpPr>
          <p:spPr>
            <a:xfrm rot="10800000">
              <a:off x="4408715" y="-10937"/>
              <a:ext cx="2069192" cy="108859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523"/>
                <a:gd name="connsiteY0" fmla="*/ 2645 h 10000"/>
                <a:gd name="connsiteX1" fmla="*/ 10523 w 10523"/>
                <a:gd name="connsiteY1" fmla="*/ 0 h 10000"/>
                <a:gd name="connsiteX2" fmla="*/ 10523 w 10523"/>
                <a:gd name="connsiteY2" fmla="*/ 10000 h 10000"/>
                <a:gd name="connsiteX3" fmla="*/ 523 w 10523"/>
                <a:gd name="connsiteY3" fmla="*/ 10000 h 10000"/>
                <a:gd name="connsiteX4" fmla="*/ 0 w 10523"/>
                <a:gd name="connsiteY4" fmla="*/ 2645 h 10000"/>
                <a:gd name="connsiteX0" fmla="*/ 0 w 11046"/>
                <a:gd name="connsiteY0" fmla="*/ 2645 h 10108"/>
                <a:gd name="connsiteX1" fmla="*/ 10523 w 11046"/>
                <a:gd name="connsiteY1" fmla="*/ 0 h 10108"/>
                <a:gd name="connsiteX2" fmla="*/ 11046 w 11046"/>
                <a:gd name="connsiteY2" fmla="*/ 10108 h 10108"/>
                <a:gd name="connsiteX3" fmla="*/ 523 w 11046"/>
                <a:gd name="connsiteY3" fmla="*/ 10000 h 10108"/>
                <a:gd name="connsiteX4" fmla="*/ 0 w 11046"/>
                <a:gd name="connsiteY4" fmla="*/ 2645 h 10108"/>
                <a:gd name="connsiteX0" fmla="*/ 0 w 11046"/>
                <a:gd name="connsiteY0" fmla="*/ 2256 h 9719"/>
                <a:gd name="connsiteX1" fmla="*/ 10407 w 11046"/>
                <a:gd name="connsiteY1" fmla="*/ 0 h 9719"/>
                <a:gd name="connsiteX2" fmla="*/ 11046 w 11046"/>
                <a:gd name="connsiteY2" fmla="*/ 9719 h 9719"/>
                <a:gd name="connsiteX3" fmla="*/ 523 w 11046"/>
                <a:gd name="connsiteY3" fmla="*/ 9611 h 9719"/>
                <a:gd name="connsiteX4" fmla="*/ 0 w 11046"/>
                <a:gd name="connsiteY4" fmla="*/ 2256 h 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6" h="9719">
                  <a:moveTo>
                    <a:pt x="0" y="2256"/>
                  </a:moveTo>
                  <a:lnTo>
                    <a:pt x="10407" y="0"/>
                  </a:lnTo>
                  <a:cubicBezTo>
                    <a:pt x="10581" y="3369"/>
                    <a:pt x="10872" y="6350"/>
                    <a:pt x="11046" y="9719"/>
                  </a:cubicBezTo>
                  <a:lnTo>
                    <a:pt x="523" y="9611"/>
                  </a:lnTo>
                  <a:cubicBezTo>
                    <a:pt x="349" y="7159"/>
                    <a:pt x="174" y="4708"/>
                    <a:pt x="0" y="2256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3" name="Obraz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065" y="147306"/>
              <a:ext cx="1259563" cy="544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7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86488" y="841159"/>
            <a:ext cx="280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>
                <a:solidFill>
                  <a:srgbClr val="0070C0"/>
                </a:solidFill>
              </a:rPr>
              <a:t>Skutki ekspansji Napoleona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71086" y="1386079"/>
            <a:ext cx="665586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wojny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cierpienia ludzi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śmierć (łącznie ok. 4 mln osób)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zniszczenia miast i wsi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straty ekonomiczne</a:t>
            </a:r>
          </a:p>
        </p:txBody>
      </p:sp>
      <p:sp>
        <p:nvSpPr>
          <p:cNvPr id="2" name="Prostokąt 1"/>
          <p:cNvSpPr/>
          <p:nvPr/>
        </p:nvSpPr>
        <p:spPr>
          <a:xfrm>
            <a:off x="4744345" y="1366095"/>
            <a:ext cx="4191803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upowszechnienie idei wolności politycznych i praw obywatelskich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wzrost aktywności społeczeństwa</a:t>
            </a:r>
          </a:p>
          <a:p>
            <a:pPr marL="285750" lvl="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osłabienie feudalizmu i społeczeństwa stanowego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laicyzacja społeczeństwa</a:t>
            </a:r>
            <a:endParaRPr lang="pl-PL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4438877" y="1545764"/>
            <a:ext cx="0" cy="19331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/>
        </p:nvGrpSpPr>
        <p:grpSpPr>
          <a:xfrm>
            <a:off x="577183" y="3704788"/>
            <a:ext cx="8181183" cy="2994280"/>
            <a:chOff x="396316" y="3654548"/>
            <a:chExt cx="8181183" cy="2994280"/>
          </a:xfrm>
        </p:grpSpPr>
        <p:sp>
          <p:nvSpPr>
            <p:cNvPr id="5" name="pole tekstowe 4"/>
            <p:cNvSpPr txBox="1"/>
            <p:nvPr/>
          </p:nvSpPr>
          <p:spPr>
            <a:xfrm>
              <a:off x="6137130" y="5310000"/>
              <a:ext cx="2440369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/>
                <a:t>Obraz ukazujący karierę Napoleona. Na dole </a:t>
              </a:r>
              <a:r>
                <a:rPr lang="pl-PL" sz="900" dirty="0" smtClean="0"/>
                <a:t/>
              </a:r>
              <a:br>
                <a:rPr lang="pl-PL" sz="900" dirty="0" smtClean="0"/>
              </a:br>
              <a:r>
                <a:rPr lang="pl-PL" sz="900" dirty="0" smtClean="0"/>
                <a:t>po </a:t>
              </a:r>
              <a:r>
                <a:rPr lang="pl-PL" sz="900" dirty="0"/>
                <a:t>lewej stronie Napoleon został przedstawiony jako korsykański chłopak, który z czasem zostaje generałem, konsulem i wreszcie cesarzem. Potem zaczyna ponosić klęski w Hiszpanii, Moskwie i Niemczech (bitwa pod Lipskiem) </a:t>
              </a:r>
              <a:r>
                <a:rPr lang="pl-PL" sz="900" dirty="0" smtClean="0"/>
                <a:t/>
              </a:r>
              <a:br>
                <a:rPr lang="pl-PL" sz="900" dirty="0" smtClean="0"/>
              </a:br>
              <a:r>
                <a:rPr lang="pl-PL" sz="900" dirty="0" smtClean="0"/>
                <a:t>w </a:t>
              </a:r>
              <a:r>
                <a:rPr lang="pl-PL" sz="900"/>
                <a:t>1813 </a:t>
              </a:r>
              <a:r>
                <a:rPr lang="pl-PL" sz="900" smtClean="0"/>
                <a:t>r. </a:t>
              </a:r>
              <a:r>
                <a:rPr lang="pl-PL" sz="900" dirty="0"/>
                <a:t>Na dole obrazu znajduje się łuk, </a:t>
              </a:r>
              <a:r>
                <a:rPr lang="pl-PL" sz="900" dirty="0" smtClean="0"/>
                <a:t/>
              </a:r>
              <a:br>
                <a:rPr lang="pl-PL" sz="900" dirty="0" smtClean="0"/>
              </a:br>
              <a:r>
                <a:rPr lang="pl-PL" sz="900" dirty="0" smtClean="0"/>
                <a:t>w </a:t>
              </a:r>
              <a:r>
                <a:rPr lang="pl-PL" sz="900" dirty="0"/>
                <a:t>którym przedstawiono Napoleona zesłanego na wyspę Elbę w 1814 r.</a:t>
              </a:r>
            </a:p>
          </p:txBody>
        </p:sp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16" y="3654548"/>
              <a:ext cx="5650802" cy="2980798"/>
            </a:xfrm>
            <a:prstGeom prst="rect">
              <a:avLst/>
            </a:prstGeom>
            <a:ln w="2540"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226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 txBox="1">
            <a:spLocks/>
          </p:cNvSpPr>
          <p:nvPr/>
        </p:nvSpPr>
        <p:spPr>
          <a:xfrm>
            <a:off x="346064" y="1354346"/>
            <a:ext cx="8694420" cy="45663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l-PL" sz="2500" b="1" dirty="0">
                <a:latin typeface="+mn-lt"/>
              </a:rPr>
              <a:t>Cele lekcji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przedstawisz okoliczności i przebieg wyprawy Wielkiej Armii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 </a:t>
            </a:r>
            <a:r>
              <a:rPr lang="pl-PL" sz="2400" dirty="0"/>
              <a:t>Rosję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omówisz działania wielkiej koalicji po klęsce Napoleona w Rosji</a:t>
            </a:r>
          </a:p>
          <a:p>
            <a:pPr marL="342900" lvl="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wyjaśnisz przyczyny ostatecznej klęski Napoleona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l-PL" sz="2400" dirty="0" smtClean="0"/>
              <a:t> </a:t>
            </a:r>
            <a:r>
              <a:rPr lang="pl-PL" sz="2500" b="1" i="1" dirty="0" smtClean="0">
                <a:latin typeface="+mn-lt"/>
              </a:rPr>
              <a:t>NACOBEZU</a:t>
            </a:r>
            <a:endParaRPr lang="pl-PL" sz="2500" b="1" dirty="0">
              <a:latin typeface="+mn-lt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wymienisz przyczyny klęski Napoleona w Rosji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przedstawisz najważniejsze wydarzenia związane z upadkiem systemu napoleońskiego w Europie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dokonasz bilansu panowania Napoleona i jego wpływu na Europę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86488" y="1414873"/>
            <a:ext cx="767467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pl-PL" b="1" dirty="0"/>
              <a:t>Rosja sprzeciwia się dominacji Francji w Europie</a:t>
            </a: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spc="50" dirty="0">
                <a:solidFill>
                  <a:srgbClr val="FF0000"/>
                </a:solidFill>
              </a:rPr>
              <a:t>1809–1812</a:t>
            </a:r>
            <a:r>
              <a:rPr lang="pl-PL" dirty="0"/>
              <a:t> – państwo przygotowuje się do wojny z Napoleonem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dla Napoleona </a:t>
            </a:r>
            <a:r>
              <a:rPr lang="pl-PL" dirty="0" smtClean="0"/>
              <a:t>konflikt z Rosją </a:t>
            </a:r>
            <a:r>
              <a:rPr lang="pl-PL" dirty="0"/>
              <a:t>także jawi się jako nieuchronny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/>
              <a:t>Rosja to jedyne niepodporządkowane Francji państwo w </a:t>
            </a:r>
            <a:r>
              <a:rPr lang="pl-PL" dirty="0" smtClean="0"/>
              <a:t>Europie kontynentalnej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086488" y="841159"/>
            <a:ext cx="225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>
                <a:solidFill>
                  <a:srgbClr val="0070C0"/>
                </a:solidFill>
              </a:rPr>
              <a:t>Wyprawa na Moskwę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734572" y="3403393"/>
            <a:ext cx="569143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luty 1812 r.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początek formowania </a:t>
            </a: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Wielkiej Armii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553418" y="3795552"/>
            <a:ext cx="5699702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Francuzi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żołnierze z krajów przyłączonych do cesarstwa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żołnierze z państw sojuszniczych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dirty="0"/>
              <a:t>łącznie ok. 440 tys. żołnierzy</a:t>
            </a:r>
          </a:p>
        </p:txBody>
      </p:sp>
    </p:spTree>
    <p:extLst>
      <p:ext uri="{BB962C8B-B14F-4D97-AF65-F5344CB8AC3E}">
        <p14:creationId xmlns:p14="http://schemas.microsoft.com/office/powerpoint/2010/main" val="30516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845857" y="1414873"/>
            <a:ext cx="767467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późną wiosną </a:t>
            </a:r>
            <a:r>
              <a:rPr lang="pl-PL" b="1" dirty="0">
                <a:solidFill>
                  <a:srgbClr val="FF0000"/>
                </a:solidFill>
              </a:rPr>
              <a:t>1812 r.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Wielka Armia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wkracza </a:t>
            </a:r>
            <a:r>
              <a:rPr lang="pl-PL" dirty="0"/>
              <a:t>do Rosji</a:t>
            </a:r>
          </a:p>
          <a:p>
            <a:pPr marL="6120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wojska rosyjskie unikają starć</a:t>
            </a:r>
          </a:p>
          <a:p>
            <a:pPr marL="612000" lvl="1" indent="-285750">
              <a:buFont typeface="Arial" panose="020B0604020202020204" pitchFamily="34" charset="0"/>
              <a:buChar char="•"/>
            </a:pPr>
            <a:r>
              <a:rPr lang="pl-PL" b="1" dirty="0"/>
              <a:t>taktyka spalonej ziemi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086488" y="841159"/>
            <a:ext cx="225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>
                <a:solidFill>
                  <a:srgbClr val="0070C0"/>
                </a:solidFill>
              </a:rPr>
              <a:t>Wyprawa na Moskwę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74101" y="2821078"/>
            <a:ext cx="4572000" cy="1095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ts val="18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sierpień 1812 r.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bitwa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Smoleńskiem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1800"/>
              </a:lnSpc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wrzesień 1812 r.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bitwa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Borodino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4798701" y="1532662"/>
            <a:ext cx="4028946" cy="2728539"/>
            <a:chOff x="4779451" y="1453416"/>
            <a:chExt cx="4028946" cy="2728539"/>
          </a:xfrm>
        </p:grpSpPr>
        <p:sp>
          <p:nvSpPr>
            <p:cNvPr id="7" name="pole tekstowe 6"/>
            <p:cNvSpPr txBox="1"/>
            <p:nvPr/>
          </p:nvSpPr>
          <p:spPr>
            <a:xfrm>
              <a:off x="6042153" y="3951123"/>
              <a:ext cx="15035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 smtClean="0"/>
                <a:t>Bitwa pod Borodino, 1812 r.</a:t>
              </a:r>
              <a:endParaRPr lang="pl-PL" sz="900" dirty="0"/>
            </a:p>
          </p:txBody>
        </p:sp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8"/>
            <a:stretch/>
          </p:blipFill>
          <p:spPr>
            <a:xfrm>
              <a:off x="4779451" y="1453416"/>
              <a:ext cx="4028946" cy="2508322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</p:grpSp>
      <p:sp>
        <p:nvSpPr>
          <p:cNvPr id="6" name="Prostokąt 5"/>
          <p:cNvSpPr/>
          <p:nvPr/>
        </p:nvSpPr>
        <p:spPr>
          <a:xfrm>
            <a:off x="4038259" y="4781952"/>
            <a:ext cx="48421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wojska francuskie wkraczają do Moskwy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Napoleon oczekuje kapitulacji Rosjan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wobec jej braku, po miesiącu okupacji zarządza odwrót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1019112" y="3996662"/>
            <a:ext cx="3233668" cy="2723314"/>
            <a:chOff x="1086487" y="4198787"/>
            <a:chExt cx="3233668" cy="2723314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488" y="4198787"/>
              <a:ext cx="3233667" cy="2361616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  <p:sp>
          <p:nvSpPr>
            <p:cNvPr id="13" name="pole tekstowe 12"/>
            <p:cNvSpPr txBox="1"/>
            <p:nvPr/>
          </p:nvSpPr>
          <p:spPr>
            <a:xfrm>
              <a:off x="1086487" y="6552769"/>
              <a:ext cx="3233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Napoleon w towarzystwie żołnierzy ze swojej armii opuszcza płonący Kreml w Moskwie, 1812 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86488" y="841159"/>
            <a:ext cx="225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 smtClean="0">
                <a:solidFill>
                  <a:srgbClr val="0070C0"/>
                </a:solidFill>
              </a:rPr>
              <a:t>Odwrót wielkiej armii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70572" y="1025825"/>
            <a:ext cx="468269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wycofujące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wojska atakuje sroga zima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trasa odwrotu prowadzi przez zniszczone obszary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wycofujących się dziesiątkują głód, zimno i choroby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5053264" y="1210491"/>
            <a:ext cx="3651397" cy="2768693"/>
            <a:chOff x="5114142" y="1210491"/>
            <a:chExt cx="3651397" cy="2768693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142" y="1210491"/>
              <a:ext cx="3651397" cy="2547486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  <p:sp>
          <p:nvSpPr>
            <p:cNvPr id="15" name="pole tekstowe 14"/>
            <p:cNvSpPr txBox="1"/>
            <p:nvPr/>
          </p:nvSpPr>
          <p:spPr>
            <a:xfrm>
              <a:off x="5114142" y="3748352"/>
              <a:ext cx="36513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Armia napoleońska wycofująca się spod Moskwy, 1812 r.</a:t>
              </a:r>
            </a:p>
          </p:txBody>
        </p:sp>
      </p:grpSp>
      <p:sp>
        <p:nvSpPr>
          <p:cNvPr id="17" name="Prostokąt 16"/>
          <p:cNvSpPr/>
          <p:nvPr/>
        </p:nvSpPr>
        <p:spPr>
          <a:xfrm>
            <a:off x="4681086" y="4712142"/>
            <a:ext cx="385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listopad</a:t>
            </a:r>
            <a:r>
              <a:rPr lang="pl-PL" dirty="0"/>
              <a:t> </a:t>
            </a:r>
            <a:r>
              <a:rPr lang="pl-PL" b="1" dirty="0">
                <a:solidFill>
                  <a:srgbClr val="FF0000"/>
                </a:solidFill>
              </a:rPr>
              <a:t>1812 r.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– Rosjanie atakują Wielką Armię nad rzeką </a:t>
            </a:r>
            <a:r>
              <a:rPr lang="pl-PL" b="1" dirty="0" smtClean="0"/>
              <a:t>Berezyną</a:t>
            </a:r>
            <a:endParaRPr lang="pl-PL" dirty="0"/>
          </a:p>
        </p:txBody>
      </p:sp>
      <p:grpSp>
        <p:nvGrpSpPr>
          <p:cNvPr id="20" name="Grupa 19"/>
          <p:cNvGrpSpPr/>
          <p:nvPr/>
        </p:nvGrpSpPr>
        <p:grpSpPr>
          <a:xfrm>
            <a:off x="691415" y="3951472"/>
            <a:ext cx="3651397" cy="2574034"/>
            <a:chOff x="547036" y="3861075"/>
            <a:chExt cx="3651397" cy="2574034"/>
          </a:xfrm>
        </p:grpSpPr>
        <p:sp>
          <p:nvSpPr>
            <p:cNvPr id="18" name="pole tekstowe 17"/>
            <p:cNvSpPr txBox="1"/>
            <p:nvPr/>
          </p:nvSpPr>
          <p:spPr>
            <a:xfrm>
              <a:off x="1806036" y="6204277"/>
              <a:ext cx="11333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Bitwa pod Berezyną</a:t>
              </a:r>
            </a:p>
          </p:txBody>
        </p:sp>
        <p:pic>
          <p:nvPicPr>
            <p:cNvPr id="19" name="Obraz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36" y="3861075"/>
              <a:ext cx="3651397" cy="2362453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</p:grpSp>
      <p:sp>
        <p:nvSpPr>
          <p:cNvPr id="21" name="Prostokąt 20"/>
          <p:cNvSpPr/>
          <p:nvPr/>
        </p:nvSpPr>
        <p:spPr>
          <a:xfrm>
            <a:off x="4528043" y="5403343"/>
            <a:ext cx="2725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porażka Francuzów</a:t>
            </a:r>
          </a:p>
        </p:txBody>
      </p:sp>
    </p:spTree>
    <p:extLst>
      <p:ext uri="{BB962C8B-B14F-4D97-AF65-F5344CB8AC3E}">
        <p14:creationId xmlns:p14="http://schemas.microsoft.com/office/powerpoint/2010/main" val="19878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86488" y="841159"/>
            <a:ext cx="164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 smtClean="0">
                <a:solidFill>
                  <a:srgbClr val="0070C0"/>
                </a:solidFill>
              </a:rPr>
              <a:t>Bitwa narodów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13334" y="1396784"/>
            <a:ext cx="576072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klęska Wielkiej Armii we Francji zachęca państwa europejskie do wystąpienia przeciw Napoleonowi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formuje się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wielka koalicja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11205" y="2554476"/>
            <a:ext cx="592435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000" lvl="2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spc="60" dirty="0">
                <a:solidFill>
                  <a:srgbClr val="FF0000"/>
                </a:solidFill>
              </a:rPr>
              <a:t>16–19</a:t>
            </a:r>
            <a:r>
              <a:rPr lang="pl-PL" b="1" dirty="0">
                <a:solidFill>
                  <a:srgbClr val="FF0000"/>
                </a:solidFill>
              </a:rPr>
              <a:t> października 1813 r. </a:t>
            </a:r>
            <a:r>
              <a:rPr lang="pl-PL" dirty="0" smtClean="0"/>
              <a:t>– </a:t>
            </a:r>
            <a:r>
              <a:rPr lang="pl-PL" b="1" dirty="0"/>
              <a:t>bitwa pod Lipskiem</a:t>
            </a:r>
            <a:endParaRPr lang="pl-PL" dirty="0"/>
          </a:p>
          <a:p>
            <a:pPr marL="1221750" lvl="3" indent="-285750">
              <a:buFont typeface="Arial" panose="020B0604020202020204" pitchFamily="34" charset="0"/>
              <a:buChar char="•"/>
            </a:pPr>
            <a:r>
              <a:rPr lang="pl-PL" b="1" dirty="0"/>
              <a:t>bitwa narodów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4429652" y="3191126"/>
            <a:ext cx="4500562" cy="3390257"/>
            <a:chOff x="4412431" y="3392488"/>
            <a:chExt cx="4500562" cy="3390257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431" y="3392488"/>
              <a:ext cx="4500562" cy="3020925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  <p:sp>
          <p:nvSpPr>
            <p:cNvPr id="6" name="pole tekstowe 5"/>
            <p:cNvSpPr txBox="1"/>
            <p:nvPr/>
          </p:nvSpPr>
          <p:spPr>
            <a:xfrm>
              <a:off x="4412431" y="6413413"/>
              <a:ext cx="4500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Karykatura ukazująca potęgi Europy podrzucające Napoleona w kocu. W trakcie tego </a:t>
              </a:r>
              <a:r>
                <a:rPr lang="pl-PL" sz="900" dirty="0" smtClean="0"/>
                <a:t> zdarzenia traci </a:t>
              </a:r>
              <a:r>
                <a:rPr lang="pl-PL" sz="900" dirty="0"/>
                <a:t>on miecz, koronę i berło oraz wykrzykuje: </a:t>
              </a:r>
              <a:r>
                <a:rPr lang="pl-PL" sz="900" dirty="0" smtClean="0"/>
                <a:t>„O </a:t>
              </a:r>
              <a:r>
                <a:rPr lang="pl-PL" sz="900" dirty="0" err="1" smtClean="0"/>
                <a:t>Misericorde</a:t>
              </a:r>
              <a:r>
                <a:rPr lang="pl-PL" sz="900" dirty="0" smtClean="0"/>
                <a:t>” („Litości”)</a:t>
              </a:r>
              <a:endParaRPr lang="pl-PL" sz="900" dirty="0"/>
            </a:p>
          </p:txBody>
        </p:sp>
      </p:grpSp>
      <p:sp>
        <p:nvSpPr>
          <p:cNvPr id="7" name="Prostokąt 6"/>
          <p:cNvSpPr/>
          <p:nvPr/>
        </p:nvSpPr>
        <p:spPr>
          <a:xfrm>
            <a:off x="630455" y="3458300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wygrana wielkiej koalicji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armia francuska cofa się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naporem wojsk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koalicji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01577" y="1353059"/>
            <a:ext cx="6646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31 marca 1814 r. </a:t>
            </a:r>
            <a:r>
              <a:rPr lang="pl-PL" dirty="0"/>
              <a:t>– wojska koalicji wkraczają do </a:t>
            </a:r>
            <a:r>
              <a:rPr lang="pl-PL" dirty="0" smtClean="0"/>
              <a:t>Paryża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86488" y="841159"/>
            <a:ext cx="164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 smtClean="0">
                <a:solidFill>
                  <a:srgbClr val="0070C0"/>
                </a:solidFill>
              </a:rPr>
              <a:t>Bitwa narodów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1576" y="1760891"/>
            <a:ext cx="655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2 kwietnia 1814 r. </a:t>
            </a:r>
            <a:r>
              <a:rPr lang="pl-PL" dirty="0"/>
              <a:t>– senat francuski detronizuje </a:t>
            </a:r>
            <a:r>
              <a:rPr lang="pl-PL" dirty="0" smtClean="0"/>
              <a:t>Napoleona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86489" y="2170707"/>
            <a:ext cx="399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6000" lvl="2" indent="-2857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6 kwietnia </a:t>
            </a:r>
            <a:r>
              <a:rPr lang="pl-PL" dirty="0" smtClean="0"/>
              <a:t>Napoleon abdykuje</a:t>
            </a:r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959587" y="2561277"/>
            <a:ext cx="5224827" cy="3964603"/>
            <a:chOff x="1841131" y="2869279"/>
            <a:chExt cx="5224827" cy="3964603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131" y="2869279"/>
              <a:ext cx="5224827" cy="3524147"/>
            </a:xfrm>
            <a:prstGeom prst="rect">
              <a:avLst/>
            </a:prstGeom>
          </p:spPr>
        </p:pic>
        <p:sp>
          <p:nvSpPr>
            <p:cNvPr id="8" name="pole tekstowe 7"/>
            <p:cNvSpPr txBox="1"/>
            <p:nvPr/>
          </p:nvSpPr>
          <p:spPr>
            <a:xfrm>
              <a:off x="1925052" y="6326051"/>
              <a:ext cx="50532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Francuska karykatura ukazująca Napoleona na rozsypujących się szczudłach, które spoczywają na Madrycie i Moskwie. Napoleona przedstawiono, gdy upuszcza cesarski oręż i berło, a za chwilę wyląduje w pałacu Fontainebleau, gdzie formalnie abdykował 11 kwietnia 1814 </a:t>
              </a:r>
              <a:r>
                <a:rPr lang="pl-PL" sz="900" dirty="0" smtClean="0"/>
                <a:t>r. </a:t>
              </a:r>
              <a:endParaRPr lang="pl-PL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38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01577" y="1381934"/>
            <a:ext cx="6646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30 maja 1814 r.</a:t>
            </a:r>
            <a:r>
              <a:rPr lang="pl-PL" dirty="0"/>
              <a:t> – podpisanie traktatu pokojowego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86488" y="841159"/>
            <a:ext cx="164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 smtClean="0">
                <a:solidFill>
                  <a:srgbClr val="0070C0"/>
                </a:solidFill>
              </a:rPr>
              <a:t>Bitwa narodów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0653" y="1751266"/>
            <a:ext cx="738468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Francja w granicach z </a:t>
            </a:r>
            <a:r>
              <a:rPr lang="pl-PL" b="1" dirty="0">
                <a:solidFill>
                  <a:srgbClr val="FF0000"/>
                </a:solidFill>
              </a:rPr>
              <a:t>1792 r.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Napoleon wysłany na przekazaną mu dożywotnio </a:t>
            </a:r>
            <a:r>
              <a:rPr lang="pl-PL" b="1" dirty="0"/>
              <a:t>wyspę Elbę</a:t>
            </a:r>
            <a:endParaRPr lang="pl-PL" dirty="0"/>
          </a:p>
        </p:txBody>
      </p:sp>
      <p:grpSp>
        <p:nvGrpSpPr>
          <p:cNvPr id="11" name="Grupa 10"/>
          <p:cNvGrpSpPr/>
          <p:nvPr/>
        </p:nvGrpSpPr>
        <p:grpSpPr>
          <a:xfrm>
            <a:off x="1865136" y="2591103"/>
            <a:ext cx="5413729" cy="4088830"/>
            <a:chOff x="1865136" y="2591103"/>
            <a:chExt cx="5413729" cy="4088830"/>
          </a:xfrm>
        </p:grpSpPr>
        <p:sp>
          <p:nvSpPr>
            <p:cNvPr id="8" name="pole tekstowe 7"/>
            <p:cNvSpPr txBox="1"/>
            <p:nvPr/>
          </p:nvSpPr>
          <p:spPr>
            <a:xfrm>
              <a:off x="1865136" y="6451092"/>
              <a:ext cx="5413729" cy="228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Wygnanie Napoleona na wyspę Elbę, 1814 r.</a:t>
              </a:r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136" y="2591103"/>
              <a:ext cx="5413729" cy="3859989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219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86488" y="841159"/>
            <a:ext cx="194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dirty="0" smtClean="0">
                <a:solidFill>
                  <a:srgbClr val="0070C0"/>
                </a:solidFill>
              </a:rPr>
              <a:t>Sto dni Napoleona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19212" y="1347578"/>
            <a:ext cx="6655869" cy="153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przejęcie władzy we Francji przez brata Ludwika XVI – Ludwika XVIII</a:t>
            </a:r>
          </a:p>
          <a:p>
            <a:pPr marL="628650" lvl="1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powrót z emigracji starych elit do Francji</a:t>
            </a:r>
          </a:p>
          <a:p>
            <a:pPr marL="628650" lvl="1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usuwanie ponapoleońskich elit ze sceny politycznej</a:t>
            </a:r>
          </a:p>
          <a:p>
            <a:pPr marL="1085850" lvl="2" indent="-1714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efektem oburzenie społeczeństwa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13021" y="2963839"/>
            <a:ext cx="4784468" cy="3730365"/>
            <a:chOff x="4167026" y="3204464"/>
            <a:chExt cx="4784468" cy="373036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026" y="3204464"/>
              <a:ext cx="4784468" cy="3387403"/>
            </a:xfrm>
            <a:prstGeom prst="rect">
              <a:avLst/>
            </a:prstGeom>
            <a:ln w="3175">
              <a:solidFill>
                <a:srgbClr val="002060"/>
              </a:solidFill>
            </a:ln>
          </p:spPr>
        </p:pic>
        <p:sp>
          <p:nvSpPr>
            <p:cNvPr id="7" name="pole tekstowe 6"/>
            <p:cNvSpPr txBox="1"/>
            <p:nvPr/>
          </p:nvSpPr>
          <p:spPr>
            <a:xfrm>
              <a:off x="4167026" y="6565497"/>
              <a:ext cx="4784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900" dirty="0"/>
                <a:t>Bitwa pod Waterloo, 1815 r. W centralnej części obrazu widoczny jest książę Wellington, dowódca wojsk angielskich. Właśnie otrzymuje on wiadomość, że siły pruskie przychodzą mu z pomocą</a:t>
              </a:r>
            </a:p>
          </p:txBody>
        </p:sp>
      </p:grpSp>
      <p:sp>
        <p:nvSpPr>
          <p:cNvPr id="3" name="Prostokąt 2"/>
          <p:cNvSpPr/>
          <p:nvPr/>
        </p:nvSpPr>
        <p:spPr>
          <a:xfrm>
            <a:off x="-611206" y="3371048"/>
            <a:ext cx="6126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marca 1815 r.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Napoleon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ląduje we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Francji</a:t>
            </a:r>
          </a:p>
          <a:p>
            <a:pPr marL="1657350" lvl="3" indent="-285750"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 dni Napoleona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611206" y="4513553"/>
            <a:ext cx="61746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czerwca 1815 r.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bitwa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Waterloo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7350" lvl="3" indent="-285750"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czerwca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abdykacja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Napoleona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56000" lvl="4" indent="-285750"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zesłany na Wyspę Świętej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Heleny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8426</TotalTime>
  <Words>488</Words>
  <Application>Microsoft Office PowerPoint</Application>
  <PresentationFormat>Pokaz na ekranie (4:3)</PresentationFormat>
  <Paragraphs>90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Piotr Salewski</cp:lastModifiedBy>
  <cp:revision>1312</cp:revision>
  <dcterms:created xsi:type="dcterms:W3CDTF">2015-10-29T10:43:43Z</dcterms:created>
  <dcterms:modified xsi:type="dcterms:W3CDTF">2022-10-19T08:02:32Z</dcterms:modified>
</cp:coreProperties>
</file>