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74"/>
    <a:srgbClr val="E83363"/>
    <a:srgbClr val="3B87CD"/>
    <a:srgbClr val="28659C"/>
    <a:srgbClr val="0A5E86"/>
    <a:srgbClr val="B22C85"/>
    <a:srgbClr val="580C0C"/>
    <a:srgbClr val="BC1C1B"/>
    <a:srgbClr val="F7A83F"/>
    <a:srgbClr val="B4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9" autoAdjust="0"/>
    <p:restoredTop sz="86249" autoAdjust="0"/>
  </p:normalViewPr>
  <p:slideViewPr>
    <p:cSldViewPr snapToGrid="0" showGuides="1">
      <p:cViewPr varScale="1">
        <p:scale>
          <a:sx n="97" d="100"/>
          <a:sy n="97" d="100"/>
        </p:scale>
        <p:origin x="1056" y="84"/>
      </p:cViewPr>
      <p:guideLst>
        <p:guide orient="horz" pos="2137"/>
        <p:guide pos="2925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34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64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62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9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73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14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43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6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6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9144000" cy="6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1058821" y="185234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System napoleoński w Europie</a:t>
            </a:r>
            <a:endParaRPr lang="pl-PL" sz="1800" kern="1200" dirty="0">
              <a:solidFill>
                <a:srgbClr val="013974"/>
              </a:solidFill>
              <a:effectLst/>
              <a:latin typeface="+mn-lt"/>
              <a:ea typeface="+mj-ea"/>
              <a:cs typeface="+mj-cs"/>
            </a:endParaRP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0" y="695227"/>
            <a:ext cx="9144000" cy="0"/>
          </a:xfrm>
          <a:prstGeom prst="line">
            <a:avLst/>
          </a:prstGeom>
          <a:ln w="254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" y="179028"/>
            <a:ext cx="728984" cy="728984"/>
          </a:xfrm>
          <a:prstGeom prst="rect">
            <a:avLst/>
          </a:prstGeom>
        </p:spPr>
      </p:pic>
      <p:grpSp>
        <p:nvGrpSpPr>
          <p:cNvPr id="14" name="Grupa 13"/>
          <p:cNvGrpSpPr/>
          <p:nvPr userDrawn="1"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15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6987397" y="6504504"/>
            <a:ext cx="2165221" cy="360222"/>
            <a:chOff x="7349348" y="146715"/>
            <a:chExt cx="2085620" cy="360222"/>
          </a:xfrm>
        </p:grpSpPr>
        <p:sp>
          <p:nvSpPr>
            <p:cNvPr id="9" name="Prostokąt 8"/>
            <p:cNvSpPr/>
            <p:nvPr/>
          </p:nvSpPr>
          <p:spPr>
            <a:xfrm>
              <a:off x="7349348" y="146715"/>
              <a:ext cx="2077317" cy="36022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349348" y="215721"/>
              <a:ext cx="208562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900" dirty="0"/>
                <a:t>Napoleon wraz ze swoim dworem, 1807 r.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40872" y="4418835"/>
            <a:ext cx="7089988" cy="2028313"/>
            <a:chOff x="1068161" y="1903035"/>
            <a:chExt cx="7089988" cy="2028313"/>
          </a:xfrm>
        </p:grpSpPr>
        <p:sp>
          <p:nvSpPr>
            <p:cNvPr id="16" name="Prostokąt 15"/>
            <p:cNvSpPr/>
            <p:nvPr/>
          </p:nvSpPr>
          <p:spPr>
            <a:xfrm>
              <a:off x="1068161" y="3219449"/>
              <a:ext cx="7089988" cy="711899"/>
            </a:xfrm>
            <a:prstGeom prst="rect">
              <a:avLst/>
            </a:prstGeom>
            <a:solidFill>
              <a:srgbClr val="013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158841" y="1903035"/>
              <a:ext cx="6904418" cy="1960229"/>
              <a:chOff x="1158841" y="1539815"/>
              <a:chExt cx="6904418" cy="1960229"/>
            </a:xfrm>
          </p:grpSpPr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2724686" y="3053638"/>
                <a:ext cx="5338573" cy="2897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l-PL" sz="3200" b="1" dirty="0">
                    <a:solidFill>
                      <a:schemeClr val="bg1"/>
                    </a:solidFill>
                    <a:latin typeface="+mn-lt"/>
                  </a:rPr>
                  <a:t>System napoleoński w Europie</a:t>
                </a:r>
                <a:endParaRPr lang="pl-PL" sz="32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841" y="1539815"/>
                <a:ext cx="1479584" cy="1960229"/>
              </a:xfrm>
              <a:prstGeom prst="rect">
                <a:avLst/>
              </a:prstGeom>
              <a:ln w="9525">
                <a:solidFill>
                  <a:srgbClr val="013974"/>
                </a:solidFill>
              </a:ln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22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2154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Wojny napoleońskie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94083" y="1289827"/>
            <a:ext cx="38493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5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Napoleona to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nadanie 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Francji odpowiedniej 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rangi na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arenie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międzynarodowej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celu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odbywa 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poprzez wojny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kolejnymi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koalicjami </a:t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antyfrancuskimi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407620" y="1694219"/>
            <a:ext cx="5649752" cy="4971269"/>
            <a:chOff x="3369120" y="1463218"/>
            <a:chExt cx="5649752" cy="4971269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27930" r="689"/>
            <a:stretch/>
          </p:blipFill>
          <p:spPr>
            <a:xfrm>
              <a:off x="3369120" y="1694050"/>
              <a:ext cx="5649752" cy="4740437"/>
            </a:xfrm>
            <a:prstGeom prst="rect">
              <a:avLst/>
            </a:prstGeom>
            <a:ln w="3175">
              <a:solidFill>
                <a:srgbClr val="013974"/>
              </a:solidFill>
            </a:ln>
          </p:spPr>
        </p:pic>
        <p:sp>
          <p:nvSpPr>
            <p:cNvPr id="6" name="pole tekstowe 5"/>
            <p:cNvSpPr txBox="1"/>
            <p:nvPr/>
          </p:nvSpPr>
          <p:spPr>
            <a:xfrm>
              <a:off x="5248383" y="1463218"/>
              <a:ext cx="18912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0070C0"/>
                  </a:solidFill>
                </a:rPr>
                <a:t>Europa w  latach 1795–1809</a:t>
              </a:r>
              <a:endParaRPr lang="pl-PL" sz="1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772" r="42021" b="84912"/>
          <a:stretch/>
        </p:blipFill>
        <p:spPr>
          <a:xfrm>
            <a:off x="394912" y="5683711"/>
            <a:ext cx="3012708" cy="981777"/>
          </a:xfrm>
          <a:prstGeom prst="rect">
            <a:avLst/>
          </a:prstGeom>
          <a:ln w="3175">
            <a:solidFill>
              <a:srgbClr val="013974"/>
            </a:solidFill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9" t="1248" r="5206" b="73629"/>
          <a:stretch/>
        </p:blipFill>
        <p:spPr>
          <a:xfrm>
            <a:off x="1444067" y="3960789"/>
            <a:ext cx="1963553" cy="1722922"/>
          </a:xfrm>
          <a:prstGeom prst="rect">
            <a:avLst/>
          </a:prstGeom>
          <a:ln w="3175">
            <a:solidFill>
              <a:srgbClr val="013974"/>
            </a:solidFill>
          </a:ln>
        </p:spPr>
      </p:pic>
    </p:spTree>
    <p:extLst>
      <p:ext uri="{BB962C8B-B14F-4D97-AF65-F5344CB8AC3E}">
        <p14:creationId xmlns:p14="http://schemas.microsoft.com/office/powerpoint/2010/main" val="40234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20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System napoleoński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84459" y="1514341"/>
            <a:ext cx="56452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8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 napoleońska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państwa formalnie niezależne, a w rzeczywistości podległe Francji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Francja na podległych terenach wprowadza własne rozwiązania ustrojowe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konstytucje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 handlowy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 Napoleona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sądowniczy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wolność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osobistą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religijną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równość wobec prawa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209651" y="2806528"/>
            <a:ext cx="2969963" cy="3750790"/>
            <a:chOff x="5079022" y="2675899"/>
            <a:chExt cx="2969963" cy="375079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022" y="2675899"/>
              <a:ext cx="2969963" cy="3552092"/>
            </a:xfrm>
            <a:prstGeom prst="rect">
              <a:avLst/>
            </a:prstGeom>
            <a:ln w="2540">
              <a:solidFill>
                <a:schemeClr val="accent1"/>
              </a:solidFill>
            </a:ln>
          </p:spPr>
        </p:pic>
        <p:sp>
          <p:nvSpPr>
            <p:cNvPr id="3" name="Prostokąt 2"/>
            <p:cNvSpPr/>
            <p:nvPr/>
          </p:nvSpPr>
          <p:spPr>
            <a:xfrm>
              <a:off x="5079022" y="6195857"/>
              <a:ext cx="296996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900" dirty="0" smtClean="0"/>
                <a:t>Napoleon </a:t>
              </a:r>
              <a:r>
                <a:rPr lang="pl-PL" sz="900" dirty="0"/>
                <a:t>I w 1814 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8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49580" y="1459137"/>
            <a:ext cx="8694420" cy="45663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500" b="1" dirty="0">
                <a:latin typeface="+mn-lt"/>
              </a:rPr>
              <a:t>Cele lekcji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przedstawisz okoliczności przejęcia władzy we Francji przez Napoleona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scharakteryzujesz politykę wewnętrzną i zagraniczną Napoleona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omówisz przebieg wojen napoleońskich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wyjaśnisz, w czym przejawiało się funkcjonowanie systemu napoleońskiego w Europie </a:t>
            </a:r>
            <a:endParaRPr lang="pl-PL" sz="2400" dirty="0" smtClean="0"/>
          </a:p>
          <a:p>
            <a:pPr lvl="0"/>
            <a:endParaRPr lang="pl-PL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dirty="0" smtClean="0"/>
              <a:t> </a:t>
            </a:r>
            <a:r>
              <a:rPr lang="pl-PL" sz="2500" b="1" i="1" dirty="0" smtClean="0">
                <a:latin typeface="+mn-lt"/>
              </a:rPr>
              <a:t>NACOBEZU</a:t>
            </a:r>
            <a:endParaRPr lang="pl-PL" sz="2500" b="1" dirty="0"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wymienisz najważniejsze dokonania Napoleona w polityce wewnętrznej i zagranicznej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wskażesz na mapie tereny wcielone do Francji i państwa zależne od Napoleona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86488" y="1231571"/>
            <a:ext cx="767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1794 r. </a:t>
            </a:r>
            <a:r>
              <a:rPr lang="pl-PL" b="1" dirty="0"/>
              <a:t>– przewrót </a:t>
            </a:r>
            <a:r>
              <a:rPr lang="pl-PL" b="1" dirty="0" err="1" smtClean="0"/>
              <a:t>termidoriański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86488" y="841159"/>
            <a:ext cx="127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Dyrektoriat</a:t>
            </a:r>
            <a:endParaRPr lang="pl-PL" dirty="0">
              <a:solidFill>
                <a:srgbClr val="0070C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636963" y="1701644"/>
            <a:ext cx="6996898" cy="2909318"/>
            <a:chOff x="1723810" y="3392488"/>
            <a:chExt cx="6996898" cy="2909318"/>
          </a:xfrm>
        </p:grpSpPr>
        <p:sp>
          <p:nvSpPr>
            <p:cNvPr id="7" name="pole tekstowe 6"/>
            <p:cNvSpPr txBox="1"/>
            <p:nvPr/>
          </p:nvSpPr>
          <p:spPr>
            <a:xfrm>
              <a:off x="6416734" y="5793975"/>
              <a:ext cx="23039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/>
                <a:t>Scena aresztowania przywódcy jakobinów, Maksymiliana Robespierre`a. Dzień po aresztowaniu został on </a:t>
              </a:r>
              <a:r>
                <a:rPr lang="pl-PL" sz="900" dirty="0" smtClean="0"/>
                <a:t>zgilotynowany</a:t>
              </a:r>
              <a:endParaRPr lang="pl-PL" sz="900" dirty="0"/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810" y="3392488"/>
              <a:ext cx="4673674" cy="2872452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</p:grpSp>
      <p:sp>
        <p:nvSpPr>
          <p:cNvPr id="8" name="Prostokąt 7"/>
          <p:cNvSpPr/>
          <p:nvPr/>
        </p:nvSpPr>
        <p:spPr>
          <a:xfrm>
            <a:off x="1086488" y="4636338"/>
            <a:ext cx="3056021" cy="205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1" indent="-2857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władza w rękach burżuazji</a:t>
            </a:r>
          </a:p>
          <a:p>
            <a:pPr marL="28440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Dyrektoriat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afery korupcyjne</a:t>
            </a:r>
          </a:p>
          <a:p>
            <a:pPr marL="54000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nieudolna administracja</a:t>
            </a:r>
          </a:p>
          <a:p>
            <a:pPr marL="54000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nieuczciwość urzędników</a:t>
            </a:r>
          </a:p>
          <a:p>
            <a:pPr marL="54000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zły stan gospodarki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127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Dyrektoriat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60947" y="1358284"/>
            <a:ext cx="6155356" cy="127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rosnący bunt społeczeństwa przeciw władzy</a:t>
            </a:r>
          </a:p>
          <a:p>
            <a:pPr marL="1200150" lvl="2" indent="-28575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1795 r.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bunt rojalistów</a:t>
            </a:r>
          </a:p>
          <a:p>
            <a:pPr marL="1200150" lvl="2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stłumiony przez generała Napoleona Bonaparte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802604" y="2664760"/>
            <a:ext cx="5538792" cy="3940860"/>
            <a:chOff x="1802604" y="3327251"/>
            <a:chExt cx="5538792" cy="3940860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921580" y="6760280"/>
              <a:ext cx="53008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900" dirty="0"/>
                <a:t>Scena z nieudanego zamachu stanu dokonanego 13 </a:t>
              </a:r>
              <a:r>
                <a:rPr lang="pl-PL" sz="900" dirty="0" err="1"/>
                <a:t>Vendémiaire`a</a:t>
              </a:r>
              <a:r>
                <a:rPr lang="pl-PL" sz="900" dirty="0"/>
                <a:t> (nazwa jednego z miesięcy francuskiego kalendarza rewolucyjnego) przez francuskich rojalistów. Autor rysunku uchwycił walki prowadzone na schodach kościoła św. Rocha w Paryżu</a:t>
              </a: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604" y="3327251"/>
              <a:ext cx="5538792" cy="3453438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296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340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Przejęcie władzy przez Napoleona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3335" y="1346497"/>
            <a:ext cx="7589520" cy="142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niechęć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społeczeństwa do dyrektoriatu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popularności Napoleona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widziany jako mąż opatrznościowy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odnosił sukcesy we Włoszech (</a:t>
            </a:r>
            <a:r>
              <a:rPr lang="pl-PL" spc="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 1796–1797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 w Egipcie (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1798 r.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506353" y="2869645"/>
            <a:ext cx="6131294" cy="3650307"/>
            <a:chOff x="1905800" y="3145936"/>
            <a:chExt cx="6131294" cy="3650307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801" y="3145936"/>
              <a:ext cx="6131293" cy="3280975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1905800" y="6426911"/>
              <a:ext cx="6131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Nieukończony obraz przedstawiający bitwę pod piramidami, do której doszło 21 lipca 1798 roku. Bitwa była wydarzeniem związanym z inwazją Napoleona na kontrolowany przez Brytyjczyków Egipt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4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127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Dyrektoriat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55582" y="1302862"/>
            <a:ext cx="603985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0" indent="-284400">
              <a:lnSpc>
                <a:spcPct val="115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1799 r. – zamach stanu i obalenie dyrektoriatu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356607" y="1806115"/>
            <a:ext cx="6430786" cy="2979880"/>
            <a:chOff x="1954250" y="1806115"/>
            <a:chExt cx="6430786" cy="2979880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250" y="1806115"/>
              <a:ext cx="4927489" cy="2887509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6881739" y="4139664"/>
              <a:ext cx="1503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/>
                <a:t>Grafika przedstawiająca zamach stanu 18 </a:t>
              </a:r>
              <a:r>
                <a:rPr lang="pl-PL" sz="900" dirty="0" err="1"/>
                <a:t>brumaire'a</a:t>
              </a:r>
              <a:r>
                <a:rPr lang="pl-PL" sz="900" dirty="0"/>
                <a:t> dokonany przez Napoleona Bonaparte</a:t>
              </a:r>
            </a:p>
          </p:txBody>
        </p:sp>
      </p:grpSp>
      <p:sp>
        <p:nvSpPr>
          <p:cNvPr id="6" name="Prostokąt 5"/>
          <p:cNvSpPr/>
          <p:nvPr/>
        </p:nvSpPr>
        <p:spPr>
          <a:xfrm>
            <a:off x="957713" y="4957049"/>
            <a:ext cx="63478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powstanie konsulatu (trzech konsuli)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 jako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 konsul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przejmuje całkowitą władzę wykonawczą i zyskuje duży wpływ na władzę ustawodawczą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328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Polityka wewnętrzna Napoleona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76862" y="1282365"/>
            <a:ext cx="380314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 r.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powstanie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Banku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Francji</a:t>
            </a:r>
          </a:p>
          <a:p>
            <a:pPr marL="79200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posiada prawo emisji papierowego pieniądza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132094" y="1210491"/>
            <a:ext cx="2738603" cy="1825949"/>
            <a:chOff x="5286098" y="1474885"/>
            <a:chExt cx="2738603" cy="1825949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098" y="1474885"/>
              <a:ext cx="2738603" cy="1623992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>
              <a:off x="5286099" y="3070002"/>
              <a:ext cx="27386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Banknot francuski wydany w 1800 r.</a:t>
              </a:r>
            </a:p>
          </p:txBody>
        </p:sp>
      </p:grpSp>
      <p:sp>
        <p:nvSpPr>
          <p:cNvPr id="6" name="Prostokąt 5"/>
          <p:cNvSpPr/>
          <p:nvPr/>
        </p:nvSpPr>
        <p:spPr>
          <a:xfrm>
            <a:off x="1086488" y="229261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rozbudowa szlaków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komunikacyjnych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rolnictwa i przemysłu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kodeks handlowy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przywrócenie tytułów szlacheckich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utworzenie „szlachty zasług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6862" y="4349730"/>
            <a:ext cx="3957585" cy="66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1801 r.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konkordat ze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Stolicą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Apostolską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178827" y="3403133"/>
            <a:ext cx="3756562" cy="3295952"/>
            <a:chOff x="4976696" y="3684915"/>
            <a:chExt cx="3756562" cy="329595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696" y="3684915"/>
              <a:ext cx="3756562" cy="2782439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4976696" y="6473036"/>
              <a:ext cx="375656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Alegoria konkordatu podpisanego w 1801 r. między Republiką Francuską rządzoną przez konsula Napoleona a Stolicą Apostolską, na czele której stał papież Pius VII</a:t>
              </a:r>
            </a:p>
          </p:txBody>
        </p:sp>
      </p:grpSp>
      <p:sp>
        <p:nvSpPr>
          <p:cNvPr id="12" name="Prostokąt 11"/>
          <p:cNvSpPr/>
          <p:nvPr/>
        </p:nvSpPr>
        <p:spPr>
          <a:xfrm>
            <a:off x="1077662" y="5009854"/>
            <a:ext cx="4054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przywrócenie katolikom swobody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biskupi składają przysięgę wierności Francji i rządowi</a:t>
            </a:r>
          </a:p>
          <a:p>
            <a:pPr marL="2844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duchowni na utrzymaniu państwa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86488" y="841159"/>
            <a:ext cx="328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Polityka wewnętrzna Napoleona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59230" y="1387248"/>
            <a:ext cx="372486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8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 administracji państwowej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9230" y="1882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8440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1804 r.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wprowadzenie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Kodeksu Napoleona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(kodeks prawa cywilnego)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9230" y="2612666"/>
            <a:ext cx="4572000" cy="1555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1" indent="-2844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równość i powszechność praw prywatnych</a:t>
            </a:r>
          </a:p>
          <a:p>
            <a:pPr marL="342000" lvl="1" indent="-2844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prawa tylko dla mężczyzn</a:t>
            </a:r>
          </a:p>
          <a:p>
            <a:pPr marL="342000" lvl="1" indent="-2844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 i małżeństwo są świeckie</a:t>
            </a:r>
          </a:p>
          <a:p>
            <a:pPr marL="342000" indent="-28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rozwodu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5401569" y="1533087"/>
            <a:ext cx="3111063" cy="5149352"/>
            <a:chOff x="5341278" y="1479000"/>
            <a:chExt cx="3111063" cy="5149352"/>
          </a:xfrm>
        </p:grpSpPr>
        <p:sp>
          <p:nvSpPr>
            <p:cNvPr id="8" name="pole tekstowe 7"/>
            <p:cNvSpPr txBox="1"/>
            <p:nvPr/>
          </p:nvSpPr>
          <p:spPr>
            <a:xfrm>
              <a:off x="5341278" y="6120521"/>
              <a:ext cx="31110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900" dirty="0"/>
                <a:t>Kodeks Napoleona początkowo obowiązywał tylko we Francji, jednak wraz z podbojami dokonywanymi przez </a:t>
              </a:r>
              <a:r>
                <a:rPr lang="pl-PL" sz="900" dirty="0" smtClean="0"/>
                <a:t>Napoleona </a:t>
              </a:r>
              <a:r>
                <a:rPr lang="pl-PL" sz="900" dirty="0"/>
                <a:t>był on narzucany na terenach kontrolowanych przez </a:t>
              </a:r>
              <a:r>
                <a:rPr lang="pl-PL" sz="900" dirty="0" smtClean="0"/>
                <a:t>Francję</a:t>
              </a:r>
              <a:endParaRPr lang="pl-PL" sz="900" dirty="0"/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126" y="1479000"/>
              <a:ext cx="2787764" cy="4651569"/>
            </a:xfrm>
            <a:prstGeom prst="rect">
              <a:avLst/>
            </a:prstGeom>
            <a:ln w="254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28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223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Cesarstwo </a:t>
            </a:r>
            <a:r>
              <a:rPr lang="pl-PL" b="1" dirty="0" smtClean="0">
                <a:solidFill>
                  <a:srgbClr val="0070C0"/>
                </a:solidFill>
              </a:rPr>
              <a:t>Francuskie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61461" y="1435286"/>
            <a:ext cx="6107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referendum na temat akceptacji narodu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wobec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decyzji Napoleona o ogłoszeniu się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cesarzem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1804 r. – koronacja Napoleona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cesarza Francuzów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409489" y="1675113"/>
            <a:ext cx="3118404" cy="4795661"/>
            <a:chOff x="5001961" y="1819487"/>
            <a:chExt cx="3118404" cy="4795661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961" y="1819487"/>
              <a:ext cx="3118404" cy="4345496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>
              <a:off x="5082139" y="6107317"/>
              <a:ext cx="29549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Gobelin będący kopią portretu koronacyjnego Napoleona Bonaparte. Przedstawia on cesarza w sali tronowej Pałacu </a:t>
              </a:r>
              <a:r>
                <a:rPr lang="pl-PL" sz="900" dirty="0" err="1"/>
                <a:t>Tuileries</a:t>
              </a:r>
              <a:r>
                <a:rPr lang="pl-PL" sz="900" dirty="0"/>
                <a:t> w Paryżu będącym siedzibą cesarstwa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6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8656</TotalTime>
  <Words>475</Words>
  <Application>Microsoft Office PowerPoint</Application>
  <PresentationFormat>Pokaz na ekranie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1365</cp:revision>
  <dcterms:created xsi:type="dcterms:W3CDTF">2015-10-29T10:43:43Z</dcterms:created>
  <dcterms:modified xsi:type="dcterms:W3CDTF">2022-10-19T07:53:55Z</dcterms:modified>
</cp:coreProperties>
</file>