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2" r:id="rId5"/>
    <p:sldId id="260" r:id="rId6"/>
    <p:sldId id="261" r:id="rId7"/>
    <p:sldId id="263" r:id="rId8"/>
    <p:sldId id="265" r:id="rId9"/>
    <p:sldId id="264" r:id="rId10"/>
    <p:sldId id="267" r:id="rId11"/>
    <p:sldId id="268" r:id="rId12"/>
    <p:sldId id="266" r:id="rId13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23B"/>
    <a:srgbClr val="FFF9E7"/>
    <a:srgbClr val="118B9B"/>
    <a:srgbClr val="76E1F0"/>
    <a:srgbClr val="FFE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400" autoAdjust="0"/>
  </p:normalViewPr>
  <p:slideViewPr>
    <p:cSldViewPr snapToGrid="0">
      <p:cViewPr>
        <p:scale>
          <a:sx n="150" d="100"/>
          <a:sy n="150" d="100"/>
        </p:scale>
        <p:origin x="108" y="-146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C5963-35EC-40F2-89B8-03E4603AA7F9}" type="datetimeFigureOut">
              <a:rPr lang="pl-PL" smtClean="0"/>
              <a:t>16.03.2026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B5072-B172-423A-A87B-4BF641B749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257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C5963-35EC-40F2-89B8-03E4603AA7F9}" type="datetimeFigureOut">
              <a:rPr lang="pl-PL" smtClean="0"/>
              <a:t>16.03.2026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B5072-B172-423A-A87B-4BF641B749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4073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C5963-35EC-40F2-89B8-03E4603AA7F9}" type="datetimeFigureOut">
              <a:rPr lang="pl-PL" smtClean="0"/>
              <a:t>16.03.2026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B5072-B172-423A-A87B-4BF641B749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7286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C5963-35EC-40F2-89B8-03E4603AA7F9}" type="datetimeFigureOut">
              <a:rPr lang="pl-PL" smtClean="0"/>
              <a:t>16.03.2026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B5072-B172-423A-A87B-4BF641B749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051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C5963-35EC-40F2-89B8-03E4603AA7F9}" type="datetimeFigureOut">
              <a:rPr lang="pl-PL" smtClean="0"/>
              <a:t>16.03.2026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B5072-B172-423A-A87B-4BF641B749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2936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C5963-35EC-40F2-89B8-03E4603AA7F9}" type="datetimeFigureOut">
              <a:rPr lang="pl-PL" smtClean="0"/>
              <a:t>16.03.2026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B5072-B172-423A-A87B-4BF641B749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7891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C5963-35EC-40F2-89B8-03E4603AA7F9}" type="datetimeFigureOut">
              <a:rPr lang="pl-PL" smtClean="0"/>
              <a:t>16.03.2026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B5072-B172-423A-A87B-4BF641B749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9498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C5963-35EC-40F2-89B8-03E4603AA7F9}" type="datetimeFigureOut">
              <a:rPr lang="pl-PL" smtClean="0"/>
              <a:t>16.03.2026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B5072-B172-423A-A87B-4BF641B749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6736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C5963-35EC-40F2-89B8-03E4603AA7F9}" type="datetimeFigureOut">
              <a:rPr lang="pl-PL" smtClean="0"/>
              <a:t>16.03.2026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B5072-B172-423A-A87B-4BF641B749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1959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C5963-35EC-40F2-89B8-03E4603AA7F9}" type="datetimeFigureOut">
              <a:rPr lang="pl-PL" smtClean="0"/>
              <a:t>16.03.2026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B5072-B172-423A-A87B-4BF641B749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6742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C5963-35EC-40F2-89B8-03E4603AA7F9}" type="datetimeFigureOut">
              <a:rPr lang="pl-PL" smtClean="0"/>
              <a:t>16.03.2026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B5072-B172-423A-A87B-4BF641B749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2232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C5963-35EC-40F2-89B8-03E4603AA7F9}" type="datetimeFigureOut">
              <a:rPr lang="pl-PL" smtClean="0"/>
              <a:t>16.03.2026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B5072-B172-423A-A87B-4BF641B749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496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if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tiff"/><Relationship Id="rId5" Type="http://schemas.openxmlformats.org/officeDocument/2006/relationships/image" Target="../media/image2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3.tif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3.tif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3.tif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1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668090" y="373825"/>
            <a:ext cx="7696612" cy="193899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>
                  <a:alpha val="5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r>
              <a:rPr lang="pl-PL" sz="60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Piramida płci</a:t>
            </a:r>
            <a:br>
              <a:rPr lang="pl-PL" sz="60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60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wieku ludności</a:t>
            </a: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76" r="8195"/>
          <a:stretch/>
        </p:blipFill>
        <p:spPr>
          <a:xfrm>
            <a:off x="4381877" y="2562131"/>
            <a:ext cx="3982825" cy="3793402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4512" cy="6858000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549" y="360000"/>
            <a:ext cx="899160" cy="899160"/>
          </a:xfrm>
          <a:prstGeom prst="rect">
            <a:avLst/>
          </a:prstGeom>
        </p:spPr>
      </p:pic>
      <p:sp>
        <p:nvSpPr>
          <p:cNvPr id="3" name="Prostokąt 2"/>
          <p:cNvSpPr/>
          <p:nvPr/>
        </p:nvSpPr>
        <p:spPr>
          <a:xfrm>
            <a:off x="705599" y="2463269"/>
            <a:ext cx="3487493" cy="4031873"/>
          </a:xfrm>
          <a:prstGeom prst="rect">
            <a:avLst/>
          </a:prstGeom>
          <a:gradFill>
            <a:gsLst>
              <a:gs pos="0">
                <a:schemeClr val="bg1">
                  <a:alpha val="90000"/>
                </a:schemeClr>
              </a:gs>
              <a:gs pos="100000">
                <a:schemeClr val="bg1">
                  <a:alpha val="50000"/>
                </a:schemeClr>
              </a:gs>
            </a:gsLst>
            <a:lin ang="5400000" scaled="1"/>
          </a:gradFill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6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Jakie mogą być wykresy słupkowe</a:t>
            </a:r>
            <a:r>
              <a:rPr lang="pl-PL" sz="16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l-PL" sz="16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6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Piramida płci i wieku ludności – </a:t>
            </a:r>
            <a:r>
              <a:rPr lang="pl-PL" sz="16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l-PL" sz="16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6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 </a:t>
            </a:r>
            <a:r>
              <a:rPr lang="pl-PL" sz="16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za wykres</a:t>
            </a:r>
            <a:r>
              <a:rPr lang="pl-PL" sz="16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l-PL" sz="16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6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Piramida płci i wieku ludności – </a:t>
            </a:r>
            <a:r>
              <a:rPr lang="pl-PL" sz="16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l-PL" sz="16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6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 </a:t>
            </a:r>
            <a:r>
              <a:rPr lang="pl-PL" sz="16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odczytywać informacje</a:t>
            </a:r>
            <a:r>
              <a:rPr lang="pl-PL" sz="16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l-PL" sz="16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6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Ilu w Polsce jest siódmoklasistów</a:t>
            </a:r>
            <a:r>
              <a:rPr lang="pl-PL" sz="16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l-PL" sz="16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6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Wyż </a:t>
            </a:r>
            <a:r>
              <a:rPr lang="pl-PL" sz="16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demograficzny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l-PL" sz="16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6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Niż </a:t>
            </a:r>
            <a:r>
              <a:rPr lang="pl-PL" sz="16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demograficzny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l-PL" sz="16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6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Kogo jest więcej w różnych </a:t>
            </a:r>
            <a:r>
              <a:rPr lang="pl-PL" sz="16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grupach</a:t>
            </a:r>
            <a:br>
              <a:rPr lang="pl-PL" sz="16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6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wiekowych </a:t>
            </a:r>
            <a:r>
              <a:rPr lang="pl-PL" sz="16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pl-PL" sz="16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mężczyzn </a:t>
            </a:r>
            <a:r>
              <a:rPr lang="pl-PL" sz="16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czy kobiet</a:t>
            </a:r>
            <a:r>
              <a:rPr lang="pl-PL" sz="16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pl-PL" sz="1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68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4512" cy="685800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549" y="360000"/>
            <a:ext cx="899160" cy="899160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2465055" y="395020"/>
            <a:ext cx="4213974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Wiek produkcyjny – </a:t>
            </a:r>
            <a:br>
              <a:rPr lang="pl-PL" sz="32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32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wiek zdolności do pracy</a:t>
            </a:r>
            <a:endParaRPr lang="pl-PL" sz="3200" b="1" dirty="0">
              <a:solidFill>
                <a:srgbClr val="0070C0"/>
              </a:solidFill>
            </a:endParaRPr>
          </a:p>
        </p:txBody>
      </p:sp>
      <p:pic>
        <p:nvPicPr>
          <p:cNvPr id="10" name="Obraz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6921" y="1644786"/>
            <a:ext cx="5180658" cy="4653215"/>
          </a:xfrm>
          <a:prstGeom prst="rect">
            <a:avLst/>
          </a:prstGeom>
        </p:spPr>
      </p:pic>
      <p:pic>
        <p:nvPicPr>
          <p:cNvPr id="11" name="Obraz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40570" y="1762445"/>
            <a:ext cx="1444752" cy="1828800"/>
          </a:xfrm>
          <a:prstGeom prst="rect">
            <a:avLst/>
          </a:prstGeom>
        </p:spPr>
      </p:pic>
      <p:sp>
        <p:nvSpPr>
          <p:cNvPr id="12" name="Prostokąt 11"/>
          <p:cNvSpPr/>
          <p:nvPr/>
        </p:nvSpPr>
        <p:spPr>
          <a:xfrm>
            <a:off x="730143" y="4059575"/>
            <a:ext cx="193225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1100" b="1" dirty="0" smtClean="0">
                <a:solidFill>
                  <a:srgbClr val="118B9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wiek produkcyjny mężczyzn</a:t>
            </a:r>
            <a:endParaRPr lang="pl-PL" sz="1100" b="1" dirty="0">
              <a:solidFill>
                <a:srgbClr val="118B9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pl-PL" sz="1100" dirty="0">
                <a:solidFill>
                  <a:srgbClr val="118B9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 18 do 65 r.ż.</a:t>
            </a:r>
          </a:p>
        </p:txBody>
      </p:sp>
      <p:sp>
        <p:nvSpPr>
          <p:cNvPr id="19" name="Prostokąt 18"/>
          <p:cNvSpPr/>
          <p:nvPr/>
        </p:nvSpPr>
        <p:spPr>
          <a:xfrm>
            <a:off x="6408814" y="1929928"/>
            <a:ext cx="183896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0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wiek poprodukcyjny kobiet</a:t>
            </a:r>
          </a:p>
          <a:p>
            <a:r>
              <a:rPr lang="pl-PL" sz="1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Kobiety: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pl-PL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pracują 5 lat krócej</a:t>
            </a:r>
            <a:br>
              <a:rPr lang="pl-PL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niż mężczyźni;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pl-PL" sz="1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 reguły dłużej żyją;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pl-PL" sz="1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dłużej pobierają emeryturę.</a:t>
            </a:r>
          </a:p>
          <a:p>
            <a:r>
              <a:rPr lang="pl-PL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konsekwencji otrzymują</a:t>
            </a:r>
            <a:br>
              <a:rPr lang="pl-PL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niższe emerytury niż mężczyźni.</a:t>
            </a:r>
            <a:endParaRPr lang="pl-PL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Prostokąt 19"/>
          <p:cNvSpPr/>
          <p:nvPr/>
        </p:nvSpPr>
        <p:spPr>
          <a:xfrm>
            <a:off x="6618298" y="4169019"/>
            <a:ext cx="174905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1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wiek produkcyjny kobiet</a:t>
            </a:r>
            <a:endParaRPr lang="pl-PL" sz="11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1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 18 do </a:t>
            </a:r>
            <a:r>
              <a:rPr lang="pl-PL" sz="11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60 </a:t>
            </a:r>
            <a:r>
              <a:rPr lang="pl-PL" sz="1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r.ż.</a:t>
            </a:r>
          </a:p>
        </p:txBody>
      </p:sp>
      <p:sp>
        <p:nvSpPr>
          <p:cNvPr id="22" name="Prostokąt 21"/>
          <p:cNvSpPr/>
          <p:nvPr/>
        </p:nvSpPr>
        <p:spPr>
          <a:xfrm>
            <a:off x="3178775" y="2041015"/>
            <a:ext cx="9797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0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wiek</a:t>
            </a:r>
          </a:p>
          <a:p>
            <a:r>
              <a:rPr lang="pl-PL" sz="10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poprodukcyjny</a:t>
            </a:r>
          </a:p>
          <a:p>
            <a:r>
              <a:rPr lang="pl-PL" sz="10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mężczyzn</a:t>
            </a:r>
          </a:p>
          <a:p>
            <a:r>
              <a:rPr lang="pl-PL" sz="10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(emerytura)</a:t>
            </a:r>
            <a:endParaRPr lang="pl-PL" sz="1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Prostokąt 22"/>
          <p:cNvSpPr/>
          <p:nvPr/>
        </p:nvSpPr>
        <p:spPr>
          <a:xfrm>
            <a:off x="783077" y="1719512"/>
            <a:ext cx="2237522" cy="13849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Osoby pracujące płacą </a:t>
            </a:r>
            <a:r>
              <a:rPr lang="pl-PL" sz="12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podatki</a:t>
            </a:r>
            <a: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zasilają budżet państwa.</a:t>
            </a:r>
          </a:p>
          <a:p>
            <a: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 tych pieniędzy opłaca się m.in.: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służbę zdrowia;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edukację;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policję;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emerytury.</a:t>
            </a:r>
            <a:endParaRPr lang="pl-PL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9" name="Grupa 48"/>
          <p:cNvGrpSpPr/>
          <p:nvPr/>
        </p:nvGrpSpPr>
        <p:grpSpPr>
          <a:xfrm>
            <a:off x="3198726" y="1725228"/>
            <a:ext cx="77716" cy="1548000"/>
            <a:chOff x="3198726" y="1725228"/>
            <a:chExt cx="77716" cy="1548000"/>
          </a:xfrm>
        </p:grpSpPr>
        <p:cxnSp>
          <p:nvCxnSpPr>
            <p:cNvPr id="27" name="Łącznik prosty 26"/>
            <p:cNvCxnSpPr/>
            <p:nvPr/>
          </p:nvCxnSpPr>
          <p:spPr>
            <a:xfrm flipH="1">
              <a:off x="3204442" y="1725228"/>
              <a:ext cx="0" cy="1548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Łącznik prosty 29"/>
            <p:cNvCxnSpPr/>
            <p:nvPr/>
          </p:nvCxnSpPr>
          <p:spPr>
            <a:xfrm>
              <a:off x="3198726" y="1730944"/>
              <a:ext cx="72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Łącznik prosty 31"/>
            <p:cNvCxnSpPr/>
            <p:nvPr/>
          </p:nvCxnSpPr>
          <p:spPr>
            <a:xfrm>
              <a:off x="3204442" y="3264906"/>
              <a:ext cx="72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upa 36"/>
          <p:cNvGrpSpPr/>
          <p:nvPr/>
        </p:nvGrpSpPr>
        <p:grpSpPr>
          <a:xfrm flipH="1">
            <a:off x="6282256" y="1739823"/>
            <a:ext cx="77716" cy="1767205"/>
            <a:chOff x="5900787" y="1739823"/>
            <a:chExt cx="77716" cy="1767205"/>
          </a:xfrm>
        </p:grpSpPr>
        <p:cxnSp>
          <p:nvCxnSpPr>
            <p:cNvPr id="33" name="Łącznik prosty 32"/>
            <p:cNvCxnSpPr/>
            <p:nvPr/>
          </p:nvCxnSpPr>
          <p:spPr>
            <a:xfrm flipH="1">
              <a:off x="5900787" y="1739823"/>
              <a:ext cx="0" cy="176720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Łącznik prosty 33"/>
            <p:cNvCxnSpPr/>
            <p:nvPr/>
          </p:nvCxnSpPr>
          <p:spPr>
            <a:xfrm flipH="1">
              <a:off x="5900787" y="1745539"/>
              <a:ext cx="72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Łącznik prosty 34"/>
            <p:cNvCxnSpPr/>
            <p:nvPr/>
          </p:nvCxnSpPr>
          <p:spPr>
            <a:xfrm flipH="1">
              <a:off x="5906503" y="3498287"/>
              <a:ext cx="72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upa 37"/>
          <p:cNvGrpSpPr/>
          <p:nvPr/>
        </p:nvGrpSpPr>
        <p:grpSpPr>
          <a:xfrm flipH="1">
            <a:off x="6487004" y="3490913"/>
            <a:ext cx="141717" cy="1802988"/>
            <a:chOff x="5900787" y="1739823"/>
            <a:chExt cx="77716" cy="1767205"/>
          </a:xfrm>
        </p:grpSpPr>
        <p:cxnSp>
          <p:nvCxnSpPr>
            <p:cNvPr id="39" name="Łącznik prosty 38"/>
            <p:cNvCxnSpPr/>
            <p:nvPr/>
          </p:nvCxnSpPr>
          <p:spPr>
            <a:xfrm flipH="1">
              <a:off x="5900787" y="1739823"/>
              <a:ext cx="0" cy="176720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Łącznik prosty 39"/>
            <p:cNvCxnSpPr/>
            <p:nvPr/>
          </p:nvCxnSpPr>
          <p:spPr>
            <a:xfrm flipH="1">
              <a:off x="5900787" y="1745539"/>
              <a:ext cx="7200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Łącznik prosty 40"/>
            <p:cNvCxnSpPr/>
            <p:nvPr/>
          </p:nvCxnSpPr>
          <p:spPr>
            <a:xfrm flipH="1">
              <a:off x="5906503" y="3498287"/>
              <a:ext cx="7200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upa 41"/>
          <p:cNvGrpSpPr/>
          <p:nvPr/>
        </p:nvGrpSpPr>
        <p:grpSpPr>
          <a:xfrm>
            <a:off x="2670430" y="3273227"/>
            <a:ext cx="109196" cy="2019129"/>
            <a:chOff x="5900787" y="1739823"/>
            <a:chExt cx="77716" cy="1767205"/>
          </a:xfrm>
        </p:grpSpPr>
        <p:cxnSp>
          <p:nvCxnSpPr>
            <p:cNvPr id="43" name="Łącznik prosty 42"/>
            <p:cNvCxnSpPr/>
            <p:nvPr/>
          </p:nvCxnSpPr>
          <p:spPr>
            <a:xfrm flipH="1">
              <a:off x="5900787" y="1739823"/>
              <a:ext cx="0" cy="1767205"/>
            </a:xfrm>
            <a:prstGeom prst="line">
              <a:avLst/>
            </a:prstGeom>
            <a:ln w="19050">
              <a:solidFill>
                <a:srgbClr val="118B9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Łącznik prosty 43"/>
            <p:cNvCxnSpPr/>
            <p:nvPr/>
          </p:nvCxnSpPr>
          <p:spPr>
            <a:xfrm flipH="1">
              <a:off x="5900787" y="1745539"/>
              <a:ext cx="72000" cy="0"/>
            </a:xfrm>
            <a:prstGeom prst="line">
              <a:avLst/>
            </a:prstGeom>
            <a:ln w="19050">
              <a:solidFill>
                <a:srgbClr val="118B9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Łącznik prosty 44"/>
            <p:cNvCxnSpPr/>
            <p:nvPr/>
          </p:nvCxnSpPr>
          <p:spPr>
            <a:xfrm flipH="1">
              <a:off x="5906503" y="3498287"/>
              <a:ext cx="72000" cy="0"/>
            </a:xfrm>
            <a:prstGeom prst="line">
              <a:avLst/>
            </a:prstGeom>
            <a:ln w="19050">
              <a:solidFill>
                <a:srgbClr val="118B9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Prostokąt 45"/>
          <p:cNvSpPr/>
          <p:nvPr/>
        </p:nvSpPr>
        <p:spPr>
          <a:xfrm>
            <a:off x="783077" y="4978461"/>
            <a:ext cx="1673055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 mniej osób</a:t>
            </a:r>
          </a:p>
          <a:p>
            <a: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wieku produkcyjnym, tym mniejsze wpływy </a:t>
            </a:r>
          </a:p>
          <a:p>
            <a: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budżetu państwa.</a:t>
            </a:r>
            <a:endParaRPr lang="pl-PL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8" name="Prostokąt 47"/>
          <p:cNvSpPr/>
          <p:nvPr/>
        </p:nvSpPr>
        <p:spPr>
          <a:xfrm>
            <a:off x="3249192" y="5307104"/>
            <a:ext cx="2793355" cy="77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51" name="Grupa 50"/>
          <p:cNvGrpSpPr/>
          <p:nvPr/>
        </p:nvGrpSpPr>
        <p:grpSpPr>
          <a:xfrm>
            <a:off x="6164827" y="4963249"/>
            <a:ext cx="2281166" cy="1118669"/>
            <a:chOff x="6164827" y="4963249"/>
            <a:chExt cx="2281166" cy="1118669"/>
          </a:xfrm>
        </p:grpSpPr>
        <p:sp>
          <p:nvSpPr>
            <p:cNvPr id="47" name="Prostokąt 46"/>
            <p:cNvSpPr/>
            <p:nvPr/>
          </p:nvSpPr>
          <p:spPr>
            <a:xfrm>
              <a:off x="6164827" y="5312477"/>
              <a:ext cx="2187287" cy="76944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pl-PL" sz="1100" b="1" dirty="0" smtClean="0">
                  <a:ea typeface="Calibri" panose="020F0502020204030204" pitchFamily="34" charset="0"/>
                  <a:cs typeface="Calibri" panose="020F0502020204030204" pitchFamily="34" charset="0"/>
                </a:rPr>
                <a:t>wiek przedprodukcyjny </a:t>
              </a:r>
              <a:br>
                <a:rPr lang="pl-PL" sz="1100" b="1" dirty="0" smtClean="0">
                  <a:ea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pl-PL" sz="1100" dirty="0" smtClean="0">
                  <a:ea typeface="Calibri" panose="020F0502020204030204" pitchFamily="34" charset="0"/>
                  <a:cs typeface="Calibri" panose="020F0502020204030204" pitchFamily="34" charset="0"/>
                </a:rPr>
                <a:t>mała grupa </a:t>
              </a:r>
              <a:r>
                <a:rPr lang="pl-PL" sz="1100" dirty="0" smtClean="0">
                  <a:latin typeface="Yu Gothic UI Semilight" panose="020B0400000000000000" pitchFamily="34" charset="-128"/>
                  <a:ea typeface="Yu Gothic UI Semilight" panose="020B0400000000000000" pitchFamily="34" charset="-128"/>
                  <a:cs typeface="Calibri" panose="020F0502020204030204" pitchFamily="34" charset="0"/>
                </a:rPr>
                <a:t>→</a:t>
              </a:r>
              <a:r>
                <a:rPr lang="pl-PL" sz="1100" dirty="0" smtClean="0">
                  <a:ea typeface="Yu Gothic UI Semilight" panose="020B0400000000000000" pitchFamily="34" charset="-128"/>
                  <a:cs typeface="Calibri" panose="020F0502020204030204" pitchFamily="34" charset="0"/>
                </a:rPr>
                <a:t> mało osób do pracy w przyszłości </a:t>
              </a:r>
              <a:r>
                <a:rPr lang="pl-PL" sz="1100" dirty="0">
                  <a:latin typeface="Yu Gothic UI Semilight" panose="020B0400000000000000" pitchFamily="34" charset="-128"/>
                  <a:ea typeface="Yu Gothic UI Semilight" panose="020B0400000000000000" pitchFamily="34" charset="-128"/>
                  <a:cs typeface="Calibri" panose="020F0502020204030204" pitchFamily="34" charset="0"/>
                </a:rPr>
                <a:t>→ </a:t>
              </a:r>
              <a:r>
                <a:rPr lang="pl-PL" sz="1100" dirty="0" smtClean="0">
                  <a:ea typeface="Yu Gothic UI Semilight" panose="020B0400000000000000" pitchFamily="34" charset="-128"/>
                  <a:cs typeface="Calibri" panose="020F0502020204030204" pitchFamily="34" charset="0"/>
                </a:rPr>
                <a:t>niewielkie wpływy do budżetu państwa w przyszłości</a:t>
              </a:r>
              <a:endParaRPr lang="pl-PL" sz="1100" dirty="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0" name="Prostokąt 49"/>
            <p:cNvSpPr/>
            <p:nvPr/>
          </p:nvSpPr>
          <p:spPr>
            <a:xfrm>
              <a:off x="6901980" y="4963249"/>
              <a:ext cx="154401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pl-PL" sz="1000" b="1" dirty="0" smtClean="0">
                  <a:solidFill>
                    <a:srgbClr val="0070C0"/>
                  </a:solidFill>
                  <a:ea typeface="Calibri" panose="020F0502020204030204" pitchFamily="34" charset="0"/>
                  <a:cs typeface="Calibri" panose="020F0502020204030204" pitchFamily="34" charset="0"/>
                </a:rPr>
                <a:t>PRZYSZŁOŚĆ</a:t>
              </a:r>
            </a:p>
            <a:p>
              <a:pPr algn="r"/>
              <a:r>
                <a:rPr lang="pl-PL" sz="1000" b="1" dirty="0" smtClean="0">
                  <a:solidFill>
                    <a:srgbClr val="0070C0"/>
                  </a:solidFill>
                  <a:ea typeface="Calibri" panose="020F0502020204030204" pitchFamily="34" charset="0"/>
                  <a:cs typeface="Calibri" panose="020F0502020204030204" pitchFamily="34" charset="0"/>
                </a:rPr>
                <a:t>DEMOGRAFICZNA POLSKI</a:t>
              </a:r>
              <a:endParaRPr lang="pl-PL" sz="1000" b="1" dirty="0">
                <a:solidFill>
                  <a:srgbClr val="0070C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3451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0" grpId="0"/>
      <p:bldP spid="22" grpId="0"/>
      <p:bldP spid="23" grpId="0" animBg="1"/>
      <p:bldP spid="46" grpId="0" animBg="1"/>
      <p:bldP spid="4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4512" cy="685800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549" y="360000"/>
            <a:ext cx="899160" cy="899160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2615637" y="395020"/>
            <a:ext cx="39128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Sprawdź, czy potrafisz</a:t>
            </a:r>
            <a:endParaRPr lang="pl-PL" sz="3200" b="1" dirty="0">
              <a:solidFill>
                <a:srgbClr val="0070C0"/>
              </a:solidFill>
            </a:endParaRP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155" y="1644786"/>
            <a:ext cx="5180658" cy="465321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879" y="1194157"/>
            <a:ext cx="1444752" cy="1828800"/>
          </a:xfrm>
          <a:prstGeom prst="rect">
            <a:avLst/>
          </a:prstGeom>
        </p:spPr>
      </p:pic>
      <p:sp>
        <p:nvSpPr>
          <p:cNvPr id="10" name="Prostokąt 9"/>
          <p:cNvSpPr/>
          <p:nvPr/>
        </p:nvSpPr>
        <p:spPr>
          <a:xfrm>
            <a:off x="800329" y="1210564"/>
            <a:ext cx="2153484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Oceń prawdziwość stwierdzeń.</a:t>
            </a:r>
          </a:p>
          <a:p>
            <a: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Powiedz: </a:t>
            </a:r>
            <a:r>
              <a:rPr lang="pl-PL" sz="12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PRAWDA</a:t>
            </a:r>
            <a: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albo </a:t>
            </a:r>
            <a:r>
              <a:rPr lang="pl-PL" sz="12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FAŁSZ</a:t>
            </a:r>
            <a: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  <p:sp>
        <p:nvSpPr>
          <p:cNvPr id="11" name="Prostokąt 10"/>
          <p:cNvSpPr/>
          <p:nvPr/>
        </p:nvSpPr>
        <p:spPr>
          <a:xfrm>
            <a:off x="705442" y="1834831"/>
            <a:ext cx="3245456" cy="433965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28600" indent="-228600">
              <a:buAutoNum type="arabicPeriod"/>
            </a:pPr>
            <a: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Piramida jest węższa u dołu niż</a:t>
            </a:r>
            <a:b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środkowej części.</a:t>
            </a:r>
          </a:p>
          <a:p>
            <a:pPr marL="228600" indent="-228600">
              <a:buAutoNum type="arabicPeriod"/>
            </a:pPr>
            <a:endParaRPr lang="pl-PL" sz="12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>
              <a:buAutoNum type="arabicPeriod"/>
            </a:pPr>
            <a: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Zwężanie się piramidy ku dołowi </a:t>
            </a:r>
            <a:b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świadczy o tym, że rodzi się coraz</a:t>
            </a:r>
            <a:b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więcej dzieci.</a:t>
            </a:r>
          </a:p>
          <a:p>
            <a:pPr marL="228600" indent="-228600">
              <a:buAutoNum type="arabicPeriod"/>
            </a:pPr>
            <a:endParaRPr lang="pl-PL" sz="12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>
              <a:buAutoNum type="arabicPeriod"/>
            </a:pPr>
            <a: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Wiek produkcyjny mężczyzn trwa 5 lat dłużej.</a:t>
            </a:r>
          </a:p>
          <a:p>
            <a:pPr marL="228600" indent="-228600">
              <a:buAutoNum type="arabicPeriod"/>
            </a:pPr>
            <a:endParaRPr lang="pl-PL" sz="12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>
              <a:buAutoNum type="arabicPeriod"/>
            </a:pPr>
            <a: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Kobiety żyją dłużej.</a:t>
            </a:r>
          </a:p>
          <a:p>
            <a:pPr marL="228600" indent="-228600">
              <a:buAutoNum type="arabicPeriod"/>
            </a:pPr>
            <a:endParaRPr lang="pl-PL" sz="12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>
              <a:buAutoNum type="arabicPeriod"/>
            </a:pPr>
            <a: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Osoby, które w 2024 r. miały </a:t>
            </a:r>
            <a:b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ok. 35–45 lat, urodziły się podczas </a:t>
            </a:r>
            <a:b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niżu demograficznego.</a:t>
            </a:r>
          </a:p>
          <a:p>
            <a:pPr marL="228600" indent="-228600">
              <a:buAutoNum type="arabicPeriod"/>
            </a:pPr>
            <a:endParaRPr lang="pl-PL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>
              <a:buAutoNum type="arabicPeriod"/>
            </a:pPr>
            <a: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Najmniej jest osób w wieku 90–100 lat.</a:t>
            </a:r>
          </a:p>
          <a:p>
            <a:pPr marL="228600" indent="-228600">
              <a:buAutoNum type="arabicPeriod"/>
            </a:pPr>
            <a:endParaRPr lang="pl-PL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>
              <a:buAutoNum type="arabicPeriod"/>
            </a:pPr>
            <a: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Osoby w wieku produkcyjnym przeważnie pracują i płacą podatki.</a:t>
            </a:r>
          </a:p>
          <a:p>
            <a:pPr marL="228600" indent="-228600">
              <a:buAutoNum type="arabicPeriod"/>
            </a:pPr>
            <a:endParaRPr lang="pl-PL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>
              <a:buAutoNum type="arabicPeriod"/>
            </a:pPr>
            <a:r>
              <a:rPr lang="pl-PL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Wyże i niże demograficzne występowały naprzemiennie.</a:t>
            </a:r>
          </a:p>
          <a:p>
            <a:pPr marL="228600" indent="-228600">
              <a:buAutoNum type="arabicPeriod"/>
            </a:pPr>
            <a:endParaRPr lang="pl-PL" sz="12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2251784" y="2011048"/>
            <a:ext cx="7665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PRAWDA</a:t>
            </a:r>
            <a:endParaRPr lang="pl-PL" sz="1200" dirty="0">
              <a:solidFill>
                <a:srgbClr val="00B050"/>
              </a:solidFill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1882752" y="2750069"/>
            <a:ext cx="55265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FAŁSZ</a:t>
            </a:r>
            <a:endParaRPr lang="pl-PL" sz="1200" dirty="0">
              <a:solidFill>
                <a:srgbClr val="FF0000"/>
              </a:solidFill>
            </a:endParaRPr>
          </a:p>
        </p:txBody>
      </p:sp>
      <p:sp>
        <p:nvSpPr>
          <p:cNvPr id="12" name="Prostokąt 11"/>
          <p:cNvSpPr/>
          <p:nvPr/>
        </p:nvSpPr>
        <p:spPr>
          <a:xfrm>
            <a:off x="3161218" y="3290185"/>
            <a:ext cx="7665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PRAWDA</a:t>
            </a:r>
            <a:endParaRPr lang="pl-PL" sz="1200" dirty="0">
              <a:solidFill>
                <a:srgbClr val="00B050"/>
              </a:solidFill>
            </a:endParaRPr>
          </a:p>
        </p:txBody>
      </p:sp>
      <p:sp>
        <p:nvSpPr>
          <p:cNvPr id="13" name="Prostokąt 12"/>
          <p:cNvSpPr/>
          <p:nvPr/>
        </p:nvSpPr>
        <p:spPr>
          <a:xfrm>
            <a:off x="2187256" y="3479482"/>
            <a:ext cx="7665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PRAWDA</a:t>
            </a:r>
            <a:endParaRPr lang="pl-PL" sz="1200" dirty="0">
              <a:solidFill>
                <a:srgbClr val="00B050"/>
              </a:solidFill>
            </a:endParaRPr>
          </a:p>
        </p:txBody>
      </p:sp>
      <p:sp>
        <p:nvSpPr>
          <p:cNvPr id="15" name="Prostokąt 14"/>
          <p:cNvSpPr/>
          <p:nvPr/>
        </p:nvSpPr>
        <p:spPr>
          <a:xfrm>
            <a:off x="3428514" y="4576580"/>
            <a:ext cx="7665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PRAWDA</a:t>
            </a:r>
            <a:endParaRPr lang="pl-PL" sz="1200" dirty="0">
              <a:solidFill>
                <a:srgbClr val="00B050"/>
              </a:solidFill>
            </a:endParaRPr>
          </a:p>
        </p:txBody>
      </p:sp>
      <p:sp>
        <p:nvSpPr>
          <p:cNvPr id="16" name="Prostokąt 15"/>
          <p:cNvSpPr/>
          <p:nvPr/>
        </p:nvSpPr>
        <p:spPr>
          <a:xfrm>
            <a:off x="2432050" y="5112072"/>
            <a:ext cx="7665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PRAWDA</a:t>
            </a:r>
            <a:endParaRPr lang="pl-PL" sz="1200" dirty="0">
              <a:solidFill>
                <a:srgbClr val="00B050"/>
              </a:solidFill>
            </a:endParaRPr>
          </a:p>
        </p:txBody>
      </p:sp>
      <p:sp>
        <p:nvSpPr>
          <p:cNvPr id="17" name="Prostokąt 16"/>
          <p:cNvSpPr/>
          <p:nvPr/>
        </p:nvSpPr>
        <p:spPr>
          <a:xfrm>
            <a:off x="3181355" y="4026824"/>
            <a:ext cx="55265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FAŁSZ</a:t>
            </a:r>
            <a:endParaRPr lang="pl-PL" sz="1200" dirty="0">
              <a:solidFill>
                <a:srgbClr val="FF0000"/>
              </a:solidFill>
            </a:endParaRPr>
          </a:p>
        </p:txBody>
      </p:sp>
      <p:sp>
        <p:nvSpPr>
          <p:cNvPr id="18" name="Prostokąt 17"/>
          <p:cNvSpPr/>
          <p:nvPr/>
        </p:nvSpPr>
        <p:spPr>
          <a:xfrm>
            <a:off x="1984498" y="5678089"/>
            <a:ext cx="7665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PRAWDA</a:t>
            </a:r>
            <a:endParaRPr lang="pl-PL" sz="1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48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2" grpId="0"/>
      <p:bldP spid="3" grpId="0"/>
      <p:bldP spid="12" grpId="0"/>
      <p:bldP spid="15" grpId="0"/>
      <p:bldP spid="16" grpId="0"/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4512" cy="6858000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549" y="360000"/>
            <a:ext cx="899160" cy="899160"/>
          </a:xfrm>
          <a:prstGeom prst="rect">
            <a:avLst/>
          </a:prstGeom>
        </p:spPr>
      </p:pic>
      <p:sp>
        <p:nvSpPr>
          <p:cNvPr id="21" name="Prostokąt 20"/>
          <p:cNvSpPr/>
          <p:nvPr/>
        </p:nvSpPr>
        <p:spPr>
          <a:xfrm>
            <a:off x="2022581" y="2690336"/>
            <a:ext cx="5098838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pl-PL" b="1" dirty="0" smtClean="0"/>
              <a:t>Autorka: </a:t>
            </a:r>
            <a:r>
              <a:rPr lang="pl-PL" dirty="0" smtClean="0"/>
              <a:t>Aleksandra </a:t>
            </a:r>
            <a:r>
              <a:rPr lang="pl-PL" dirty="0" smtClean="0"/>
              <a:t>Golecka-Mazur</a:t>
            </a:r>
          </a:p>
          <a:p>
            <a:r>
              <a:rPr lang="pl-PL" b="1" dirty="0" smtClean="0"/>
              <a:t>Redaktor merytoryczny: </a:t>
            </a:r>
            <a:r>
              <a:rPr lang="pl-PL" dirty="0" smtClean="0"/>
              <a:t>Paweł Druet</a:t>
            </a:r>
            <a:endParaRPr lang="pl-PL" dirty="0" smtClean="0"/>
          </a:p>
          <a:p>
            <a:r>
              <a:rPr lang="pl-PL" b="1" dirty="0" smtClean="0"/>
              <a:t>Wykresy: </a:t>
            </a:r>
            <a:r>
              <a:rPr lang="pl-PL" dirty="0" smtClean="0"/>
              <a:t>publikacja GUS, Aleksandra </a:t>
            </a:r>
            <a:r>
              <a:rPr lang="pl-PL" dirty="0"/>
              <a:t>Golecka-Mazur</a:t>
            </a:r>
          </a:p>
          <a:p>
            <a:r>
              <a:rPr lang="pl-PL" b="1" dirty="0" smtClean="0"/>
              <a:t>Zdjęcie: </a:t>
            </a:r>
            <a:r>
              <a:rPr lang="pl-PL" dirty="0" err="1" smtClean="0"/>
              <a:t>Shutterstock</a:t>
            </a:r>
            <a:endParaRPr lang="pl-PL" dirty="0" smtClean="0"/>
          </a:p>
          <a:p>
            <a:endParaRPr lang="pl-PL" dirty="0"/>
          </a:p>
          <a:p>
            <a:r>
              <a:rPr lang="pl-PL" dirty="0"/>
              <a:t>© Copyright by Gdańskie Wydawnictwo </a:t>
            </a:r>
            <a:r>
              <a:rPr lang="pl-PL" dirty="0" smtClean="0"/>
              <a:t>Oświatowe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6701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8608" y="4606067"/>
            <a:ext cx="3986784" cy="1697736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0537" y="2253658"/>
            <a:ext cx="2051304" cy="1697736"/>
          </a:xfrm>
          <a:prstGeom prst="rect">
            <a:avLst/>
          </a:prstGeom>
        </p:spPr>
      </p:pic>
      <p:pic>
        <p:nvPicPr>
          <p:cNvPr id="2" name="Obraz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18" y="2913042"/>
            <a:ext cx="1816608" cy="1624584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4512" cy="6858000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549" y="360000"/>
            <a:ext cx="899160" cy="899160"/>
          </a:xfrm>
          <a:prstGeom prst="rect">
            <a:avLst/>
          </a:prstGeom>
        </p:spPr>
      </p:pic>
      <p:sp>
        <p:nvSpPr>
          <p:cNvPr id="9" name="Prostokąt 8"/>
          <p:cNvSpPr/>
          <p:nvPr/>
        </p:nvSpPr>
        <p:spPr>
          <a:xfrm>
            <a:off x="1499083" y="359344"/>
            <a:ext cx="6145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Jakie mogą być wykresy słupkowe?</a:t>
            </a:r>
            <a:endParaRPr lang="pl-PL" sz="3200" b="1" dirty="0">
              <a:solidFill>
                <a:srgbClr val="0070C0"/>
              </a:solidFill>
            </a:endParaRPr>
          </a:p>
        </p:txBody>
      </p:sp>
      <p:sp>
        <p:nvSpPr>
          <p:cNvPr id="12" name="Prostokąt 11"/>
          <p:cNvSpPr/>
          <p:nvPr/>
        </p:nvSpPr>
        <p:spPr>
          <a:xfrm>
            <a:off x="914401" y="2401347"/>
            <a:ext cx="21945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b="1" dirty="0" smtClean="0">
                <a:solidFill>
                  <a:srgbClr val="0070C0"/>
                </a:solidFill>
              </a:rPr>
              <a:t>Tak wyglądałby typowy wykres</a:t>
            </a:r>
          </a:p>
          <a:p>
            <a:r>
              <a:rPr lang="pl-PL" sz="1200" b="1" dirty="0" smtClean="0">
                <a:solidFill>
                  <a:srgbClr val="0070C0"/>
                </a:solidFill>
              </a:rPr>
              <a:t>znany wam z lekcji matematyki:</a:t>
            </a:r>
            <a:endParaRPr lang="pl-PL" sz="1200" b="1" dirty="0">
              <a:solidFill>
                <a:srgbClr val="0070C0"/>
              </a:solidFill>
            </a:endParaRPr>
          </a:p>
        </p:txBody>
      </p:sp>
      <p:sp>
        <p:nvSpPr>
          <p:cNvPr id="14" name="Prostokąt 13"/>
          <p:cNvSpPr/>
          <p:nvPr/>
        </p:nvSpPr>
        <p:spPr>
          <a:xfrm>
            <a:off x="5989104" y="1545258"/>
            <a:ext cx="2177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b="1" dirty="0" smtClean="0">
                <a:solidFill>
                  <a:srgbClr val="0070C0"/>
                </a:solidFill>
              </a:rPr>
              <a:t>Tak wyglądałby ten sam wykres, lecz ze słupkami ustawionymi poziomo: </a:t>
            </a:r>
            <a:endParaRPr lang="pl-PL" sz="1200" b="1" dirty="0">
              <a:solidFill>
                <a:srgbClr val="0070C0"/>
              </a:solidFill>
            </a:endParaRPr>
          </a:p>
        </p:txBody>
      </p:sp>
      <p:sp>
        <p:nvSpPr>
          <p:cNvPr id="20" name="Prostokąt 19"/>
          <p:cNvSpPr/>
          <p:nvPr/>
        </p:nvSpPr>
        <p:spPr>
          <a:xfrm>
            <a:off x="800312" y="1066836"/>
            <a:ext cx="4323437" cy="1169551"/>
          </a:xfrm>
          <a:prstGeom prst="rect">
            <a:avLst/>
          </a:prstGeom>
          <a:solidFill>
            <a:srgbClr val="FFEFEF"/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pl-PL" sz="1400" dirty="0" smtClean="0"/>
              <a:t>Zobaczmy to na przykładach.</a:t>
            </a:r>
          </a:p>
          <a:p>
            <a:r>
              <a:rPr lang="pl-PL" sz="1400" dirty="0" smtClean="0"/>
              <a:t>Załóżmy, że mamy następujące dane:</a:t>
            </a:r>
          </a:p>
          <a:p>
            <a:pPr marL="144000" indent="-144000">
              <a:buFont typeface="Arial" panose="020B0604020202020204" pitchFamily="34" charset="0"/>
              <a:buChar char="•"/>
            </a:pPr>
            <a:r>
              <a:rPr lang="pl-PL" sz="1400" dirty="0" smtClean="0"/>
              <a:t>w klasie 7a jest 14 dziewczyn i 18 chłopców;</a:t>
            </a:r>
          </a:p>
          <a:p>
            <a:pPr marL="144000" indent="-144000">
              <a:buFont typeface="Arial" panose="020B0604020202020204" pitchFamily="34" charset="0"/>
              <a:buChar char="•"/>
            </a:pPr>
            <a:r>
              <a:rPr lang="pl-PL" sz="1400" dirty="0" smtClean="0"/>
              <a:t>w klasie 7b jest 10 dziewczyn i 15 chłopców;</a:t>
            </a:r>
          </a:p>
          <a:p>
            <a:pPr marL="144000" indent="-144000">
              <a:buFont typeface="Arial" panose="020B0604020202020204" pitchFamily="34" charset="0"/>
              <a:buChar char="•"/>
            </a:pPr>
            <a:r>
              <a:rPr lang="pl-PL" sz="1400" dirty="0" smtClean="0"/>
              <a:t>w klasie 7c jest 12 dziewczyn i 5 chłopców.</a:t>
            </a:r>
          </a:p>
        </p:txBody>
      </p:sp>
      <p:pic>
        <p:nvPicPr>
          <p:cNvPr id="37" name="Obraz 3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5774" y="3444855"/>
            <a:ext cx="124691" cy="286790"/>
          </a:xfrm>
          <a:prstGeom prst="rect">
            <a:avLst/>
          </a:prstGeom>
        </p:spPr>
      </p:pic>
      <p:sp>
        <p:nvSpPr>
          <p:cNvPr id="38" name="Prostokąt 37"/>
          <p:cNvSpPr/>
          <p:nvPr/>
        </p:nvSpPr>
        <p:spPr>
          <a:xfrm>
            <a:off x="4060465" y="3359701"/>
            <a:ext cx="83548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100" dirty="0" smtClean="0"/>
              <a:t>dziewczyny</a:t>
            </a:r>
          </a:p>
          <a:p>
            <a:r>
              <a:rPr lang="pl-PL" sz="1100" dirty="0" smtClean="0"/>
              <a:t>chłopcy</a:t>
            </a:r>
            <a:endParaRPr lang="pl-PL" sz="1100" dirty="0"/>
          </a:p>
        </p:txBody>
      </p:sp>
      <p:sp>
        <p:nvSpPr>
          <p:cNvPr id="18" name="Prostokąt 17"/>
          <p:cNvSpPr/>
          <p:nvPr/>
        </p:nvSpPr>
        <p:spPr>
          <a:xfrm>
            <a:off x="947647" y="5032146"/>
            <a:ext cx="22860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b="1" dirty="0" smtClean="0">
                <a:solidFill>
                  <a:srgbClr val="0070C0"/>
                </a:solidFill>
              </a:rPr>
              <a:t>A tak może wyglądać wykres, który ma słupki poziome</a:t>
            </a:r>
            <a:endParaRPr lang="pl-PL" sz="1200" b="1" dirty="0">
              <a:solidFill>
                <a:srgbClr val="0070C0"/>
              </a:solidFill>
            </a:endParaRPr>
          </a:p>
          <a:p>
            <a:r>
              <a:rPr lang="pl-PL" sz="1200" b="1" dirty="0" smtClean="0">
                <a:solidFill>
                  <a:srgbClr val="0070C0"/>
                </a:solidFill>
              </a:rPr>
              <a:t>leżące po dwóch stronach pionowej osi:</a:t>
            </a:r>
          </a:p>
        </p:txBody>
      </p:sp>
      <p:sp>
        <p:nvSpPr>
          <p:cNvPr id="44" name="Prostokąt 43"/>
          <p:cNvSpPr/>
          <p:nvPr/>
        </p:nvSpPr>
        <p:spPr>
          <a:xfrm>
            <a:off x="6800780" y="4805915"/>
            <a:ext cx="1554190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pl-PL" sz="1400" dirty="0" smtClean="0"/>
              <a:t>Na takiej zasadzie</a:t>
            </a:r>
          </a:p>
          <a:p>
            <a:r>
              <a:rPr lang="pl-PL" sz="1400" dirty="0" smtClean="0"/>
              <a:t>tworzone są</a:t>
            </a:r>
          </a:p>
          <a:p>
            <a:r>
              <a:rPr lang="pl-PL" sz="1400" b="1" dirty="0" smtClean="0">
                <a:solidFill>
                  <a:srgbClr val="00B050"/>
                </a:solidFill>
              </a:rPr>
              <a:t>piramidy płci </a:t>
            </a:r>
          </a:p>
          <a:p>
            <a:r>
              <a:rPr lang="pl-PL" sz="1400" b="1" dirty="0" smtClean="0">
                <a:solidFill>
                  <a:srgbClr val="00B050"/>
                </a:solidFill>
              </a:rPr>
              <a:t>i wieku ludności</a:t>
            </a:r>
            <a:r>
              <a:rPr lang="pl-PL" sz="1400" dirty="0" smtClean="0"/>
              <a:t>.</a:t>
            </a:r>
            <a:endParaRPr lang="pl-PL" sz="1400" dirty="0"/>
          </a:p>
        </p:txBody>
      </p:sp>
      <p:cxnSp>
        <p:nvCxnSpPr>
          <p:cNvPr id="46" name="Łącznik prosty ze strzałką 45"/>
          <p:cNvCxnSpPr>
            <a:stCxn id="44" idx="1"/>
          </p:cNvCxnSpPr>
          <p:nvPr/>
        </p:nvCxnSpPr>
        <p:spPr>
          <a:xfrm flipH="1" flipV="1">
            <a:off x="6135836" y="5256033"/>
            <a:ext cx="664944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Łącznik prosty ze strzałką 3"/>
          <p:cNvCxnSpPr/>
          <p:nvPr/>
        </p:nvCxnSpPr>
        <p:spPr>
          <a:xfrm flipV="1">
            <a:off x="4554747" y="4761207"/>
            <a:ext cx="15848" cy="1846627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rostokąt 7"/>
          <p:cNvSpPr/>
          <p:nvPr/>
        </p:nvSpPr>
        <p:spPr>
          <a:xfrm>
            <a:off x="4572000" y="6404006"/>
            <a:ext cx="84029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100" dirty="0" smtClean="0">
                <a:solidFill>
                  <a:schemeClr val="accent4">
                    <a:lumMod val="75000"/>
                  </a:schemeClr>
                </a:solidFill>
              </a:rPr>
              <a:t>pionowa oś</a:t>
            </a:r>
            <a:endParaRPr lang="pl-PL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1" name="Prostokąt 20"/>
          <p:cNvSpPr/>
          <p:nvPr/>
        </p:nvSpPr>
        <p:spPr>
          <a:xfrm>
            <a:off x="2710743" y="3034982"/>
            <a:ext cx="1083951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100" dirty="0" smtClean="0">
                <a:solidFill>
                  <a:schemeClr val="accent4">
                    <a:lumMod val="75000"/>
                  </a:schemeClr>
                </a:solidFill>
              </a:rPr>
              <a:t>pionowe słupki,</a:t>
            </a:r>
          </a:p>
          <a:p>
            <a:r>
              <a:rPr lang="pl-PL" sz="1100" dirty="0" smtClean="0">
                <a:solidFill>
                  <a:schemeClr val="accent4">
                    <a:lumMod val="75000"/>
                  </a:schemeClr>
                </a:solidFill>
              </a:rPr>
              <a:t>które „rosną”</a:t>
            </a:r>
          </a:p>
          <a:p>
            <a:r>
              <a:rPr lang="pl-PL" sz="1100" dirty="0" smtClean="0">
                <a:solidFill>
                  <a:schemeClr val="accent4">
                    <a:lumMod val="75000"/>
                  </a:schemeClr>
                </a:solidFill>
              </a:rPr>
              <a:t>w górę</a:t>
            </a:r>
            <a:endParaRPr lang="pl-PL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11" name="Łącznik prosty ze strzałką 10"/>
          <p:cNvCxnSpPr/>
          <p:nvPr/>
        </p:nvCxnSpPr>
        <p:spPr>
          <a:xfrm flipH="1">
            <a:off x="3683482" y="4495308"/>
            <a:ext cx="943221" cy="0"/>
          </a:xfrm>
          <a:prstGeom prst="straightConnector1">
            <a:avLst/>
          </a:prstGeom>
          <a:ln w="190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rostokąt 25"/>
          <p:cNvSpPr/>
          <p:nvPr/>
        </p:nvSpPr>
        <p:spPr>
          <a:xfrm>
            <a:off x="3969351" y="4064421"/>
            <a:ext cx="138371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1100" dirty="0" smtClean="0">
                <a:solidFill>
                  <a:schemeClr val="accent4">
                    <a:lumMod val="75000"/>
                  </a:schemeClr>
                </a:solidFill>
              </a:rPr>
              <a:t>słupki „rosną”</a:t>
            </a:r>
          </a:p>
          <a:p>
            <a:pPr algn="ctr"/>
            <a:r>
              <a:rPr lang="pl-PL" sz="1100" dirty="0" smtClean="0">
                <a:solidFill>
                  <a:schemeClr val="accent4">
                    <a:lumMod val="75000"/>
                  </a:schemeClr>
                </a:solidFill>
              </a:rPr>
              <a:t>w dwóch kierunkach</a:t>
            </a:r>
            <a:endParaRPr lang="pl-PL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27" name="Łącznik prosty ze strzałką 26"/>
          <p:cNvCxnSpPr/>
          <p:nvPr/>
        </p:nvCxnSpPr>
        <p:spPr>
          <a:xfrm flipH="1" flipV="1">
            <a:off x="2690354" y="3509993"/>
            <a:ext cx="10552" cy="882801"/>
          </a:xfrm>
          <a:prstGeom prst="straightConnector1">
            <a:avLst/>
          </a:prstGeom>
          <a:ln w="190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rostokąt 28"/>
          <p:cNvSpPr/>
          <p:nvPr/>
        </p:nvSpPr>
        <p:spPr>
          <a:xfrm>
            <a:off x="7344358" y="2590046"/>
            <a:ext cx="98777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100" dirty="0" smtClean="0">
                <a:solidFill>
                  <a:schemeClr val="accent4">
                    <a:lumMod val="75000"/>
                  </a:schemeClr>
                </a:solidFill>
              </a:rPr>
              <a:t>słupki „rosną”</a:t>
            </a:r>
          </a:p>
          <a:p>
            <a:r>
              <a:rPr lang="pl-PL" sz="1100" dirty="0" smtClean="0">
                <a:solidFill>
                  <a:schemeClr val="accent4">
                    <a:lumMod val="75000"/>
                  </a:schemeClr>
                </a:solidFill>
              </a:rPr>
              <a:t>w prawo</a:t>
            </a:r>
            <a:endParaRPr lang="pl-PL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33" name="Łącznik prosty ze strzałką 32"/>
          <p:cNvCxnSpPr/>
          <p:nvPr/>
        </p:nvCxnSpPr>
        <p:spPr>
          <a:xfrm>
            <a:off x="4609712" y="4495308"/>
            <a:ext cx="943221" cy="0"/>
          </a:xfrm>
          <a:prstGeom prst="straightConnector1">
            <a:avLst/>
          </a:prstGeom>
          <a:ln w="190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Łącznik prosty ze strzałką 29"/>
          <p:cNvCxnSpPr/>
          <p:nvPr/>
        </p:nvCxnSpPr>
        <p:spPr>
          <a:xfrm rot="5400000" flipH="1" flipV="1">
            <a:off x="6515810" y="2031010"/>
            <a:ext cx="10552" cy="882801"/>
          </a:xfrm>
          <a:prstGeom prst="straightConnector1">
            <a:avLst/>
          </a:prstGeom>
          <a:ln w="190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3248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20" grpId="0" animBg="1"/>
      <p:bldP spid="38" grpId="0"/>
      <p:bldP spid="18" grpId="0"/>
      <p:bldP spid="44" grpId="0" animBg="1"/>
      <p:bldP spid="8" grpId="0"/>
      <p:bldP spid="21" grpId="0"/>
      <p:bldP spid="26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4512" cy="6858000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549" y="360000"/>
            <a:ext cx="899160" cy="899160"/>
          </a:xfrm>
          <a:prstGeom prst="rect">
            <a:avLst/>
          </a:prstGeom>
        </p:spPr>
      </p:pic>
      <p:pic>
        <p:nvPicPr>
          <p:cNvPr id="2" name="Obraz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8401" y="1644786"/>
            <a:ext cx="5180658" cy="4653215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1768812" y="375970"/>
            <a:ext cx="560640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Piramida płci i wieku ludności – </a:t>
            </a:r>
          </a:p>
          <a:p>
            <a:pPr algn="ctr"/>
            <a:r>
              <a:rPr lang="pl-PL" sz="32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 to za wykres?</a:t>
            </a:r>
            <a:endParaRPr lang="pl-PL" sz="3200" b="1" dirty="0">
              <a:solidFill>
                <a:srgbClr val="0070C0"/>
              </a:solidFill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693213" y="1631837"/>
            <a:ext cx="3188774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100" dirty="0"/>
              <a:t>Piramida płci i </a:t>
            </a:r>
            <a:r>
              <a:rPr lang="pl-PL" sz="1100" dirty="0" smtClean="0"/>
              <a:t>wieku jest </a:t>
            </a:r>
            <a:r>
              <a:rPr lang="pl-PL" sz="1100" b="1" dirty="0">
                <a:solidFill>
                  <a:srgbClr val="C00000"/>
                </a:solidFill>
              </a:rPr>
              <a:t>wykresem słupkowym</a:t>
            </a:r>
            <a:r>
              <a:rPr lang="pl-PL" sz="1100" dirty="0" smtClean="0"/>
              <a:t>.</a:t>
            </a:r>
          </a:p>
          <a:p>
            <a:endParaRPr lang="pl-PL" sz="1100" dirty="0" smtClean="0"/>
          </a:p>
          <a:p>
            <a:r>
              <a:rPr lang="pl-PL" sz="1100" dirty="0" smtClean="0"/>
              <a:t>Na środku wykresu znajduje się </a:t>
            </a:r>
            <a:r>
              <a:rPr lang="pl-PL" sz="1100" b="1" dirty="0" smtClean="0">
                <a:solidFill>
                  <a:srgbClr val="C00000"/>
                </a:solidFill>
              </a:rPr>
              <a:t>pionowa oś</a:t>
            </a:r>
            <a:r>
              <a:rPr lang="pl-PL" sz="1100" dirty="0" smtClean="0"/>
              <a:t>.</a:t>
            </a:r>
          </a:p>
          <a:p>
            <a:r>
              <a:rPr lang="pl-PL" sz="1100" dirty="0" smtClean="0"/>
              <a:t>Ta oś pokazuje </a:t>
            </a:r>
            <a:r>
              <a:rPr lang="pl-PL" sz="1100" b="1" dirty="0" smtClean="0">
                <a:solidFill>
                  <a:srgbClr val="C00000"/>
                </a:solidFill>
              </a:rPr>
              <a:t>wiek </a:t>
            </a:r>
            <a:r>
              <a:rPr lang="pl-PL" sz="1100" b="1" dirty="0">
                <a:solidFill>
                  <a:srgbClr val="C00000"/>
                </a:solidFill>
              </a:rPr>
              <a:t>ludności </a:t>
            </a:r>
            <a:r>
              <a:rPr lang="pl-PL" sz="1100" dirty="0"/>
              <a:t>– </a:t>
            </a:r>
            <a:r>
              <a:rPr lang="pl-PL" sz="1100" dirty="0" smtClean="0"/>
              <a:t>od </a:t>
            </a:r>
            <a:r>
              <a:rPr lang="pl-PL" sz="1100" dirty="0"/>
              <a:t>0 do 100 </a:t>
            </a:r>
            <a:r>
              <a:rPr lang="pl-PL" sz="1100" dirty="0" smtClean="0"/>
              <a:t>lat.</a:t>
            </a:r>
          </a:p>
          <a:p>
            <a:endParaRPr lang="pl-PL" sz="1100" dirty="0"/>
          </a:p>
          <a:p>
            <a:r>
              <a:rPr lang="pl-PL" sz="1100" dirty="0" smtClean="0"/>
              <a:t>Słupki: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pl-PL" sz="1100" dirty="0" smtClean="0"/>
              <a:t>leżą poziomo;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pl-PL" sz="1100" dirty="0" smtClean="0"/>
              <a:t>znajdują </a:t>
            </a:r>
            <a:r>
              <a:rPr lang="pl-PL" sz="1100" dirty="0"/>
              <a:t>się </a:t>
            </a:r>
            <a:r>
              <a:rPr lang="pl-PL" sz="1100" b="1" dirty="0">
                <a:solidFill>
                  <a:srgbClr val="C00000"/>
                </a:solidFill>
              </a:rPr>
              <a:t>po dwóch stronach </a:t>
            </a:r>
            <a:r>
              <a:rPr lang="pl-PL" sz="1100" dirty="0"/>
              <a:t>pionowej </a:t>
            </a:r>
            <a:r>
              <a:rPr lang="pl-PL" sz="1100" dirty="0" smtClean="0"/>
              <a:t>osi;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pl-PL" sz="1100" dirty="0" smtClean="0"/>
              <a:t>„rosną” </a:t>
            </a:r>
            <a:r>
              <a:rPr lang="pl-PL" sz="1100" dirty="0"/>
              <a:t>w dwóch </a:t>
            </a:r>
            <a:r>
              <a:rPr lang="pl-PL" sz="1100" dirty="0" smtClean="0"/>
              <a:t>kierunkach – na lewo</a:t>
            </a:r>
            <a:br>
              <a:rPr lang="pl-PL" sz="1100" dirty="0" smtClean="0"/>
            </a:br>
            <a:r>
              <a:rPr lang="pl-PL" sz="1100" dirty="0" smtClean="0"/>
              <a:t>i na prawo od środka.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pl-PL" sz="1100" dirty="0" smtClean="0"/>
          </a:p>
          <a:p>
            <a:r>
              <a:rPr lang="pl-PL" sz="1100" b="1" dirty="0" smtClean="0">
                <a:solidFill>
                  <a:srgbClr val="C00000"/>
                </a:solidFill>
              </a:rPr>
              <a:t>Pozioma oś</a:t>
            </a:r>
            <a:r>
              <a:rPr lang="pl-PL" sz="1100" dirty="0" smtClean="0"/>
              <a:t> oznacza </a:t>
            </a:r>
            <a:r>
              <a:rPr lang="pl-PL" sz="1100" b="1" dirty="0" smtClean="0">
                <a:solidFill>
                  <a:srgbClr val="C00000"/>
                </a:solidFill>
              </a:rPr>
              <a:t>liczbę osób</a:t>
            </a:r>
            <a:r>
              <a:rPr lang="pl-PL" sz="1100" dirty="0" smtClean="0"/>
              <a:t> (wyrażoną</a:t>
            </a:r>
            <a:br>
              <a:rPr lang="pl-PL" sz="1100" dirty="0" smtClean="0"/>
            </a:br>
            <a:r>
              <a:rPr lang="pl-PL" sz="1100" dirty="0" smtClean="0"/>
              <a:t>w tysiącach).</a:t>
            </a:r>
            <a:endParaRPr lang="pl-PL" sz="1200" dirty="0" smtClean="0"/>
          </a:p>
        </p:txBody>
      </p:sp>
      <p:grpSp>
        <p:nvGrpSpPr>
          <p:cNvPr id="27" name="Grupa 26"/>
          <p:cNvGrpSpPr/>
          <p:nvPr/>
        </p:nvGrpSpPr>
        <p:grpSpPr>
          <a:xfrm>
            <a:off x="3433710" y="5941078"/>
            <a:ext cx="5371494" cy="416311"/>
            <a:chOff x="3433710" y="5941078"/>
            <a:chExt cx="5371494" cy="416311"/>
          </a:xfrm>
        </p:grpSpPr>
        <p:sp>
          <p:nvSpPr>
            <p:cNvPr id="19" name="Elipsa 18"/>
            <p:cNvSpPr/>
            <p:nvPr/>
          </p:nvSpPr>
          <p:spPr>
            <a:xfrm>
              <a:off x="3433710" y="5941078"/>
              <a:ext cx="459021" cy="416311"/>
            </a:xfrm>
            <a:prstGeom prst="ellipse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0" name="Elipsa 19"/>
            <p:cNvSpPr/>
            <p:nvPr/>
          </p:nvSpPr>
          <p:spPr>
            <a:xfrm>
              <a:off x="8346183" y="5941078"/>
              <a:ext cx="459021" cy="416311"/>
            </a:xfrm>
            <a:prstGeom prst="ellipse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44" name="Prostokąt zaokrąglony 43"/>
          <p:cNvSpPr/>
          <p:nvPr/>
        </p:nvSpPr>
        <p:spPr>
          <a:xfrm>
            <a:off x="6030244" y="1371600"/>
            <a:ext cx="167682" cy="5126400"/>
          </a:xfrm>
          <a:prstGeom prst="round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4487" y="4071772"/>
            <a:ext cx="1444752" cy="1828800"/>
          </a:xfrm>
          <a:prstGeom prst="rect">
            <a:avLst/>
          </a:prstGeom>
        </p:spPr>
      </p:pic>
      <p:sp>
        <p:nvSpPr>
          <p:cNvPr id="32" name="Prostokąt zaokrąglony 31"/>
          <p:cNvSpPr/>
          <p:nvPr/>
        </p:nvSpPr>
        <p:spPr>
          <a:xfrm rot="5400000">
            <a:off x="6030244" y="3777106"/>
            <a:ext cx="167682" cy="4716000"/>
          </a:xfrm>
          <a:prstGeom prst="round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7" name="Łącznik prosty ze strzałką 16"/>
          <p:cNvCxnSpPr/>
          <p:nvPr/>
        </p:nvCxnSpPr>
        <p:spPr>
          <a:xfrm flipH="1">
            <a:off x="5182435" y="1598277"/>
            <a:ext cx="943221" cy="0"/>
          </a:xfrm>
          <a:prstGeom prst="straightConnector1">
            <a:avLst/>
          </a:prstGeom>
          <a:ln w="190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y ze strzałką 17"/>
          <p:cNvCxnSpPr/>
          <p:nvPr/>
        </p:nvCxnSpPr>
        <p:spPr>
          <a:xfrm>
            <a:off x="6108665" y="1598277"/>
            <a:ext cx="943221" cy="0"/>
          </a:xfrm>
          <a:prstGeom prst="straightConnector1">
            <a:avLst/>
          </a:prstGeom>
          <a:ln w="190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rostokąt 10"/>
          <p:cNvSpPr/>
          <p:nvPr/>
        </p:nvSpPr>
        <p:spPr>
          <a:xfrm>
            <a:off x="7045735" y="1872078"/>
            <a:ext cx="1598781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pl-PL" sz="1000" b="1" dirty="0" smtClean="0"/>
              <a:t>Ile w sumie jest słupków?</a:t>
            </a:r>
          </a:p>
          <a:p>
            <a:r>
              <a:rPr lang="pl-PL" sz="1000" dirty="0" smtClean="0"/>
              <a:t>Policzmy</a:t>
            </a:r>
            <a:r>
              <a:rPr lang="pl-PL" sz="1000" dirty="0"/>
              <a:t>… 101 po lewej stronie osi </a:t>
            </a:r>
            <a:r>
              <a:rPr lang="pl-PL" sz="1000" dirty="0" smtClean="0"/>
              <a:t>i </a:t>
            </a:r>
            <a:r>
              <a:rPr lang="pl-PL" sz="1000" dirty="0"/>
              <a:t>101 po prawej stronie osi, razem 202.</a:t>
            </a:r>
          </a:p>
        </p:txBody>
      </p:sp>
      <p:sp>
        <p:nvSpPr>
          <p:cNvPr id="12" name="Elipsa 11"/>
          <p:cNvSpPr/>
          <p:nvPr/>
        </p:nvSpPr>
        <p:spPr>
          <a:xfrm>
            <a:off x="2734574" y="4134012"/>
            <a:ext cx="450362" cy="290937"/>
          </a:xfrm>
          <a:prstGeom prst="ellipse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rostokąt 12"/>
          <p:cNvSpPr/>
          <p:nvPr/>
        </p:nvSpPr>
        <p:spPr>
          <a:xfrm>
            <a:off x="2143445" y="4262228"/>
            <a:ext cx="378630" cy="8476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4800" dirty="0" smtClean="0">
                <a:solidFill>
                  <a:srgbClr val="118B9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{</a:t>
            </a:r>
            <a:endParaRPr lang="pl-PL" sz="4800" dirty="0">
              <a:solidFill>
                <a:srgbClr val="118B9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Prostokąt 22"/>
          <p:cNvSpPr/>
          <p:nvPr/>
        </p:nvSpPr>
        <p:spPr>
          <a:xfrm>
            <a:off x="2132701" y="4985770"/>
            <a:ext cx="378630" cy="8476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48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{</a:t>
            </a:r>
            <a:endParaRPr lang="pl-PL" sz="4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Prostokąt 13"/>
          <p:cNvSpPr/>
          <p:nvPr/>
        </p:nvSpPr>
        <p:spPr>
          <a:xfrm>
            <a:off x="1038785" y="5211665"/>
            <a:ext cx="122546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1100" dirty="0" smtClean="0"/>
              <a:t>Barwy </a:t>
            </a:r>
            <a:r>
              <a:rPr lang="pl-PL" sz="1100" dirty="0"/>
              <a:t>czerwone</a:t>
            </a:r>
            <a:br>
              <a:rPr lang="pl-PL" sz="1100" dirty="0"/>
            </a:br>
            <a:r>
              <a:rPr lang="pl-PL" sz="1100" dirty="0"/>
              <a:t>dotyczą </a:t>
            </a:r>
            <a:r>
              <a:rPr lang="pl-PL" sz="1100" b="1" dirty="0" smtClean="0">
                <a:solidFill>
                  <a:srgbClr val="FF0000"/>
                </a:solidFill>
              </a:rPr>
              <a:t>kobiet</a:t>
            </a:r>
            <a:r>
              <a:rPr lang="pl-PL" sz="1100" dirty="0" smtClean="0"/>
              <a:t>.</a:t>
            </a:r>
            <a:endParaRPr lang="pl-PL" sz="1100" dirty="0"/>
          </a:p>
        </p:txBody>
      </p:sp>
      <p:sp>
        <p:nvSpPr>
          <p:cNvPr id="25" name="Prostokąt 24"/>
          <p:cNvSpPr/>
          <p:nvPr/>
        </p:nvSpPr>
        <p:spPr>
          <a:xfrm>
            <a:off x="955407" y="4504490"/>
            <a:ext cx="130884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1100" dirty="0" smtClean="0"/>
              <a:t>Barwy niebieskie</a:t>
            </a:r>
            <a:r>
              <a:rPr lang="pl-PL" sz="1100" dirty="0"/>
              <a:t/>
            </a:r>
            <a:br>
              <a:rPr lang="pl-PL" sz="1100" dirty="0"/>
            </a:br>
            <a:r>
              <a:rPr lang="pl-PL" sz="1100" dirty="0"/>
              <a:t>dotyczą </a:t>
            </a:r>
            <a:r>
              <a:rPr lang="pl-PL" sz="1100" b="1" dirty="0" smtClean="0">
                <a:solidFill>
                  <a:srgbClr val="118B9B"/>
                </a:solidFill>
              </a:rPr>
              <a:t>mężczyzn</a:t>
            </a:r>
            <a:r>
              <a:rPr lang="pl-PL" sz="1100" dirty="0" smtClean="0"/>
              <a:t>.</a:t>
            </a:r>
            <a:endParaRPr lang="pl-PL" sz="1100" dirty="0"/>
          </a:p>
        </p:txBody>
      </p:sp>
      <p:sp>
        <p:nvSpPr>
          <p:cNvPr id="21" name="Prostokąt 20"/>
          <p:cNvSpPr/>
          <p:nvPr/>
        </p:nvSpPr>
        <p:spPr>
          <a:xfrm>
            <a:off x="1137119" y="4139026"/>
            <a:ext cx="133882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100" dirty="0" smtClean="0"/>
              <a:t>rok zebrania danych</a:t>
            </a:r>
            <a:endParaRPr lang="pl-PL" sz="1100" dirty="0"/>
          </a:p>
        </p:txBody>
      </p:sp>
    </p:spTree>
    <p:extLst>
      <p:ext uri="{BB962C8B-B14F-4D97-AF65-F5344CB8AC3E}">
        <p14:creationId xmlns:p14="http://schemas.microsoft.com/office/powerpoint/2010/main" val="963819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32" grpId="0" animBg="1"/>
      <p:bldP spid="11" grpId="0" animBg="1"/>
      <p:bldP spid="12" grpId="0" animBg="1"/>
      <p:bldP spid="13" grpId="0"/>
      <p:bldP spid="23" grpId="0"/>
      <p:bldP spid="14" grpId="0"/>
      <p:bldP spid="25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4512" cy="6858000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549" y="360000"/>
            <a:ext cx="899160" cy="899160"/>
          </a:xfrm>
          <a:prstGeom prst="rect">
            <a:avLst/>
          </a:prstGeom>
        </p:spPr>
      </p:pic>
      <p:pic>
        <p:nvPicPr>
          <p:cNvPr id="2" name="Obraz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8401" y="1644786"/>
            <a:ext cx="5180658" cy="4653215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1768812" y="375970"/>
            <a:ext cx="560640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Piramida płci i wieku ludności – </a:t>
            </a:r>
          </a:p>
          <a:p>
            <a:pPr algn="ctr"/>
            <a:r>
              <a:rPr lang="pl-PL" sz="32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 odczytywać informacje?</a:t>
            </a:r>
            <a:endParaRPr lang="pl-PL" sz="3200" b="1" dirty="0">
              <a:solidFill>
                <a:srgbClr val="0070C0"/>
              </a:solidFill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693213" y="2657069"/>
            <a:ext cx="3199518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dirty="0"/>
              <a:t>Ta piramida płci i wieku </a:t>
            </a:r>
            <a:r>
              <a:rPr lang="pl-PL" sz="1200" dirty="0" smtClean="0"/>
              <a:t>pokazuje</a:t>
            </a:r>
            <a:br>
              <a:rPr lang="pl-PL" sz="1200" dirty="0" smtClean="0"/>
            </a:br>
            <a:r>
              <a:rPr lang="pl-PL" sz="1200" dirty="0" smtClean="0"/>
              <a:t>stan na </a:t>
            </a:r>
            <a:r>
              <a:rPr lang="pl-PL" sz="1200" b="1" dirty="0" smtClean="0"/>
              <a:t>2024 </a:t>
            </a:r>
            <a:r>
              <a:rPr lang="pl-PL" sz="1200" b="1" dirty="0"/>
              <a:t>r.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pl-PL" sz="1200" dirty="0" smtClean="0"/>
          </a:p>
          <a:p>
            <a:r>
              <a:rPr lang="pl-PL" sz="1200" dirty="0" smtClean="0"/>
              <a:t>Zatem do osób urodzonych </a:t>
            </a:r>
            <a:r>
              <a:rPr lang="pl-PL" sz="1200" b="1" dirty="0" smtClean="0">
                <a:solidFill>
                  <a:srgbClr val="C00000"/>
                </a:solidFill>
              </a:rPr>
              <a:t>w 2024 r.</a:t>
            </a:r>
            <a:r>
              <a:rPr lang="pl-PL" sz="1200" dirty="0" smtClean="0"/>
              <a:t/>
            </a:r>
            <a:br>
              <a:rPr lang="pl-PL" sz="1200" dirty="0" smtClean="0"/>
            </a:br>
            <a:r>
              <a:rPr lang="pl-PL" sz="1200" dirty="0" smtClean="0"/>
              <a:t>odnoszą się słupki oznaczone 0 (lat).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pl-PL" sz="1200" dirty="0"/>
          </a:p>
          <a:p>
            <a:r>
              <a:rPr lang="pl-PL" sz="1200" dirty="0"/>
              <a:t>Do osób urodzonych </a:t>
            </a:r>
            <a:r>
              <a:rPr lang="pl-PL" sz="1200" b="1" dirty="0" smtClean="0">
                <a:solidFill>
                  <a:srgbClr val="7030A0"/>
                </a:solidFill>
              </a:rPr>
              <a:t>w 1974 r.</a:t>
            </a:r>
            <a:r>
              <a:rPr lang="pl-PL" sz="1200" dirty="0" smtClean="0"/>
              <a:t> </a:t>
            </a:r>
            <a:r>
              <a:rPr lang="pl-PL" sz="1200" dirty="0"/>
              <a:t/>
            </a:r>
            <a:br>
              <a:rPr lang="pl-PL" sz="1200" dirty="0"/>
            </a:br>
            <a:r>
              <a:rPr lang="pl-PL" sz="1200" dirty="0"/>
              <a:t>odnoszą się słupki oznaczone </a:t>
            </a:r>
            <a:r>
              <a:rPr lang="pl-PL" sz="1200" dirty="0" smtClean="0"/>
              <a:t>50 (lat),</a:t>
            </a:r>
            <a:br>
              <a:rPr lang="pl-PL" sz="1200" dirty="0" smtClean="0"/>
            </a:br>
            <a:r>
              <a:rPr lang="pl-PL" sz="1200" dirty="0" smtClean="0"/>
              <a:t>ponieważ 2024 – 1974 = 50.</a:t>
            </a:r>
          </a:p>
          <a:p>
            <a:endParaRPr lang="pl-PL" sz="1200" dirty="0"/>
          </a:p>
          <a:p>
            <a:r>
              <a:rPr lang="pl-PL" sz="1200" dirty="0" smtClean="0"/>
              <a:t>A do obecnych </a:t>
            </a:r>
            <a:r>
              <a:rPr lang="pl-PL" sz="1600" b="1" dirty="0" smtClean="0">
                <a:solidFill>
                  <a:srgbClr val="00B050"/>
                </a:solidFill>
              </a:rPr>
              <a:t>siódmoklasistów</a:t>
            </a:r>
            <a:r>
              <a:rPr lang="pl-PL" sz="1200" dirty="0" smtClean="0"/>
              <a:t>?</a:t>
            </a:r>
            <a:br>
              <a:rPr lang="pl-PL" sz="1200" dirty="0" smtClean="0"/>
            </a:br>
            <a:r>
              <a:rPr lang="pl-PL" sz="1200" dirty="0" smtClean="0"/>
              <a:t>Do tych z Was, którzy urodzili się </a:t>
            </a:r>
            <a:r>
              <a:rPr lang="pl-PL" sz="1200" b="1" dirty="0" smtClean="0">
                <a:solidFill>
                  <a:srgbClr val="00B050"/>
                </a:solidFill>
              </a:rPr>
              <a:t>w 2014 r.</a:t>
            </a:r>
            <a:r>
              <a:rPr lang="pl-PL" sz="1200" dirty="0" smtClean="0"/>
              <a:t>,</a:t>
            </a:r>
            <a:r>
              <a:rPr lang="pl-PL" sz="1200" dirty="0"/>
              <a:t/>
            </a:r>
            <a:br>
              <a:rPr lang="pl-PL" sz="1200" dirty="0"/>
            </a:br>
            <a:r>
              <a:rPr lang="pl-PL" sz="1200" dirty="0"/>
              <a:t>odnoszą się słupki </a:t>
            </a:r>
            <a:r>
              <a:rPr lang="pl-PL" sz="1200" dirty="0" smtClean="0"/>
              <a:t>oznaczone 10 (lat).</a:t>
            </a:r>
            <a:endParaRPr lang="pl-PL" sz="1200" dirty="0"/>
          </a:p>
          <a:p>
            <a:endParaRPr lang="pl-PL" sz="1200" dirty="0" smtClean="0"/>
          </a:p>
        </p:txBody>
      </p:sp>
      <p:pic>
        <p:nvPicPr>
          <p:cNvPr id="29" name="Obraz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028" y="1726525"/>
            <a:ext cx="1444752" cy="1828800"/>
          </a:xfrm>
          <a:prstGeom prst="rect">
            <a:avLst/>
          </a:prstGeom>
        </p:spPr>
      </p:pic>
      <p:cxnSp>
        <p:nvCxnSpPr>
          <p:cNvPr id="8" name="Łącznik prosty ze strzałką 7"/>
          <p:cNvCxnSpPr/>
          <p:nvPr/>
        </p:nvCxnSpPr>
        <p:spPr>
          <a:xfrm flipH="1" flipV="1">
            <a:off x="3965171" y="1961804"/>
            <a:ext cx="349134" cy="8312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upa 15"/>
          <p:cNvGrpSpPr/>
          <p:nvPr/>
        </p:nvGrpSpPr>
        <p:grpSpPr>
          <a:xfrm>
            <a:off x="5657884" y="5978223"/>
            <a:ext cx="861870" cy="144000"/>
            <a:chOff x="1105593" y="4563894"/>
            <a:chExt cx="861870" cy="144000"/>
          </a:xfrm>
        </p:grpSpPr>
        <p:sp>
          <p:nvSpPr>
            <p:cNvPr id="32" name="Elipsa 31"/>
            <p:cNvSpPr/>
            <p:nvPr/>
          </p:nvSpPr>
          <p:spPr>
            <a:xfrm>
              <a:off x="1460704" y="4563894"/>
              <a:ext cx="144000" cy="1440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12" name="Łącznik prosty ze strzałką 11"/>
            <p:cNvCxnSpPr/>
            <p:nvPr/>
          </p:nvCxnSpPr>
          <p:spPr>
            <a:xfrm flipH="1">
              <a:off x="1105593" y="4635894"/>
              <a:ext cx="360000" cy="0"/>
            </a:xfrm>
            <a:prstGeom prst="straightConnector1">
              <a:avLst/>
            </a:prstGeom>
            <a:ln w="127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Łącznik prosty ze strzałką 34"/>
            <p:cNvCxnSpPr/>
            <p:nvPr/>
          </p:nvCxnSpPr>
          <p:spPr>
            <a:xfrm>
              <a:off x="1607463" y="4635894"/>
              <a:ext cx="360000" cy="0"/>
            </a:xfrm>
            <a:prstGeom prst="straightConnector1">
              <a:avLst/>
            </a:prstGeom>
            <a:ln w="127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upa 36"/>
          <p:cNvGrpSpPr/>
          <p:nvPr/>
        </p:nvGrpSpPr>
        <p:grpSpPr>
          <a:xfrm>
            <a:off x="5679249" y="3827393"/>
            <a:ext cx="861870" cy="144000"/>
            <a:chOff x="1105593" y="4563894"/>
            <a:chExt cx="861870" cy="144000"/>
          </a:xfrm>
        </p:grpSpPr>
        <p:sp>
          <p:nvSpPr>
            <p:cNvPr id="38" name="Elipsa 37"/>
            <p:cNvSpPr/>
            <p:nvPr/>
          </p:nvSpPr>
          <p:spPr>
            <a:xfrm>
              <a:off x="1460704" y="4563894"/>
              <a:ext cx="144000" cy="144000"/>
            </a:xfrm>
            <a:prstGeom prst="ellipse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39" name="Łącznik prosty ze strzałką 38"/>
            <p:cNvCxnSpPr/>
            <p:nvPr/>
          </p:nvCxnSpPr>
          <p:spPr>
            <a:xfrm flipH="1">
              <a:off x="1105593" y="4635894"/>
              <a:ext cx="360000" cy="0"/>
            </a:xfrm>
            <a:prstGeom prst="straightConnector1">
              <a:avLst/>
            </a:prstGeom>
            <a:ln w="127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Łącznik prosty ze strzałką 39"/>
            <p:cNvCxnSpPr/>
            <p:nvPr/>
          </p:nvCxnSpPr>
          <p:spPr>
            <a:xfrm>
              <a:off x="1607463" y="4635894"/>
              <a:ext cx="360000" cy="0"/>
            </a:xfrm>
            <a:prstGeom prst="straightConnector1">
              <a:avLst/>
            </a:prstGeom>
            <a:ln w="127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upa 40"/>
          <p:cNvGrpSpPr/>
          <p:nvPr/>
        </p:nvGrpSpPr>
        <p:grpSpPr>
          <a:xfrm>
            <a:off x="5675425" y="5545222"/>
            <a:ext cx="861870" cy="144000"/>
            <a:chOff x="1105593" y="4563894"/>
            <a:chExt cx="861870" cy="144000"/>
          </a:xfrm>
        </p:grpSpPr>
        <p:sp>
          <p:nvSpPr>
            <p:cNvPr id="42" name="Elipsa 41"/>
            <p:cNvSpPr/>
            <p:nvPr/>
          </p:nvSpPr>
          <p:spPr>
            <a:xfrm>
              <a:off x="1460704" y="4563894"/>
              <a:ext cx="144000" cy="144000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43" name="Łącznik prosty ze strzałką 42"/>
            <p:cNvCxnSpPr/>
            <p:nvPr/>
          </p:nvCxnSpPr>
          <p:spPr>
            <a:xfrm flipH="1">
              <a:off x="1105593" y="4635894"/>
              <a:ext cx="360000" cy="0"/>
            </a:xfrm>
            <a:prstGeom prst="straightConnector1">
              <a:avLst/>
            </a:prstGeom>
            <a:ln w="127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Łącznik prosty ze strzałką 44"/>
            <p:cNvCxnSpPr/>
            <p:nvPr/>
          </p:nvCxnSpPr>
          <p:spPr>
            <a:xfrm>
              <a:off x="1607463" y="4635894"/>
              <a:ext cx="360000" cy="0"/>
            </a:xfrm>
            <a:prstGeom prst="straightConnector1">
              <a:avLst/>
            </a:prstGeom>
            <a:ln w="127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06879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8401" y="1644786"/>
            <a:ext cx="5180658" cy="465321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4512" cy="6858000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549" y="360000"/>
            <a:ext cx="899160" cy="899160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2959982" y="395020"/>
            <a:ext cx="322408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Ilu w Polsce jest</a:t>
            </a:r>
          </a:p>
          <a:p>
            <a:pPr algn="ctr"/>
            <a:r>
              <a:rPr lang="pl-PL" sz="32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siódmoklasistów?</a:t>
            </a:r>
            <a:endParaRPr lang="pl-PL" sz="3200" b="1" dirty="0">
              <a:solidFill>
                <a:srgbClr val="0070C0"/>
              </a:solidFill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695032" y="2288831"/>
            <a:ext cx="2738695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dirty="0" smtClean="0"/>
              <a:t>Szukamy dwóch słupków odnoszących</a:t>
            </a:r>
            <a:br>
              <a:rPr lang="pl-PL" sz="1200" dirty="0" smtClean="0"/>
            </a:br>
            <a:r>
              <a:rPr lang="pl-PL" sz="1200" dirty="0" smtClean="0"/>
              <a:t>się do wieku 10 lat.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pl-PL" sz="1200" dirty="0"/>
          </a:p>
          <a:p>
            <a:r>
              <a:rPr lang="pl-PL" sz="1200" dirty="0" smtClean="0"/>
              <a:t>Sprawdzamy, jak długi jest </a:t>
            </a:r>
            <a:r>
              <a:rPr lang="pl-PL" sz="1200" b="1" dirty="0" smtClean="0">
                <a:solidFill>
                  <a:srgbClr val="118B9B"/>
                </a:solidFill>
              </a:rPr>
              <a:t>niebieski słupek</a:t>
            </a:r>
            <a:r>
              <a:rPr lang="pl-PL" sz="1200" dirty="0" smtClean="0"/>
              <a:t> odnoszący się do 10-letnich mężczyzn.</a:t>
            </a:r>
          </a:p>
          <a:p>
            <a:r>
              <a:rPr lang="pl-PL" sz="1200" dirty="0" smtClean="0"/>
              <a:t>Odczytujemy wartość z osi poziomej.</a:t>
            </a:r>
          </a:p>
          <a:p>
            <a:pPr algn="r"/>
            <a:r>
              <a:rPr lang="pl-PL" sz="1200" b="1" dirty="0" smtClean="0">
                <a:solidFill>
                  <a:srgbClr val="118B9B"/>
                </a:solidFill>
              </a:rPr>
              <a:t>Odpowiedź: Ok. 200 tys.</a:t>
            </a:r>
          </a:p>
          <a:p>
            <a:endParaRPr lang="pl-PL" sz="1200" dirty="0"/>
          </a:p>
          <a:p>
            <a:r>
              <a:rPr lang="pl-PL" sz="1200" dirty="0" smtClean="0"/>
              <a:t>Sprawdzamy, jak długi jest </a:t>
            </a:r>
            <a:r>
              <a:rPr lang="pl-PL" sz="1200" b="1" dirty="0" smtClean="0">
                <a:solidFill>
                  <a:srgbClr val="FF0000"/>
                </a:solidFill>
              </a:rPr>
              <a:t>czerwony słupek</a:t>
            </a:r>
            <a:r>
              <a:rPr lang="pl-PL" sz="1200" dirty="0" smtClean="0"/>
              <a:t> odnoszący się do 10-letnich kobiet.</a:t>
            </a:r>
          </a:p>
          <a:p>
            <a:r>
              <a:rPr lang="pl-PL" sz="1200" dirty="0" smtClean="0"/>
              <a:t>Odczytujemy </a:t>
            </a:r>
            <a:r>
              <a:rPr lang="pl-PL" sz="1200" dirty="0"/>
              <a:t>wartość z osi poziomej.</a:t>
            </a:r>
          </a:p>
          <a:p>
            <a:pPr algn="r"/>
            <a:r>
              <a:rPr lang="pl-PL" sz="1200" b="1" dirty="0" smtClean="0">
                <a:solidFill>
                  <a:srgbClr val="FF0000"/>
                </a:solidFill>
              </a:rPr>
              <a:t>Odpowiedź</a:t>
            </a:r>
            <a:r>
              <a:rPr lang="pl-PL" sz="1200" b="1" dirty="0">
                <a:solidFill>
                  <a:srgbClr val="FF0000"/>
                </a:solidFill>
              </a:rPr>
              <a:t>: </a:t>
            </a:r>
            <a:r>
              <a:rPr lang="pl-PL" sz="1200" b="1" dirty="0" smtClean="0">
                <a:solidFill>
                  <a:srgbClr val="FF0000"/>
                </a:solidFill>
              </a:rPr>
              <a:t>Ok</a:t>
            </a:r>
            <a:r>
              <a:rPr lang="pl-PL" sz="1200" b="1" dirty="0">
                <a:solidFill>
                  <a:srgbClr val="FF0000"/>
                </a:solidFill>
              </a:rPr>
              <a:t>. </a:t>
            </a:r>
            <a:r>
              <a:rPr lang="pl-PL" sz="1200" b="1" dirty="0" smtClean="0">
                <a:solidFill>
                  <a:srgbClr val="FF0000"/>
                </a:solidFill>
              </a:rPr>
              <a:t>190 </a:t>
            </a:r>
            <a:r>
              <a:rPr lang="pl-PL" sz="1200" b="1" dirty="0">
                <a:solidFill>
                  <a:srgbClr val="FF0000"/>
                </a:solidFill>
              </a:rPr>
              <a:t>tys</a:t>
            </a:r>
            <a:r>
              <a:rPr lang="pl-PL" sz="1200" b="1" dirty="0" smtClean="0">
                <a:solidFill>
                  <a:srgbClr val="FF0000"/>
                </a:solidFill>
              </a:rPr>
              <a:t>.</a:t>
            </a:r>
          </a:p>
          <a:p>
            <a:endParaRPr lang="pl-PL" sz="1200" dirty="0"/>
          </a:p>
          <a:p>
            <a:r>
              <a:rPr lang="pl-PL" sz="1200" dirty="0" smtClean="0"/>
              <a:t>Ilu zatem jest w Polsce siódmoklasistów?</a:t>
            </a:r>
          </a:p>
          <a:p>
            <a:pPr algn="r"/>
            <a:r>
              <a:rPr lang="pl-PL" sz="1200" b="1" dirty="0" smtClean="0"/>
              <a:t>Odpowiedź</a:t>
            </a:r>
            <a:r>
              <a:rPr lang="pl-PL" sz="1200" b="1" dirty="0"/>
              <a:t>: </a:t>
            </a:r>
            <a:r>
              <a:rPr lang="pl-PL" sz="1200" b="1" dirty="0" smtClean="0"/>
              <a:t>W sumie ok</a:t>
            </a:r>
            <a:r>
              <a:rPr lang="pl-PL" sz="1200" b="1" dirty="0"/>
              <a:t>. </a:t>
            </a:r>
            <a:r>
              <a:rPr lang="pl-PL" sz="1200" b="1" dirty="0" smtClean="0"/>
              <a:t>390 </a:t>
            </a:r>
            <a:r>
              <a:rPr lang="pl-PL" sz="1200" b="1" dirty="0"/>
              <a:t>tys</a:t>
            </a:r>
            <a:r>
              <a:rPr lang="pl-PL" sz="1200" b="1" dirty="0" smtClean="0"/>
              <a:t>.</a:t>
            </a:r>
            <a:endParaRPr lang="pl-PL" sz="1200" b="1" dirty="0"/>
          </a:p>
        </p:txBody>
      </p:sp>
      <p:grpSp>
        <p:nvGrpSpPr>
          <p:cNvPr id="13" name="Grupa 12"/>
          <p:cNvGrpSpPr/>
          <p:nvPr/>
        </p:nvGrpSpPr>
        <p:grpSpPr>
          <a:xfrm>
            <a:off x="4518660" y="5510255"/>
            <a:ext cx="3105467" cy="216000"/>
            <a:chOff x="4518660" y="5510255"/>
            <a:chExt cx="3105467" cy="216000"/>
          </a:xfrm>
        </p:grpSpPr>
        <p:sp>
          <p:nvSpPr>
            <p:cNvPr id="9" name="Elipsa 8"/>
            <p:cNvSpPr/>
            <p:nvPr/>
          </p:nvSpPr>
          <p:spPr>
            <a:xfrm>
              <a:off x="5994828" y="5510255"/>
              <a:ext cx="216000" cy="216000"/>
            </a:xfrm>
            <a:prstGeom prst="ellips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11" name="Łącznik prosty ze strzałką 10"/>
            <p:cNvCxnSpPr/>
            <p:nvPr/>
          </p:nvCxnSpPr>
          <p:spPr>
            <a:xfrm>
              <a:off x="4518660" y="5619213"/>
              <a:ext cx="396240" cy="0"/>
            </a:xfrm>
            <a:prstGeom prst="straightConnector1">
              <a:avLst/>
            </a:prstGeom>
            <a:ln w="19050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Łącznik prosty ze strzałką 31"/>
            <p:cNvCxnSpPr/>
            <p:nvPr/>
          </p:nvCxnSpPr>
          <p:spPr>
            <a:xfrm flipH="1">
              <a:off x="7227887" y="5619213"/>
              <a:ext cx="396240" cy="0"/>
            </a:xfrm>
            <a:prstGeom prst="straightConnector1">
              <a:avLst/>
            </a:prstGeom>
            <a:ln w="19050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Obraz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028" y="1726525"/>
            <a:ext cx="1444752" cy="1828800"/>
          </a:xfrm>
          <a:prstGeom prst="rect">
            <a:avLst/>
          </a:prstGeom>
        </p:spPr>
      </p:pic>
      <p:cxnSp>
        <p:nvCxnSpPr>
          <p:cNvPr id="8" name="Łącznik prosty 7"/>
          <p:cNvCxnSpPr/>
          <p:nvPr/>
        </p:nvCxnSpPr>
        <p:spPr>
          <a:xfrm>
            <a:off x="4940616" y="5618005"/>
            <a:ext cx="0" cy="504000"/>
          </a:xfrm>
          <a:prstGeom prst="line">
            <a:avLst/>
          </a:prstGeom>
          <a:ln w="1905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13"/>
          <p:cNvCxnSpPr/>
          <p:nvPr/>
        </p:nvCxnSpPr>
        <p:spPr>
          <a:xfrm>
            <a:off x="7231695" y="5618005"/>
            <a:ext cx="0" cy="504000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659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4512" cy="6858000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549" y="360000"/>
            <a:ext cx="899160" cy="899160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8401" y="1644786"/>
            <a:ext cx="5180658" cy="4653215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2831554" y="395020"/>
            <a:ext cx="34809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Wyż demograficzny</a:t>
            </a:r>
            <a:endParaRPr lang="pl-PL" sz="3200" b="1" dirty="0">
              <a:solidFill>
                <a:srgbClr val="00B050"/>
              </a:solidFill>
            </a:endParaRPr>
          </a:p>
        </p:txBody>
      </p:sp>
      <p:sp>
        <p:nvSpPr>
          <p:cNvPr id="19" name="Prostokąt 18"/>
          <p:cNvSpPr/>
          <p:nvPr/>
        </p:nvSpPr>
        <p:spPr>
          <a:xfrm>
            <a:off x="704557" y="3741850"/>
            <a:ext cx="273869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dirty="0" smtClean="0"/>
              <a:t>Im dłuższy słupek, tym większa liczba osób urodziła się w danym roku.</a:t>
            </a:r>
          </a:p>
          <a:p>
            <a:endParaRPr lang="pl-PL" sz="1200" dirty="0"/>
          </a:p>
          <a:p>
            <a:r>
              <a:rPr lang="pl-PL" sz="1200" dirty="0" smtClean="0"/>
              <a:t>Poszukajmy zatem grup dłuższych słupków.</a:t>
            </a:r>
          </a:p>
        </p:txBody>
      </p:sp>
      <p:pic>
        <p:nvPicPr>
          <p:cNvPr id="20" name="Obraz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8537" y="1724050"/>
            <a:ext cx="1444752" cy="1828800"/>
          </a:xfrm>
          <a:prstGeom prst="rect">
            <a:avLst/>
          </a:prstGeom>
        </p:spPr>
      </p:pic>
      <p:sp>
        <p:nvSpPr>
          <p:cNvPr id="2" name="Prostokąt 1"/>
          <p:cNvSpPr/>
          <p:nvPr/>
        </p:nvSpPr>
        <p:spPr>
          <a:xfrm>
            <a:off x="1512088" y="1106797"/>
            <a:ext cx="6119825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1600" dirty="0"/>
              <a:t>Okres, w którym rodzi się </a:t>
            </a:r>
            <a:r>
              <a:rPr lang="pl-PL" sz="1600" b="1" u="sng" dirty="0" smtClean="0"/>
              <a:t>znacznie więcej</a:t>
            </a:r>
            <a:r>
              <a:rPr lang="pl-PL" sz="1600" dirty="0" smtClean="0"/>
              <a:t> </a:t>
            </a:r>
            <a:r>
              <a:rPr lang="pl-PL" sz="1600" dirty="0"/>
              <a:t>dzieci niż </a:t>
            </a:r>
            <a:r>
              <a:rPr lang="pl-PL" sz="1600" dirty="0" smtClean="0"/>
              <a:t>wcześniej i później.</a:t>
            </a:r>
            <a:endParaRPr lang="pl-PL" sz="1600" dirty="0"/>
          </a:p>
        </p:txBody>
      </p:sp>
      <p:grpSp>
        <p:nvGrpSpPr>
          <p:cNvPr id="4" name="Grupa 3"/>
          <p:cNvGrpSpPr/>
          <p:nvPr/>
        </p:nvGrpSpPr>
        <p:grpSpPr>
          <a:xfrm>
            <a:off x="4733828" y="2841025"/>
            <a:ext cx="3047583" cy="723900"/>
            <a:chOff x="4733828" y="2841025"/>
            <a:chExt cx="3047583" cy="723900"/>
          </a:xfrm>
        </p:grpSpPr>
        <p:sp>
          <p:nvSpPr>
            <p:cNvPr id="3" name="Elipsa 2"/>
            <p:cNvSpPr/>
            <p:nvPr/>
          </p:nvSpPr>
          <p:spPr>
            <a:xfrm rot="1308527">
              <a:off x="4733828" y="2841025"/>
              <a:ext cx="360000" cy="723900"/>
            </a:xfrm>
            <a:prstGeom prst="ellipse">
              <a:avLst/>
            </a:prstGeom>
            <a:noFill/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1" name="Elipsa 30"/>
            <p:cNvSpPr/>
            <p:nvPr/>
          </p:nvSpPr>
          <p:spPr>
            <a:xfrm rot="20291473" flipH="1">
              <a:off x="7421411" y="2841025"/>
              <a:ext cx="360000" cy="723900"/>
            </a:xfrm>
            <a:prstGeom prst="ellipse">
              <a:avLst/>
            </a:prstGeom>
            <a:noFill/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9" name="Grupa 8"/>
          <p:cNvGrpSpPr/>
          <p:nvPr/>
        </p:nvGrpSpPr>
        <p:grpSpPr>
          <a:xfrm>
            <a:off x="4168747" y="3828349"/>
            <a:ext cx="3838804" cy="723900"/>
            <a:chOff x="4168747" y="3828349"/>
            <a:chExt cx="3838804" cy="723900"/>
          </a:xfrm>
        </p:grpSpPr>
        <p:sp>
          <p:nvSpPr>
            <p:cNvPr id="32" name="Elipsa 31"/>
            <p:cNvSpPr/>
            <p:nvPr/>
          </p:nvSpPr>
          <p:spPr>
            <a:xfrm rot="1308527">
              <a:off x="4168747" y="3828349"/>
              <a:ext cx="360000" cy="723900"/>
            </a:xfrm>
            <a:prstGeom prst="ellipse">
              <a:avLst/>
            </a:prstGeom>
            <a:noFill/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3" name="Elipsa 32"/>
            <p:cNvSpPr/>
            <p:nvPr/>
          </p:nvSpPr>
          <p:spPr>
            <a:xfrm rot="20291473" flipH="1">
              <a:off x="7647551" y="3828349"/>
              <a:ext cx="360000" cy="723900"/>
            </a:xfrm>
            <a:prstGeom prst="ellipse">
              <a:avLst/>
            </a:prstGeom>
            <a:noFill/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10" name="Grupa 9"/>
          <p:cNvGrpSpPr/>
          <p:nvPr/>
        </p:nvGrpSpPr>
        <p:grpSpPr>
          <a:xfrm>
            <a:off x="4768702" y="5252658"/>
            <a:ext cx="2632215" cy="288000"/>
            <a:chOff x="4768702" y="5252658"/>
            <a:chExt cx="2632215" cy="288000"/>
          </a:xfrm>
        </p:grpSpPr>
        <p:sp>
          <p:nvSpPr>
            <p:cNvPr id="24" name="Elipsa 23"/>
            <p:cNvSpPr/>
            <p:nvPr/>
          </p:nvSpPr>
          <p:spPr>
            <a:xfrm rot="1416325">
              <a:off x="4768702" y="5252658"/>
              <a:ext cx="199126" cy="288000"/>
            </a:xfrm>
            <a:prstGeom prst="ellipse">
              <a:avLst/>
            </a:prstGeom>
            <a:noFill/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4" name="Elipsa 33"/>
            <p:cNvSpPr/>
            <p:nvPr/>
          </p:nvSpPr>
          <p:spPr>
            <a:xfrm rot="20183675" flipV="1">
              <a:off x="7201791" y="5252658"/>
              <a:ext cx="199126" cy="288000"/>
            </a:xfrm>
            <a:prstGeom prst="ellipse">
              <a:avLst/>
            </a:prstGeom>
            <a:noFill/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</p:spTree>
    <p:extLst>
      <p:ext uri="{BB962C8B-B14F-4D97-AF65-F5344CB8AC3E}">
        <p14:creationId xmlns:p14="http://schemas.microsoft.com/office/powerpoint/2010/main" val="187903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8401" y="1644786"/>
            <a:ext cx="5180658" cy="465321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4512" cy="6858000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549" y="360000"/>
            <a:ext cx="899160" cy="899160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2923694" y="395020"/>
            <a:ext cx="32966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3200" b="1" dirty="0" smtClean="0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Niż demograficzny</a:t>
            </a:r>
            <a:endParaRPr lang="pl-PL" sz="3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9" name="Prostokąt 18"/>
          <p:cNvSpPr/>
          <p:nvPr/>
        </p:nvSpPr>
        <p:spPr>
          <a:xfrm>
            <a:off x="704557" y="3741850"/>
            <a:ext cx="273869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dirty="0" smtClean="0"/>
              <a:t>Im krótszy słupek, tym mniejsza liczba osób urodziła się w danym roku.</a:t>
            </a:r>
          </a:p>
          <a:p>
            <a:endParaRPr lang="pl-PL" sz="1200" dirty="0"/>
          </a:p>
          <a:p>
            <a:r>
              <a:rPr lang="pl-PL" sz="1200" dirty="0" smtClean="0"/>
              <a:t>Poszukajmy zatem grup krótszych słupków.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pl-PL" sz="1200" dirty="0"/>
          </a:p>
        </p:txBody>
      </p:sp>
      <p:pic>
        <p:nvPicPr>
          <p:cNvPr id="20" name="Obraz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8537" y="1724050"/>
            <a:ext cx="1444752" cy="1828800"/>
          </a:xfrm>
          <a:prstGeom prst="rect">
            <a:avLst/>
          </a:prstGeom>
        </p:spPr>
      </p:pic>
      <p:sp>
        <p:nvSpPr>
          <p:cNvPr id="2" name="Prostokąt 1"/>
          <p:cNvSpPr/>
          <p:nvPr/>
        </p:nvSpPr>
        <p:spPr>
          <a:xfrm>
            <a:off x="1539198" y="1106797"/>
            <a:ext cx="6065605" cy="3385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1600" dirty="0"/>
              <a:t>Okres, w którym rodzi się </a:t>
            </a:r>
            <a:r>
              <a:rPr lang="pl-PL" sz="1600" b="1" u="sng" dirty="0" smtClean="0"/>
              <a:t>znacznie mniej</a:t>
            </a:r>
            <a:r>
              <a:rPr lang="pl-PL" sz="1600" dirty="0" smtClean="0"/>
              <a:t> dzieci </a:t>
            </a:r>
            <a:r>
              <a:rPr lang="pl-PL" sz="1600" dirty="0"/>
              <a:t>niż </a:t>
            </a:r>
            <a:r>
              <a:rPr lang="pl-PL" sz="1600" dirty="0" smtClean="0"/>
              <a:t>wcześniej i później.</a:t>
            </a:r>
            <a:endParaRPr lang="pl-PL" sz="1600" dirty="0"/>
          </a:p>
        </p:txBody>
      </p:sp>
      <p:grpSp>
        <p:nvGrpSpPr>
          <p:cNvPr id="4" name="Grupa 3"/>
          <p:cNvGrpSpPr/>
          <p:nvPr/>
        </p:nvGrpSpPr>
        <p:grpSpPr>
          <a:xfrm>
            <a:off x="4701084" y="3404124"/>
            <a:ext cx="2930916" cy="419016"/>
            <a:chOff x="4701084" y="3404124"/>
            <a:chExt cx="2930916" cy="419016"/>
          </a:xfrm>
        </p:grpSpPr>
        <p:sp>
          <p:nvSpPr>
            <p:cNvPr id="3" name="Elipsa 2"/>
            <p:cNvSpPr/>
            <p:nvPr/>
          </p:nvSpPr>
          <p:spPr>
            <a:xfrm rot="1308527">
              <a:off x="4701084" y="3404124"/>
              <a:ext cx="360000" cy="419016"/>
            </a:xfrm>
            <a:prstGeom prst="ellipse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6" name="Elipsa 15"/>
            <p:cNvSpPr/>
            <p:nvPr/>
          </p:nvSpPr>
          <p:spPr>
            <a:xfrm rot="20291473" flipH="1">
              <a:off x="7272000" y="3404124"/>
              <a:ext cx="360000" cy="419016"/>
            </a:xfrm>
            <a:prstGeom prst="ellipse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9" name="Grupa 8"/>
          <p:cNvGrpSpPr/>
          <p:nvPr/>
        </p:nvGrpSpPr>
        <p:grpSpPr>
          <a:xfrm>
            <a:off x="4676833" y="4899772"/>
            <a:ext cx="2913448" cy="362747"/>
            <a:chOff x="4676833" y="4899772"/>
            <a:chExt cx="2913448" cy="362747"/>
          </a:xfrm>
        </p:grpSpPr>
        <p:sp>
          <p:nvSpPr>
            <p:cNvPr id="33" name="Elipsa 32"/>
            <p:cNvSpPr/>
            <p:nvPr/>
          </p:nvSpPr>
          <p:spPr>
            <a:xfrm rot="18728298" flipH="1">
              <a:off x="4858783" y="4720569"/>
              <a:ext cx="360000" cy="723900"/>
            </a:xfrm>
            <a:prstGeom prst="ellipse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8" name="Elipsa 17"/>
            <p:cNvSpPr/>
            <p:nvPr/>
          </p:nvSpPr>
          <p:spPr>
            <a:xfrm rot="2871702" flipH="1" flipV="1">
              <a:off x="7048331" y="4717822"/>
              <a:ext cx="360000" cy="723900"/>
            </a:xfrm>
            <a:prstGeom prst="ellipse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10" name="Grupa 9"/>
          <p:cNvGrpSpPr/>
          <p:nvPr/>
        </p:nvGrpSpPr>
        <p:grpSpPr>
          <a:xfrm>
            <a:off x="4864494" y="5859496"/>
            <a:ext cx="2498814" cy="199127"/>
            <a:chOff x="4864494" y="5859496"/>
            <a:chExt cx="2498814" cy="199127"/>
          </a:xfrm>
        </p:grpSpPr>
        <p:sp>
          <p:nvSpPr>
            <p:cNvPr id="24" name="Elipsa 23"/>
            <p:cNvSpPr/>
            <p:nvPr/>
          </p:nvSpPr>
          <p:spPr>
            <a:xfrm rot="17616325">
              <a:off x="5072612" y="5651379"/>
              <a:ext cx="199126" cy="615362"/>
            </a:xfrm>
            <a:prstGeom prst="ellipse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1" name="Elipsa 20"/>
            <p:cNvSpPr/>
            <p:nvPr/>
          </p:nvSpPr>
          <p:spPr>
            <a:xfrm rot="3983675" flipV="1">
              <a:off x="6956064" y="5651378"/>
              <a:ext cx="199126" cy="615362"/>
            </a:xfrm>
            <a:prstGeom prst="ellipse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</p:spTree>
    <p:extLst>
      <p:ext uri="{BB962C8B-B14F-4D97-AF65-F5344CB8AC3E}">
        <p14:creationId xmlns:p14="http://schemas.microsoft.com/office/powerpoint/2010/main" val="3686943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743" y="1655785"/>
            <a:ext cx="5180658" cy="465321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4512" cy="6858000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549" y="360000"/>
            <a:ext cx="899160" cy="899160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464812" y="395020"/>
            <a:ext cx="621445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Dlaczego </a:t>
            </a:r>
            <a:r>
              <a:rPr lang="pl-PL" sz="3200" b="1" dirty="0" smtClean="0">
                <a:solidFill>
                  <a:schemeClr val="accent4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niże</a:t>
            </a:r>
            <a:r>
              <a:rPr lang="pl-PL" sz="32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 </a:t>
            </a:r>
            <a:r>
              <a:rPr lang="pl-PL" sz="3200" b="1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wyże</a:t>
            </a:r>
            <a:r>
              <a:rPr lang="pl-PL" sz="32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32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demograficzne</a:t>
            </a:r>
          </a:p>
          <a:p>
            <a:pPr algn="ctr"/>
            <a:r>
              <a:rPr lang="pl-PL" sz="32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występują na przemian?</a:t>
            </a:r>
            <a:endParaRPr lang="pl-PL" sz="3200" b="1" dirty="0">
              <a:solidFill>
                <a:srgbClr val="0070C0"/>
              </a:solidFill>
            </a:endParaRPr>
          </a:p>
        </p:txBody>
      </p:sp>
      <p:pic>
        <p:nvPicPr>
          <p:cNvPr id="20" name="Obraz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32479" y="1167084"/>
            <a:ext cx="1444752" cy="1828800"/>
          </a:xfrm>
          <a:prstGeom prst="rect">
            <a:avLst/>
          </a:prstGeom>
        </p:spPr>
      </p:pic>
      <p:grpSp>
        <p:nvGrpSpPr>
          <p:cNvPr id="28" name="Grupa 27"/>
          <p:cNvGrpSpPr/>
          <p:nvPr/>
        </p:nvGrpSpPr>
        <p:grpSpPr>
          <a:xfrm>
            <a:off x="6319804" y="2478497"/>
            <a:ext cx="2139087" cy="721919"/>
            <a:chOff x="6319804" y="2478497"/>
            <a:chExt cx="2139087" cy="721919"/>
          </a:xfrm>
        </p:grpSpPr>
        <p:sp>
          <p:nvSpPr>
            <p:cNvPr id="12" name="Prostokąt 11"/>
            <p:cNvSpPr/>
            <p:nvPr/>
          </p:nvSpPr>
          <p:spPr>
            <a:xfrm>
              <a:off x="6319804" y="2692585"/>
              <a:ext cx="2031332" cy="50783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rgbClr val="00B050"/>
              </a:solidFill>
            </a:ln>
          </p:spPr>
          <p:txBody>
            <a:bodyPr wrap="square">
              <a:spAutoFit/>
            </a:bodyPr>
            <a:lstStyle/>
            <a:p>
              <a:pPr algn="r"/>
              <a:r>
                <a:rPr lang="pl-PL" sz="900" dirty="0" smtClean="0"/>
                <a:t>Dzieci rodzą się u </a:t>
              </a:r>
              <a:r>
                <a:rPr lang="pl-PL" sz="900" dirty="0"/>
                <a:t>osób, które </a:t>
              </a:r>
              <a:r>
                <a:rPr lang="pl-PL" sz="900" dirty="0" smtClean="0"/>
                <a:t>wówczas weszły w </a:t>
              </a:r>
              <a:r>
                <a:rPr lang="pl-PL" sz="900" dirty="0"/>
                <a:t>wiek </a:t>
              </a:r>
              <a:r>
                <a:rPr lang="pl-PL" sz="900" dirty="0" smtClean="0"/>
                <a:t>rozrodczy, oraz u tych, które czekały z tym na koniec wojny</a:t>
              </a:r>
              <a:r>
                <a:rPr lang="pl-PL" sz="900" dirty="0"/>
                <a:t>.</a:t>
              </a:r>
            </a:p>
          </p:txBody>
        </p:sp>
        <p:sp>
          <p:nvSpPr>
            <p:cNvPr id="26" name="Prostokąt 25"/>
            <p:cNvSpPr/>
            <p:nvPr/>
          </p:nvSpPr>
          <p:spPr>
            <a:xfrm>
              <a:off x="6597883" y="2478497"/>
              <a:ext cx="1861008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pl-PL" sz="1000" b="1" dirty="0" smtClean="0">
                  <a:solidFill>
                    <a:srgbClr val="00823B"/>
                  </a:solidFill>
                </a:rPr>
                <a:t>WYŻ PO II WOJNIE ŚWIATOWEJ</a:t>
              </a:r>
              <a:endParaRPr lang="pl-PL" sz="1000" b="1" dirty="0">
                <a:solidFill>
                  <a:srgbClr val="00823B"/>
                </a:solidFill>
              </a:endParaRPr>
            </a:p>
          </p:txBody>
        </p:sp>
      </p:grpSp>
      <p:grpSp>
        <p:nvGrpSpPr>
          <p:cNvPr id="33" name="Grupa 32"/>
          <p:cNvGrpSpPr/>
          <p:nvPr/>
        </p:nvGrpSpPr>
        <p:grpSpPr>
          <a:xfrm>
            <a:off x="6490447" y="3793309"/>
            <a:ext cx="1942280" cy="848350"/>
            <a:chOff x="6490447" y="3793309"/>
            <a:chExt cx="1942280" cy="848350"/>
          </a:xfrm>
        </p:grpSpPr>
        <p:sp>
          <p:nvSpPr>
            <p:cNvPr id="40" name="Prostokąt 39"/>
            <p:cNvSpPr/>
            <p:nvPr/>
          </p:nvSpPr>
          <p:spPr>
            <a:xfrm>
              <a:off x="6490447" y="3995328"/>
              <a:ext cx="1860687" cy="64633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rgbClr val="00B050"/>
              </a:solidFill>
            </a:ln>
          </p:spPr>
          <p:txBody>
            <a:bodyPr wrap="square">
              <a:spAutoFit/>
            </a:bodyPr>
            <a:lstStyle/>
            <a:p>
              <a:pPr algn="r"/>
              <a:r>
                <a:rPr lang="pl-PL" sz="900" dirty="0"/>
                <a:t>W wiek typowy dla </a:t>
              </a:r>
              <a:r>
                <a:rPr lang="pl-PL" sz="900" dirty="0" smtClean="0"/>
                <a:t>posiadania dzieci weszły </a:t>
              </a:r>
              <a:r>
                <a:rPr lang="pl-PL" sz="900" dirty="0"/>
                <a:t>osoby z poprzedniego </a:t>
              </a:r>
              <a:r>
                <a:rPr lang="pl-PL" sz="900" dirty="0" smtClean="0"/>
                <a:t>wyżu demograficznego. </a:t>
              </a:r>
            </a:p>
            <a:p>
              <a:pPr algn="r"/>
              <a:r>
                <a:rPr lang="pl-PL" sz="900" dirty="0" smtClean="0"/>
                <a:t>Było ich dużo </a:t>
              </a:r>
              <a:r>
                <a:rPr lang="pl-PL" sz="900" b="1" dirty="0" smtClean="0">
                  <a:solidFill>
                    <a:srgbClr val="00823B"/>
                  </a:solidFill>
                  <a:latin typeface="Yu Gothic UI Semilight" panose="020B0400000000000000" pitchFamily="34" charset="-128"/>
                  <a:ea typeface="Yu Gothic UI Semilight" panose="020B0400000000000000" pitchFamily="34" charset="-128"/>
                </a:rPr>
                <a:t>→</a:t>
              </a:r>
              <a:r>
                <a:rPr lang="pl-PL" sz="900" b="1" dirty="0" smtClean="0">
                  <a:solidFill>
                    <a:schemeClr val="accent4">
                      <a:lumMod val="50000"/>
                    </a:schemeClr>
                  </a:solidFill>
                  <a:ea typeface="Yu Gothic UI Semilight" panose="020B0400000000000000" pitchFamily="34" charset="-128"/>
                </a:rPr>
                <a:t> </a:t>
              </a:r>
              <a:r>
                <a:rPr lang="pl-PL" sz="900" dirty="0" smtClean="0">
                  <a:ea typeface="Yu Gothic UI Semilight" panose="020B0400000000000000" pitchFamily="34" charset="-128"/>
                </a:rPr>
                <a:t>duża </a:t>
              </a:r>
              <a:r>
                <a:rPr lang="pl-PL" sz="900" dirty="0" smtClean="0"/>
                <a:t>liczba </a:t>
              </a:r>
              <a:r>
                <a:rPr lang="pl-PL" sz="900" dirty="0"/>
                <a:t>dzieci. </a:t>
              </a:r>
              <a:endParaRPr lang="pl-PL" sz="900" dirty="0" smtClean="0"/>
            </a:p>
          </p:txBody>
        </p:sp>
        <p:sp>
          <p:nvSpPr>
            <p:cNvPr id="41" name="Prostokąt 40"/>
            <p:cNvSpPr/>
            <p:nvPr/>
          </p:nvSpPr>
          <p:spPr>
            <a:xfrm>
              <a:off x="8002801" y="3793309"/>
              <a:ext cx="429926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sz="1000" b="1" dirty="0" smtClean="0">
                  <a:solidFill>
                    <a:srgbClr val="00823B"/>
                  </a:solidFill>
                </a:rPr>
                <a:t>WYŻ</a:t>
              </a:r>
              <a:endParaRPr lang="pl-PL" sz="1000" b="1" dirty="0">
                <a:solidFill>
                  <a:srgbClr val="00823B"/>
                </a:solidFill>
              </a:endParaRPr>
            </a:p>
          </p:txBody>
        </p:sp>
      </p:grpSp>
      <p:grpSp>
        <p:nvGrpSpPr>
          <p:cNvPr id="35" name="Grupa 34"/>
          <p:cNvGrpSpPr/>
          <p:nvPr/>
        </p:nvGrpSpPr>
        <p:grpSpPr>
          <a:xfrm>
            <a:off x="705409" y="4474968"/>
            <a:ext cx="2478865" cy="1129332"/>
            <a:chOff x="705409" y="4474968"/>
            <a:chExt cx="2478865" cy="1129332"/>
          </a:xfrm>
        </p:grpSpPr>
        <p:sp>
          <p:nvSpPr>
            <p:cNvPr id="48" name="Prostokąt 47"/>
            <p:cNvSpPr/>
            <p:nvPr/>
          </p:nvSpPr>
          <p:spPr>
            <a:xfrm>
              <a:off x="789335" y="4680970"/>
              <a:ext cx="2030400" cy="923330"/>
            </a:xfrm>
            <a:prstGeom prst="rect">
              <a:avLst/>
            </a:prstGeom>
            <a:solidFill>
              <a:srgbClr val="FFF9E7"/>
            </a:solidFill>
            <a:ln w="19050">
              <a:solidFill>
                <a:srgbClr val="FFC000"/>
              </a:solidFill>
            </a:ln>
          </p:spPr>
          <p:txBody>
            <a:bodyPr wrap="square">
              <a:spAutoFit/>
            </a:bodyPr>
            <a:lstStyle/>
            <a:p>
              <a:r>
                <a:rPr lang="pl-PL" sz="900" dirty="0"/>
                <a:t>W wiek typowy dla </a:t>
              </a:r>
              <a:r>
                <a:rPr lang="pl-PL" sz="900" dirty="0" smtClean="0"/>
                <a:t>posiadania dzieci weszły </a:t>
              </a:r>
              <a:r>
                <a:rPr lang="pl-PL" sz="900" dirty="0" smtClean="0"/>
                <a:t>osoby </a:t>
              </a:r>
              <a:r>
                <a:rPr lang="pl-PL" sz="900" dirty="0" smtClean="0"/>
                <a:t>urodzone w poprzednim </a:t>
              </a:r>
              <a:r>
                <a:rPr lang="pl-PL" sz="900" dirty="0" smtClean="0"/>
                <a:t>niżu </a:t>
              </a:r>
              <a:r>
                <a:rPr lang="pl-PL" sz="900" dirty="0" smtClean="0"/>
                <a:t>demograficznym. </a:t>
              </a:r>
              <a:r>
                <a:rPr lang="pl-PL" sz="900" dirty="0" smtClean="0"/>
                <a:t>Było </a:t>
              </a:r>
              <a:r>
                <a:rPr lang="pl-PL" sz="900" dirty="0"/>
                <a:t>ich mniej </a:t>
              </a:r>
              <a:r>
                <a:rPr lang="pl-PL" sz="900" dirty="0" smtClean="0"/>
                <a:t>niż w </a:t>
              </a:r>
              <a:r>
                <a:rPr lang="pl-PL" sz="900" dirty="0"/>
                <a:t>poprzednim </a:t>
              </a:r>
              <a:r>
                <a:rPr lang="pl-PL" sz="900" dirty="0" smtClean="0"/>
                <a:t>pokoleniu, ponadto nastąpiły zmiany kulturowe </a:t>
              </a:r>
              <a:r>
                <a:rPr lang="pl-PL" sz="900" b="1" dirty="0">
                  <a:solidFill>
                    <a:schemeClr val="accent4">
                      <a:lumMod val="50000"/>
                    </a:schemeClr>
                  </a:solidFill>
                  <a:latin typeface="Yu Gothic UI Semilight" panose="020B0400000000000000" pitchFamily="34" charset="-128"/>
                  <a:ea typeface="Yu Gothic UI Semilight" panose="020B0400000000000000" pitchFamily="34" charset="-128"/>
                </a:rPr>
                <a:t>→</a:t>
              </a:r>
              <a:r>
                <a:rPr lang="pl-PL" sz="900" dirty="0">
                  <a:ea typeface="Yu Gothic UI Semilight" panose="020B0400000000000000" pitchFamily="34" charset="-128"/>
                </a:rPr>
                <a:t> spadek liczby urodzeń</a:t>
              </a:r>
              <a:r>
                <a:rPr lang="pl-PL" sz="900" dirty="0"/>
                <a:t>.</a:t>
              </a:r>
            </a:p>
          </p:txBody>
        </p:sp>
        <p:sp>
          <p:nvSpPr>
            <p:cNvPr id="49" name="Prostokąt 48"/>
            <p:cNvSpPr/>
            <p:nvPr/>
          </p:nvSpPr>
          <p:spPr>
            <a:xfrm>
              <a:off x="705409" y="4474968"/>
              <a:ext cx="2478865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l-PL" sz="1000" b="1" dirty="0" smtClean="0">
                  <a:solidFill>
                    <a:schemeClr val="accent4">
                      <a:lumMod val="75000"/>
                    </a:schemeClr>
                  </a:solidFill>
                </a:rPr>
                <a:t>NIŻ</a:t>
              </a:r>
              <a:endParaRPr lang="pl-PL" sz="10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grpSp>
        <p:nvGrpSpPr>
          <p:cNvPr id="16" name="Grupa 15"/>
          <p:cNvGrpSpPr/>
          <p:nvPr/>
        </p:nvGrpSpPr>
        <p:grpSpPr>
          <a:xfrm>
            <a:off x="695278" y="5610875"/>
            <a:ext cx="1213573" cy="726686"/>
            <a:chOff x="695278" y="5610875"/>
            <a:chExt cx="1213573" cy="726686"/>
          </a:xfrm>
        </p:grpSpPr>
        <p:sp>
          <p:nvSpPr>
            <p:cNvPr id="61" name="Prostokąt 60"/>
            <p:cNvSpPr/>
            <p:nvPr/>
          </p:nvSpPr>
          <p:spPr>
            <a:xfrm>
              <a:off x="789334" y="5829730"/>
              <a:ext cx="1119517" cy="507831"/>
            </a:xfrm>
            <a:prstGeom prst="rect">
              <a:avLst/>
            </a:prstGeom>
            <a:solidFill>
              <a:srgbClr val="FFF9E7"/>
            </a:solidFill>
            <a:ln w="19050">
              <a:solidFill>
                <a:srgbClr val="FFC000"/>
              </a:solidFill>
            </a:ln>
          </p:spPr>
          <p:txBody>
            <a:bodyPr wrap="square">
              <a:spAutoFit/>
            </a:bodyPr>
            <a:lstStyle/>
            <a:p>
              <a:r>
                <a:rPr lang="pl-PL" sz="900" dirty="0" smtClean="0"/>
                <a:t>Echo poprzedniego niżu i duże zmiany</a:t>
              </a:r>
              <a:r>
                <a:rPr lang="pl-PL" sz="900" dirty="0" smtClean="0"/>
                <a:t/>
              </a:r>
              <a:br>
                <a:rPr lang="pl-PL" sz="900" dirty="0" smtClean="0"/>
              </a:br>
              <a:r>
                <a:rPr lang="pl-PL" sz="900" dirty="0" smtClean="0"/>
                <a:t>kulturowe.</a:t>
              </a:r>
              <a:endParaRPr lang="pl-PL" sz="900" dirty="0"/>
            </a:p>
          </p:txBody>
        </p:sp>
        <p:sp>
          <p:nvSpPr>
            <p:cNvPr id="62" name="Prostokąt 61"/>
            <p:cNvSpPr/>
            <p:nvPr/>
          </p:nvSpPr>
          <p:spPr>
            <a:xfrm>
              <a:off x="695278" y="5610875"/>
              <a:ext cx="657675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l-PL" sz="1000" b="1" dirty="0" smtClean="0">
                  <a:solidFill>
                    <a:schemeClr val="accent4">
                      <a:lumMod val="75000"/>
                    </a:schemeClr>
                  </a:solidFill>
                </a:rPr>
                <a:t>NIŻ </a:t>
              </a:r>
              <a:r>
                <a:rPr lang="pl-PL" sz="1200" b="1" dirty="0" smtClean="0">
                  <a:solidFill>
                    <a:schemeClr val="accent4">
                      <a:lumMod val="75000"/>
                    </a:schemeClr>
                  </a:solidFill>
                </a:rPr>
                <a:t> </a:t>
              </a:r>
              <a:endParaRPr lang="pl-PL" sz="12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cxnSp>
        <p:nvCxnSpPr>
          <p:cNvPr id="3" name="Łącznik prosty ze strzałką 2"/>
          <p:cNvCxnSpPr/>
          <p:nvPr/>
        </p:nvCxnSpPr>
        <p:spPr>
          <a:xfrm rot="633311" flipH="1">
            <a:off x="1241105" y="2168211"/>
            <a:ext cx="758681" cy="933287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rostokąt 17"/>
          <p:cNvSpPr/>
          <p:nvPr/>
        </p:nvSpPr>
        <p:spPr>
          <a:xfrm rot="19200403">
            <a:off x="927659" y="2447331"/>
            <a:ext cx="120417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000" b="1" dirty="0">
                <a:solidFill>
                  <a:schemeClr val="accent4">
                    <a:lumMod val="75000"/>
                  </a:schemeClr>
                </a:solidFill>
              </a:rPr>
              <a:t>20–25 LAT PÓŹNIEJ</a:t>
            </a:r>
            <a:endParaRPr lang="pl-PL" sz="1000" dirty="0"/>
          </a:p>
        </p:txBody>
      </p:sp>
      <p:cxnSp>
        <p:nvCxnSpPr>
          <p:cNvPr id="56" name="Łącznik prosty ze strzałką 55"/>
          <p:cNvCxnSpPr/>
          <p:nvPr/>
        </p:nvCxnSpPr>
        <p:spPr>
          <a:xfrm>
            <a:off x="7005198" y="3283346"/>
            <a:ext cx="410721" cy="660709"/>
          </a:xfrm>
          <a:prstGeom prst="straightConnector1">
            <a:avLst/>
          </a:prstGeom>
          <a:ln w="28575">
            <a:solidFill>
              <a:srgbClr val="00823B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Prostokąt 64"/>
          <p:cNvSpPr/>
          <p:nvPr/>
        </p:nvSpPr>
        <p:spPr>
          <a:xfrm rot="3447799">
            <a:off x="7063402" y="3404725"/>
            <a:ext cx="7360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000" b="1" dirty="0">
                <a:solidFill>
                  <a:srgbClr val="00823B"/>
                </a:solidFill>
              </a:rPr>
              <a:t>20–25 </a:t>
            </a:r>
            <a:r>
              <a:rPr lang="pl-PL" sz="1000" b="1" dirty="0" smtClean="0">
                <a:solidFill>
                  <a:srgbClr val="00823B"/>
                </a:solidFill>
              </a:rPr>
              <a:t>LAT</a:t>
            </a:r>
          </a:p>
          <a:p>
            <a:pPr algn="ctr"/>
            <a:r>
              <a:rPr lang="pl-PL" sz="1000" b="1" dirty="0" smtClean="0">
                <a:solidFill>
                  <a:srgbClr val="00823B"/>
                </a:solidFill>
              </a:rPr>
              <a:t>PÓŹNIEJ</a:t>
            </a:r>
            <a:endParaRPr lang="pl-PL" sz="1000" dirty="0">
              <a:solidFill>
                <a:srgbClr val="00823B"/>
              </a:solidFill>
            </a:endParaRPr>
          </a:p>
        </p:txBody>
      </p:sp>
      <p:grpSp>
        <p:nvGrpSpPr>
          <p:cNvPr id="4" name="Grupa 3"/>
          <p:cNvGrpSpPr/>
          <p:nvPr/>
        </p:nvGrpSpPr>
        <p:grpSpPr>
          <a:xfrm>
            <a:off x="2039211" y="1776573"/>
            <a:ext cx="1838398" cy="864558"/>
            <a:chOff x="2039211" y="1776573"/>
            <a:chExt cx="1838398" cy="864558"/>
          </a:xfrm>
        </p:grpSpPr>
        <p:sp>
          <p:nvSpPr>
            <p:cNvPr id="15" name="Prostokąt 14"/>
            <p:cNvSpPr/>
            <p:nvPr/>
          </p:nvSpPr>
          <p:spPr>
            <a:xfrm>
              <a:off x="2039211" y="1776573"/>
              <a:ext cx="139653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sz="1000" b="1" dirty="0" smtClean="0">
                  <a:solidFill>
                    <a:schemeClr val="accent4">
                      <a:lumMod val="75000"/>
                    </a:schemeClr>
                  </a:solidFill>
                </a:rPr>
                <a:t>NIŻ W CZASIE </a:t>
              </a:r>
            </a:p>
            <a:p>
              <a:r>
                <a:rPr lang="pl-PL" sz="1000" b="1" dirty="0" smtClean="0">
                  <a:solidFill>
                    <a:schemeClr val="accent4">
                      <a:lumMod val="75000"/>
                    </a:schemeClr>
                  </a:solidFill>
                </a:rPr>
                <a:t>II WOJNY ŚWIATOWEJ </a:t>
              </a:r>
              <a:endParaRPr lang="pl-PL" sz="10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11" name="Prostokąt 10"/>
            <p:cNvSpPr/>
            <p:nvPr/>
          </p:nvSpPr>
          <p:spPr>
            <a:xfrm>
              <a:off x="2135966" y="2133300"/>
              <a:ext cx="1741643" cy="507831"/>
            </a:xfrm>
            <a:prstGeom prst="rect">
              <a:avLst/>
            </a:prstGeom>
            <a:solidFill>
              <a:srgbClr val="FFF9E7"/>
            </a:solidFill>
            <a:ln w="19050">
              <a:solidFill>
                <a:srgbClr val="FFC000"/>
              </a:solidFill>
            </a:ln>
          </p:spPr>
          <p:txBody>
            <a:bodyPr wrap="square">
              <a:spAutoFit/>
            </a:bodyPr>
            <a:lstStyle/>
            <a:p>
              <a:r>
                <a:rPr lang="pl-PL" sz="900" dirty="0" smtClean="0"/>
                <a:t>Brak </a:t>
              </a:r>
              <a:r>
                <a:rPr lang="pl-PL" sz="900" dirty="0" smtClean="0"/>
                <a:t>odpowiednich warunków do posiadania dzieci i śmierć </a:t>
              </a:r>
              <a:r>
                <a:rPr lang="pl-PL" sz="900" dirty="0" smtClean="0"/>
                <a:t>dzieci </a:t>
              </a:r>
              <a:r>
                <a:rPr lang="pl-PL" sz="900" dirty="0" smtClean="0"/>
                <a:t>w </a:t>
              </a:r>
              <a:r>
                <a:rPr lang="pl-PL" sz="900" dirty="0" smtClean="0"/>
                <a:t>wyniku działań wojennych.</a:t>
              </a:r>
              <a:endParaRPr lang="pl-PL" sz="900" dirty="0"/>
            </a:p>
          </p:txBody>
        </p:sp>
      </p:grpSp>
      <p:sp>
        <p:nvSpPr>
          <p:cNvPr id="2" name="Prostokąt 1"/>
          <p:cNvSpPr/>
          <p:nvPr/>
        </p:nvSpPr>
        <p:spPr>
          <a:xfrm>
            <a:off x="3878730" y="2389131"/>
            <a:ext cx="1518024" cy="252000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8" name="Prostokąt 57"/>
          <p:cNvSpPr/>
          <p:nvPr/>
        </p:nvSpPr>
        <p:spPr>
          <a:xfrm>
            <a:off x="3156283" y="2692585"/>
            <a:ext cx="3163521" cy="732790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9" name="Prostokąt 58"/>
          <p:cNvSpPr/>
          <p:nvPr/>
        </p:nvSpPr>
        <p:spPr>
          <a:xfrm>
            <a:off x="2832183" y="3461180"/>
            <a:ext cx="3229906" cy="252000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7" name="Prostokąt 66"/>
          <p:cNvSpPr/>
          <p:nvPr/>
        </p:nvSpPr>
        <p:spPr>
          <a:xfrm>
            <a:off x="2628899" y="3763904"/>
            <a:ext cx="3862953" cy="904956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42" name="Grupa 41"/>
          <p:cNvGrpSpPr/>
          <p:nvPr/>
        </p:nvGrpSpPr>
        <p:grpSpPr>
          <a:xfrm>
            <a:off x="6063082" y="4915216"/>
            <a:ext cx="2384353" cy="846414"/>
            <a:chOff x="6063082" y="4915216"/>
            <a:chExt cx="2384353" cy="846414"/>
          </a:xfrm>
        </p:grpSpPr>
        <p:sp>
          <p:nvSpPr>
            <p:cNvPr id="54" name="Prostokąt 53"/>
            <p:cNvSpPr/>
            <p:nvPr/>
          </p:nvSpPr>
          <p:spPr>
            <a:xfrm>
              <a:off x="6063082" y="5115299"/>
              <a:ext cx="2288055" cy="64633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rgbClr val="00B050"/>
              </a:solidFill>
            </a:ln>
          </p:spPr>
          <p:txBody>
            <a:bodyPr wrap="square">
              <a:spAutoFit/>
            </a:bodyPr>
            <a:lstStyle/>
            <a:p>
              <a:pPr algn="r"/>
              <a:r>
                <a:rPr lang="pl-PL" sz="900" dirty="0"/>
                <a:t>W wiek typowy dla </a:t>
              </a:r>
              <a:r>
                <a:rPr lang="pl-PL" sz="900" dirty="0"/>
                <a:t>posiadania dzieci weszły </a:t>
              </a:r>
              <a:r>
                <a:rPr lang="pl-PL" sz="900" dirty="0"/>
                <a:t>osoby z poprzedniego wyżu demograficznego. </a:t>
              </a:r>
              <a:r>
                <a:rPr lang="pl-PL" sz="900" dirty="0" smtClean="0"/>
                <a:t>Wyż był bardzo </a:t>
              </a:r>
              <a:r>
                <a:rPr lang="pl-PL" sz="900" dirty="0"/>
                <a:t>mały </a:t>
              </a:r>
              <a:r>
                <a:rPr lang="pl-PL" sz="900" dirty="0" smtClean="0"/>
                <a:t>ze względu na zmiany kulturowe.</a:t>
              </a:r>
              <a:endParaRPr lang="pl-PL" sz="900" dirty="0"/>
            </a:p>
          </p:txBody>
        </p:sp>
        <p:sp>
          <p:nvSpPr>
            <p:cNvPr id="68" name="Prostokąt 67"/>
            <p:cNvSpPr/>
            <p:nvPr/>
          </p:nvSpPr>
          <p:spPr>
            <a:xfrm>
              <a:off x="8017509" y="4915216"/>
              <a:ext cx="429926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sz="1000" b="1" dirty="0" smtClean="0">
                  <a:solidFill>
                    <a:srgbClr val="00823B"/>
                  </a:solidFill>
                </a:rPr>
                <a:t>WYŻ</a:t>
              </a:r>
              <a:endParaRPr lang="pl-PL" sz="1000" b="1" dirty="0">
                <a:solidFill>
                  <a:srgbClr val="00823B"/>
                </a:solidFill>
              </a:endParaRPr>
            </a:p>
          </p:txBody>
        </p:sp>
      </p:grpSp>
      <p:sp>
        <p:nvSpPr>
          <p:cNvPr id="69" name="Prostokąt 68"/>
          <p:cNvSpPr/>
          <p:nvPr/>
        </p:nvSpPr>
        <p:spPr>
          <a:xfrm>
            <a:off x="3171813" y="5348728"/>
            <a:ext cx="2890406" cy="180000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0" name="Prostokąt 69"/>
          <p:cNvSpPr/>
          <p:nvPr/>
        </p:nvSpPr>
        <p:spPr>
          <a:xfrm>
            <a:off x="2825833" y="5010580"/>
            <a:ext cx="2939967" cy="252000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1" name="Prostokąt 70"/>
          <p:cNvSpPr/>
          <p:nvPr/>
        </p:nvSpPr>
        <p:spPr>
          <a:xfrm>
            <a:off x="1908852" y="5829730"/>
            <a:ext cx="3901398" cy="252000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31" name="Grupa 30"/>
          <p:cNvGrpSpPr/>
          <p:nvPr/>
        </p:nvGrpSpPr>
        <p:grpSpPr>
          <a:xfrm>
            <a:off x="693631" y="2870828"/>
            <a:ext cx="2138552" cy="843802"/>
            <a:chOff x="693631" y="3067678"/>
            <a:chExt cx="2138552" cy="843802"/>
          </a:xfrm>
        </p:grpSpPr>
        <p:sp>
          <p:nvSpPr>
            <p:cNvPr id="32" name="Prostokąt 31"/>
            <p:cNvSpPr/>
            <p:nvPr/>
          </p:nvSpPr>
          <p:spPr>
            <a:xfrm>
              <a:off x="802606" y="3265149"/>
              <a:ext cx="2029577" cy="646331"/>
            </a:xfrm>
            <a:prstGeom prst="rect">
              <a:avLst/>
            </a:prstGeom>
            <a:solidFill>
              <a:srgbClr val="FFF9E7"/>
            </a:solidFill>
            <a:ln w="19050">
              <a:solidFill>
                <a:srgbClr val="FFC000"/>
              </a:solidFill>
            </a:ln>
          </p:spPr>
          <p:txBody>
            <a:bodyPr wrap="square">
              <a:spAutoFit/>
            </a:bodyPr>
            <a:lstStyle/>
            <a:p>
              <a:r>
                <a:rPr lang="pl-PL" sz="900" dirty="0" smtClean="0"/>
                <a:t>W wiek typowy dla </a:t>
              </a:r>
              <a:r>
                <a:rPr lang="pl-PL" sz="900" dirty="0" smtClean="0"/>
                <a:t>posiadania dzieci weszły </a:t>
              </a:r>
              <a:r>
                <a:rPr lang="pl-PL" sz="900" dirty="0" smtClean="0"/>
                <a:t>osoby urodzone w </a:t>
              </a:r>
              <a:r>
                <a:rPr lang="pl-PL" sz="900" dirty="0"/>
                <a:t>czasie </a:t>
              </a:r>
              <a:r>
                <a:rPr lang="pl-PL" sz="900" dirty="0" smtClean="0"/>
                <a:t>wojny.</a:t>
              </a:r>
              <a:br>
                <a:rPr lang="pl-PL" sz="900" dirty="0" smtClean="0"/>
              </a:br>
              <a:r>
                <a:rPr lang="pl-PL" sz="900" dirty="0" smtClean="0"/>
                <a:t>Było ich mniej niż w poprzednim </a:t>
              </a:r>
              <a:br>
                <a:rPr lang="pl-PL" sz="900" dirty="0" smtClean="0"/>
              </a:br>
              <a:r>
                <a:rPr lang="pl-PL" sz="900" dirty="0" smtClean="0"/>
                <a:t>pokoleniu </a:t>
              </a:r>
              <a:r>
                <a:rPr lang="pl-PL" sz="900" b="1" dirty="0" smtClean="0">
                  <a:solidFill>
                    <a:schemeClr val="accent4">
                      <a:lumMod val="50000"/>
                    </a:schemeClr>
                  </a:solidFill>
                  <a:latin typeface="Yu Gothic UI Semilight" panose="020B0400000000000000" pitchFamily="34" charset="-128"/>
                  <a:ea typeface="Yu Gothic UI Semilight" panose="020B0400000000000000" pitchFamily="34" charset="-128"/>
                </a:rPr>
                <a:t>→</a:t>
              </a:r>
              <a:r>
                <a:rPr lang="pl-PL" sz="900" dirty="0" smtClean="0">
                  <a:ea typeface="Yu Gothic UI Semilight" panose="020B0400000000000000" pitchFamily="34" charset="-128"/>
                </a:rPr>
                <a:t> spadek liczby urodzeń</a:t>
              </a:r>
              <a:r>
                <a:rPr lang="pl-PL" sz="900" dirty="0" smtClean="0"/>
                <a:t>. </a:t>
              </a:r>
            </a:p>
          </p:txBody>
        </p:sp>
        <p:sp>
          <p:nvSpPr>
            <p:cNvPr id="34" name="Prostokąt 33"/>
            <p:cNvSpPr/>
            <p:nvPr/>
          </p:nvSpPr>
          <p:spPr>
            <a:xfrm>
              <a:off x="693631" y="3067678"/>
              <a:ext cx="364202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sz="1000" b="1" dirty="0" smtClean="0">
                  <a:solidFill>
                    <a:schemeClr val="accent4">
                      <a:lumMod val="75000"/>
                    </a:schemeClr>
                  </a:solidFill>
                </a:rPr>
                <a:t>NIŻ</a:t>
              </a:r>
              <a:endParaRPr lang="pl-PL" sz="10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25089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8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9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0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1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65" grpId="0"/>
      <p:bldP spid="2" grpId="0" animBg="1"/>
      <p:bldP spid="58" grpId="0" animBg="1"/>
      <p:bldP spid="59" grpId="0" animBg="1"/>
      <p:bldP spid="67" grpId="0" animBg="1"/>
      <p:bldP spid="69" grpId="0" animBg="1"/>
      <p:bldP spid="70" grpId="0" animBg="1"/>
      <p:bldP spid="7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8401" y="1644786"/>
            <a:ext cx="5180658" cy="465321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4512" cy="6858000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549" y="360000"/>
            <a:ext cx="899160" cy="899160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378836" y="395020"/>
            <a:ext cx="6386427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Kogo </a:t>
            </a:r>
            <a:r>
              <a:rPr lang="pl-PL" sz="3200" b="1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jest więcej </a:t>
            </a:r>
            <a:r>
              <a:rPr lang="pl-PL" sz="32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różnych grupach </a:t>
            </a:r>
            <a:br>
              <a:rPr lang="pl-PL" sz="32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32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wiekowych – mężczyzn czy kobiet?</a:t>
            </a:r>
            <a:endParaRPr lang="pl-PL" sz="3200" b="1" dirty="0">
              <a:solidFill>
                <a:srgbClr val="0070C0"/>
              </a:solidFill>
            </a:endParaRPr>
          </a:p>
        </p:txBody>
      </p:sp>
      <p:pic>
        <p:nvPicPr>
          <p:cNvPr id="20" name="Obraz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3632" y="1724050"/>
            <a:ext cx="1444752" cy="1828800"/>
          </a:xfrm>
          <a:prstGeom prst="rect">
            <a:avLst/>
          </a:prstGeom>
        </p:spPr>
      </p:pic>
      <p:sp>
        <p:nvSpPr>
          <p:cNvPr id="22" name="Prostokąt 21"/>
          <p:cNvSpPr/>
          <p:nvPr/>
        </p:nvSpPr>
        <p:spPr>
          <a:xfrm>
            <a:off x="702469" y="2282726"/>
            <a:ext cx="4572000" cy="36009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sz="1200" b="1" dirty="0"/>
              <a:t>Ciemniejszy </a:t>
            </a:r>
            <a:r>
              <a:rPr lang="pl-PL" sz="1200" b="1" dirty="0" smtClean="0"/>
              <a:t>kolor </a:t>
            </a:r>
            <a:r>
              <a:rPr lang="pl-PL" sz="1200" dirty="0" smtClean="0"/>
              <a:t>na końcu</a:t>
            </a:r>
            <a:r>
              <a:rPr lang="pl-PL" sz="1200" b="1" dirty="0" smtClean="0">
                <a:solidFill>
                  <a:srgbClr val="C00000"/>
                </a:solidFill>
              </a:rPr>
              <a:t/>
            </a:r>
            <a:br>
              <a:rPr lang="pl-PL" sz="1200" b="1" dirty="0" smtClean="0">
                <a:solidFill>
                  <a:srgbClr val="C00000"/>
                </a:solidFill>
              </a:rPr>
            </a:br>
            <a:r>
              <a:rPr lang="pl-PL" sz="1200" dirty="0" smtClean="0"/>
              <a:t>słupka</a:t>
            </a:r>
            <a:r>
              <a:rPr lang="pl-PL" sz="1200" b="1" dirty="0" smtClean="0">
                <a:solidFill>
                  <a:srgbClr val="C00000"/>
                </a:solidFill>
              </a:rPr>
              <a:t> </a:t>
            </a:r>
            <a:r>
              <a:rPr lang="pl-PL" sz="1200" dirty="0"/>
              <a:t>oznacza</a:t>
            </a:r>
            <a:r>
              <a:rPr lang="pl-PL" sz="1200" dirty="0" smtClean="0"/>
              <a:t>, że </a:t>
            </a:r>
            <a:r>
              <a:rPr lang="pl-PL" sz="1200" dirty="0"/>
              <a:t>jest </a:t>
            </a:r>
            <a:r>
              <a:rPr lang="pl-PL" sz="1200" dirty="0" smtClean="0"/>
              <a:t>on</a:t>
            </a:r>
            <a:br>
              <a:rPr lang="pl-PL" sz="1200" dirty="0" smtClean="0"/>
            </a:br>
            <a:r>
              <a:rPr lang="pl-PL" sz="1200" b="1" dirty="0" smtClean="0"/>
              <a:t>dłuższy</a:t>
            </a:r>
            <a:r>
              <a:rPr lang="pl-PL" sz="1200" b="1" dirty="0" smtClean="0">
                <a:solidFill>
                  <a:srgbClr val="C00000"/>
                </a:solidFill>
              </a:rPr>
              <a:t> </a:t>
            </a:r>
            <a:r>
              <a:rPr lang="pl-PL" sz="1200" dirty="0" smtClean="0"/>
              <a:t>od </a:t>
            </a:r>
            <a:r>
              <a:rPr lang="pl-PL" sz="1200" dirty="0"/>
              <a:t>słupka leżącego </a:t>
            </a:r>
            <a:endParaRPr lang="pl-PL" sz="1200" dirty="0" smtClean="0"/>
          </a:p>
          <a:p>
            <a:r>
              <a:rPr lang="pl-PL" sz="1200" dirty="0" smtClean="0"/>
              <a:t>na </a:t>
            </a:r>
            <a:r>
              <a:rPr lang="pl-PL" sz="1200" dirty="0"/>
              <a:t>tym samym </a:t>
            </a:r>
            <a:r>
              <a:rPr lang="pl-PL" sz="1200" dirty="0" smtClean="0"/>
              <a:t>poziomie. </a:t>
            </a:r>
          </a:p>
          <a:p>
            <a:endParaRPr lang="pl-PL" sz="1200" dirty="0" smtClean="0"/>
          </a:p>
          <a:p>
            <a:r>
              <a:rPr lang="pl-PL" sz="1200" b="1" dirty="0" smtClean="0"/>
              <a:t>Kogo rodzi się więcej?</a:t>
            </a:r>
          </a:p>
          <a:p>
            <a:endParaRPr lang="pl-PL" sz="1200" dirty="0"/>
          </a:p>
          <a:p>
            <a:endParaRPr lang="pl-PL" sz="1200" dirty="0" smtClean="0"/>
          </a:p>
          <a:p>
            <a:endParaRPr lang="pl-PL" sz="1200" dirty="0"/>
          </a:p>
          <a:p>
            <a:r>
              <a:rPr lang="pl-PL" sz="1200" b="1" dirty="0" smtClean="0"/>
              <a:t>Odpowiedź:</a:t>
            </a:r>
            <a:r>
              <a:rPr lang="pl-PL" sz="1200" dirty="0" smtClean="0"/>
              <a:t> Rodzi się więcej </a:t>
            </a:r>
            <a:r>
              <a:rPr lang="pl-PL" sz="1200" b="1" dirty="0" smtClean="0">
                <a:solidFill>
                  <a:srgbClr val="118B9B"/>
                </a:solidFill>
              </a:rPr>
              <a:t>mężczyzn</a:t>
            </a:r>
            <a:r>
              <a:rPr lang="pl-PL" sz="1200" dirty="0" smtClean="0"/>
              <a:t>.</a:t>
            </a:r>
          </a:p>
          <a:p>
            <a:endParaRPr lang="pl-PL" sz="1200" dirty="0" smtClean="0"/>
          </a:p>
          <a:p>
            <a:r>
              <a:rPr lang="pl-PL" sz="1200" b="1" dirty="0" smtClean="0"/>
              <a:t>Kogo jest więcej wśród 70-latków?</a:t>
            </a:r>
          </a:p>
          <a:p>
            <a:endParaRPr lang="pl-PL" sz="1200" dirty="0"/>
          </a:p>
          <a:p>
            <a:endParaRPr lang="pl-PL" sz="1200" dirty="0" smtClean="0"/>
          </a:p>
          <a:p>
            <a:endParaRPr lang="pl-PL" sz="1200" dirty="0"/>
          </a:p>
          <a:p>
            <a:r>
              <a:rPr lang="pl-PL" sz="1200" b="1" dirty="0" smtClean="0"/>
              <a:t>Odpowiedź: </a:t>
            </a:r>
            <a:r>
              <a:rPr lang="pl-PL" sz="1200" dirty="0" smtClean="0"/>
              <a:t>Wśród 70-latków</a:t>
            </a:r>
            <a:br>
              <a:rPr lang="pl-PL" sz="1200" dirty="0" smtClean="0"/>
            </a:br>
            <a:r>
              <a:rPr lang="pl-PL" sz="1200" dirty="0" smtClean="0"/>
              <a:t>jest dużo więcej </a:t>
            </a:r>
            <a:r>
              <a:rPr lang="pl-PL" sz="1200" b="1" dirty="0" smtClean="0">
                <a:solidFill>
                  <a:srgbClr val="FF0000"/>
                </a:solidFill>
              </a:rPr>
              <a:t>kobiet</a:t>
            </a:r>
            <a:r>
              <a:rPr lang="pl-PL" sz="1200" dirty="0" smtClean="0"/>
              <a:t>.</a:t>
            </a:r>
          </a:p>
          <a:p>
            <a:endParaRPr lang="pl-PL" sz="1200" dirty="0"/>
          </a:p>
          <a:p>
            <a:endParaRPr lang="pl-PL" sz="1200" dirty="0"/>
          </a:p>
        </p:txBody>
      </p:sp>
      <p:sp>
        <p:nvSpPr>
          <p:cNvPr id="10" name="Prostokąt zaokrąglony 9"/>
          <p:cNvSpPr/>
          <p:nvPr/>
        </p:nvSpPr>
        <p:spPr>
          <a:xfrm>
            <a:off x="4716855" y="2996698"/>
            <a:ext cx="3132000" cy="108000"/>
          </a:xfrm>
          <a:prstGeom prst="round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12" name="Grupa 11"/>
          <p:cNvGrpSpPr/>
          <p:nvPr/>
        </p:nvGrpSpPr>
        <p:grpSpPr>
          <a:xfrm>
            <a:off x="800399" y="4547159"/>
            <a:ext cx="3449948" cy="384813"/>
            <a:chOff x="800399" y="4737869"/>
            <a:chExt cx="3449948" cy="384813"/>
          </a:xfrm>
        </p:grpSpPr>
        <p:sp>
          <p:nvSpPr>
            <p:cNvPr id="34" name="Prostokąt 33"/>
            <p:cNvSpPr/>
            <p:nvPr/>
          </p:nvSpPr>
          <p:spPr>
            <a:xfrm>
              <a:off x="1224846" y="4771642"/>
              <a:ext cx="1641470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pl-PL" sz="800" dirty="0" smtClean="0"/>
                <a:t>te długości są takie same</a:t>
              </a:r>
              <a:endParaRPr lang="pl-PL" sz="800" dirty="0"/>
            </a:p>
          </p:txBody>
        </p:sp>
        <p:pic>
          <p:nvPicPr>
            <p:cNvPr id="36" name="Obraz 3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399" y="4979426"/>
              <a:ext cx="2865120" cy="143256"/>
            </a:xfrm>
            <a:prstGeom prst="rect">
              <a:avLst/>
            </a:prstGeom>
          </p:spPr>
        </p:pic>
        <p:sp>
          <p:nvSpPr>
            <p:cNvPr id="35" name="Prostokąt 34"/>
            <p:cNvSpPr/>
            <p:nvPr/>
          </p:nvSpPr>
          <p:spPr>
            <a:xfrm>
              <a:off x="3309696" y="4737869"/>
              <a:ext cx="940651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l-PL" sz="800" dirty="0" smtClean="0">
                  <a:solidFill>
                    <a:srgbClr val="C00000"/>
                  </a:solidFill>
                </a:rPr>
                <a:t>czerwony słupek</a:t>
              </a:r>
            </a:p>
            <a:p>
              <a:r>
                <a:rPr lang="pl-PL" sz="800" dirty="0" smtClean="0">
                  <a:solidFill>
                    <a:srgbClr val="C00000"/>
                  </a:solidFill>
                </a:rPr>
                <a:t>jest o tyle dłuższy </a:t>
              </a:r>
              <a:endParaRPr lang="pl-PL" sz="800" dirty="0">
                <a:solidFill>
                  <a:srgbClr val="C00000"/>
                </a:solidFill>
              </a:endParaRPr>
            </a:p>
          </p:txBody>
        </p:sp>
      </p:grpSp>
      <p:sp>
        <p:nvSpPr>
          <p:cNvPr id="50" name="Prostokąt zaokrąglony 49"/>
          <p:cNvSpPr/>
          <p:nvPr/>
        </p:nvSpPr>
        <p:spPr>
          <a:xfrm>
            <a:off x="5150255" y="6000943"/>
            <a:ext cx="1908000" cy="108000"/>
          </a:xfrm>
          <a:prstGeom prst="round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52" name="Grupa 51"/>
          <p:cNvGrpSpPr/>
          <p:nvPr/>
        </p:nvGrpSpPr>
        <p:grpSpPr>
          <a:xfrm>
            <a:off x="653217" y="3555897"/>
            <a:ext cx="2741044" cy="351416"/>
            <a:chOff x="653217" y="3583566"/>
            <a:chExt cx="2741044" cy="351416"/>
          </a:xfrm>
        </p:grpSpPr>
        <p:sp>
          <p:nvSpPr>
            <p:cNvPr id="32" name="Prostokąt 31"/>
            <p:cNvSpPr/>
            <p:nvPr/>
          </p:nvSpPr>
          <p:spPr>
            <a:xfrm>
              <a:off x="1746745" y="3719538"/>
              <a:ext cx="1641470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pl-PL" sz="800" dirty="0" smtClean="0"/>
                <a:t>te długości są takie same</a:t>
              </a:r>
              <a:endParaRPr lang="pl-PL" sz="800" dirty="0"/>
            </a:p>
          </p:txBody>
        </p:sp>
        <p:sp>
          <p:nvSpPr>
            <p:cNvPr id="39" name="Prostokąt 38"/>
            <p:cNvSpPr/>
            <p:nvPr/>
          </p:nvSpPr>
          <p:spPr>
            <a:xfrm>
              <a:off x="653217" y="3583566"/>
              <a:ext cx="94907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pl-PL" sz="800" dirty="0" smtClean="0">
                  <a:solidFill>
                    <a:srgbClr val="118B9B"/>
                  </a:solidFill>
                </a:rPr>
                <a:t>niebieski słupek</a:t>
              </a:r>
            </a:p>
            <a:p>
              <a:pPr algn="r"/>
              <a:r>
                <a:rPr lang="pl-PL" sz="800" dirty="0" smtClean="0">
                  <a:solidFill>
                    <a:srgbClr val="118B9B"/>
                  </a:solidFill>
                </a:rPr>
                <a:t>jest </a:t>
              </a:r>
              <a:r>
                <a:rPr lang="pl-PL" sz="800" dirty="0">
                  <a:solidFill>
                    <a:srgbClr val="118B9B"/>
                  </a:solidFill>
                </a:rPr>
                <a:t>o tyle dłuższy</a:t>
              </a:r>
            </a:p>
          </p:txBody>
        </p:sp>
        <p:pic>
          <p:nvPicPr>
            <p:cNvPr id="17" name="Obraz 1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6797" y="3609319"/>
              <a:ext cx="1807464" cy="124968"/>
            </a:xfrm>
            <a:prstGeom prst="rect">
              <a:avLst/>
            </a:prstGeom>
          </p:spPr>
        </p:pic>
      </p:grpSp>
      <p:sp>
        <p:nvSpPr>
          <p:cNvPr id="53" name="Elipsa 52"/>
          <p:cNvSpPr/>
          <p:nvPr/>
        </p:nvSpPr>
        <p:spPr>
          <a:xfrm rot="19049881">
            <a:off x="6696063" y="1554860"/>
            <a:ext cx="655489" cy="2358672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4" name="Prostokąt 53"/>
          <p:cNvSpPr/>
          <p:nvPr/>
        </p:nvSpPr>
        <p:spPr>
          <a:xfrm>
            <a:off x="6972500" y="1950212"/>
            <a:ext cx="1289135" cy="6001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pl-PL" sz="1100" dirty="0">
                <a:solidFill>
                  <a:srgbClr val="C00000"/>
                </a:solidFill>
              </a:rPr>
              <a:t>Wśród </a:t>
            </a:r>
            <a:r>
              <a:rPr lang="pl-PL" sz="1100" dirty="0" smtClean="0">
                <a:solidFill>
                  <a:srgbClr val="C00000"/>
                </a:solidFill>
              </a:rPr>
              <a:t>osób </a:t>
            </a:r>
          </a:p>
          <a:p>
            <a:r>
              <a:rPr lang="pl-PL" sz="1100" dirty="0" smtClean="0">
                <a:solidFill>
                  <a:srgbClr val="C00000"/>
                </a:solidFill>
              </a:rPr>
              <a:t>starszych jest </a:t>
            </a:r>
          </a:p>
          <a:p>
            <a:r>
              <a:rPr lang="pl-PL" sz="1100" dirty="0" smtClean="0">
                <a:solidFill>
                  <a:srgbClr val="C00000"/>
                </a:solidFill>
              </a:rPr>
              <a:t>dużo więcej kobiet.</a:t>
            </a:r>
            <a:endParaRPr lang="pl-PL" sz="1100" dirty="0">
              <a:solidFill>
                <a:srgbClr val="C00000"/>
              </a:solidFill>
            </a:endParaRPr>
          </a:p>
        </p:txBody>
      </p:sp>
      <p:sp>
        <p:nvSpPr>
          <p:cNvPr id="21" name="Elipsa 20"/>
          <p:cNvSpPr/>
          <p:nvPr/>
        </p:nvSpPr>
        <p:spPr>
          <a:xfrm rot="20229559">
            <a:off x="4426513" y="3683388"/>
            <a:ext cx="655489" cy="2773447"/>
          </a:xfrm>
          <a:prstGeom prst="ellipse">
            <a:avLst/>
          </a:prstGeom>
          <a:noFill/>
          <a:ln w="190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" name="Prostokąt 22"/>
          <p:cNvSpPr/>
          <p:nvPr/>
        </p:nvSpPr>
        <p:spPr>
          <a:xfrm>
            <a:off x="2761129" y="5459808"/>
            <a:ext cx="1877690" cy="4308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/>
            <a:r>
              <a:rPr lang="pl-PL" sz="1100" dirty="0">
                <a:solidFill>
                  <a:srgbClr val="002060"/>
                </a:solidFill>
              </a:rPr>
              <a:t>Wśród </a:t>
            </a:r>
            <a:r>
              <a:rPr lang="pl-PL" sz="1100" dirty="0" smtClean="0">
                <a:solidFill>
                  <a:srgbClr val="002060"/>
                </a:solidFill>
              </a:rPr>
              <a:t>osób do 50 roku życia jest trochę więcej mężczyzn.</a:t>
            </a:r>
            <a:endParaRPr lang="pl-PL" sz="11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903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0" grpId="0" animBg="1"/>
      <p:bldP spid="53" grpId="0" animBg="1"/>
      <p:bldP spid="54" grpId="0" animBg="1"/>
      <p:bldP spid="21" grpId="0" animBg="1"/>
      <p:bldP spid="23" grpId="0" animBg="1"/>
    </p:bldLst>
  </p:timing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1808</TotalTime>
  <Words>677</Words>
  <Application>Microsoft Office PowerPoint</Application>
  <PresentationFormat>Pokaz na ekranie (4:3)</PresentationFormat>
  <Paragraphs>197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9" baseType="lpstr">
      <vt:lpstr>Yu Gothic UI Semilight</vt:lpstr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Aleksandra Golecka-Mazur</dc:creator>
  <cp:lastModifiedBy>Aleksandra Golecka-Mazur</cp:lastModifiedBy>
  <cp:revision>130</cp:revision>
  <cp:lastPrinted>2026-03-11T12:47:12Z</cp:lastPrinted>
  <dcterms:created xsi:type="dcterms:W3CDTF">2026-01-08T12:14:54Z</dcterms:created>
  <dcterms:modified xsi:type="dcterms:W3CDTF">2026-03-16T13:36:59Z</dcterms:modified>
</cp:coreProperties>
</file>