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7" r:id="rId2"/>
    <p:sldId id="258" r:id="rId3"/>
    <p:sldId id="260" r:id="rId4"/>
    <p:sldId id="287" r:id="rId5"/>
    <p:sldId id="285" r:id="rId6"/>
    <p:sldId id="288" r:id="rId7"/>
    <p:sldId id="289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FF7C8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6" autoAdjust="0"/>
  </p:normalViewPr>
  <p:slideViewPr>
    <p:cSldViewPr snapToGrid="0">
      <p:cViewPr>
        <p:scale>
          <a:sx n="100" d="100"/>
          <a:sy n="100" d="100"/>
        </p:scale>
        <p:origin x="135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E22EC-4D93-4A32-AC3D-958F91855CD0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C4203-48D6-4D35-B768-01644EAD5B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89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5877F-B7A0-4ECE-B4E0-7FAF5D64FC5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7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76F9-2E48-46CA-B3B9-EDAB0099FB1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681A-EE1F-4E52-A016-F34AD979C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4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76F9-2E48-46CA-B3B9-EDAB0099FB1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681A-EE1F-4E52-A016-F34AD979C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04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76F9-2E48-46CA-B3B9-EDAB0099FB1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681A-EE1F-4E52-A016-F34AD979C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6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76F9-2E48-46CA-B3B9-EDAB0099FB1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681A-EE1F-4E52-A016-F34AD979C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481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76F9-2E48-46CA-B3B9-EDAB0099FB1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681A-EE1F-4E52-A016-F34AD979C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14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76F9-2E48-46CA-B3B9-EDAB0099FB1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681A-EE1F-4E52-A016-F34AD979C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7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76F9-2E48-46CA-B3B9-EDAB0099FB1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681A-EE1F-4E52-A016-F34AD979C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62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76F9-2E48-46CA-B3B9-EDAB0099FB1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681A-EE1F-4E52-A016-F34AD979C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53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76F9-2E48-46CA-B3B9-EDAB0099FB1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681A-EE1F-4E52-A016-F34AD979C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758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76F9-2E48-46CA-B3B9-EDAB0099FB1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681A-EE1F-4E52-A016-F34AD979C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97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76F9-2E48-46CA-B3B9-EDAB0099FB1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681A-EE1F-4E52-A016-F34AD979C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34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E576F9-2E48-46CA-B3B9-EDAB0099FB1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86681A-EE1F-4E52-A016-F34AD979C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91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7" r="-1"/>
          <a:stretch/>
        </p:blipFill>
        <p:spPr>
          <a:xfrm>
            <a:off x="142875" y="9000"/>
            <a:ext cx="9006674" cy="684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38" y="224768"/>
            <a:ext cx="899160" cy="89916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19693" y="224768"/>
            <a:ext cx="498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Klimatogramy</a:t>
            </a:r>
            <a:endParaRPr lang="pl-PL" sz="5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65743" y="4247248"/>
            <a:ext cx="3458869" cy="227754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/>
              </a:rPr>
              <a:t>Czym jest </a:t>
            </a:r>
            <a:r>
              <a:rPr lang="pl-PL" sz="1600" b="1" dirty="0" err="1" smtClean="0">
                <a:solidFill>
                  <a:schemeClr val="bg1"/>
                </a:solidFill>
                <a:latin typeface="Calibri" panose="020F0502020204030204"/>
              </a:rPr>
              <a:t>klimatogram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/>
              </a:rPr>
              <a:t>?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/>
              </a:rPr>
              <a:t>Czytanie </a:t>
            </a:r>
            <a:r>
              <a:rPr lang="pl-PL" sz="1600" b="1" dirty="0" err="1" smtClean="0">
                <a:solidFill>
                  <a:schemeClr val="bg1"/>
                </a:solidFill>
                <a:latin typeface="Calibri" panose="020F0502020204030204"/>
              </a:rPr>
              <a:t>klimatogramu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/>
              </a:rPr>
              <a:t> –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/>
              </a:rPr>
              <a:t>temperatura powietrza</a:t>
            </a:r>
          </a:p>
          <a:p>
            <a:pPr marL="285750" indent="-285750" defTabSz="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/>
              </a:rPr>
              <a:t>Czytanie </a:t>
            </a:r>
            <a:r>
              <a:rPr lang="pl-PL" sz="1600" b="1" dirty="0" err="1">
                <a:solidFill>
                  <a:schemeClr val="bg1"/>
                </a:solidFill>
                <a:latin typeface="Calibri" panose="020F0502020204030204"/>
              </a:rPr>
              <a:t>klimatogramu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/>
              </a:rPr>
              <a:t>– opady</a:t>
            </a:r>
          </a:p>
          <a:p>
            <a:pPr marL="285750" indent="-285750" defTabSz="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/>
              </a:rPr>
              <a:t>Średnia temperatura powietrza</a:t>
            </a:r>
            <a:br>
              <a:rPr lang="pl-PL" sz="1600" b="1" dirty="0" smtClean="0">
                <a:solidFill>
                  <a:schemeClr val="bg1"/>
                </a:solidFill>
                <a:latin typeface="Calibri" panose="020F0502020204030204"/>
              </a:rPr>
            </a:br>
            <a:r>
              <a:rPr lang="pl-PL" sz="1600" b="1" dirty="0" smtClean="0">
                <a:solidFill>
                  <a:schemeClr val="bg1"/>
                </a:solidFill>
                <a:latin typeface="Calibri" panose="020F0502020204030204"/>
              </a:rPr>
              <a:t>w Polsce</a:t>
            </a:r>
          </a:p>
          <a:p>
            <a:pPr marL="285750" indent="-285750" defTabSz="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/>
              </a:rPr>
              <a:t>Średnie sumy opadów w Polsce</a:t>
            </a:r>
            <a:endParaRPr lang="pl-PL" sz="16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F67FEF3B-C44F-5059-2809-02D739A7C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938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35" y="2682593"/>
            <a:ext cx="3989832" cy="2618232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3809013" y="2376257"/>
            <a:ext cx="2065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klimatogram</a:t>
            </a:r>
            <a:r>
              <a:rPr lang="pl-PL" sz="1400" i="1" dirty="0">
                <a:latin typeface="Calibri" panose="020F0502020204030204" pitchFamily="34" charset="0"/>
                <a:cs typeface="Calibri" panose="020F0502020204030204" pitchFamily="34" charset="0"/>
              </a:rPr>
              <a:t> dla Krakowa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121214" y="455330"/>
            <a:ext cx="5250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Czym jest </a:t>
            </a:r>
            <a:r>
              <a:rPr lang="pl-PL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klimatogram</a:t>
            </a:r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966228" y="1451879"/>
            <a:ext cx="75600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/>
            <a:r>
              <a:rPr lang="pl-PL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Klimatogram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wykres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przedstawiający średnie miesięczne wartości</a:t>
            </a:r>
            <a:b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temperatury powietrza</a:t>
            </a:r>
            <a:r>
              <a:rPr lang="pl-P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opadów</a:t>
            </a: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atmosferycznych</a:t>
            </a:r>
            <a:r>
              <a:rPr lang="pl-P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dla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konkretnego miejsca.</a:t>
            </a:r>
            <a:endParaRPr lang="pl-PL" sz="1600" dirty="0"/>
          </a:p>
        </p:txBody>
      </p:sp>
      <p:grpSp>
        <p:nvGrpSpPr>
          <p:cNvPr id="27" name="Grupa 26"/>
          <p:cNvGrpSpPr/>
          <p:nvPr/>
        </p:nvGrpSpPr>
        <p:grpSpPr>
          <a:xfrm>
            <a:off x="4025720" y="3964675"/>
            <a:ext cx="4500508" cy="2444507"/>
            <a:chOff x="4025720" y="3964675"/>
            <a:chExt cx="4500508" cy="2444507"/>
          </a:xfrm>
        </p:grpSpPr>
        <p:sp>
          <p:nvSpPr>
            <p:cNvPr id="4" name="pole tekstowe 3">
              <a:extLst>
                <a:ext uri="{FF2B5EF4-FFF2-40B4-BE49-F238E27FC236}">
                  <a16:creationId xmlns="" xmlns:a16="http://schemas.microsoft.com/office/drawing/2014/main" id="{52C46F29-A5A8-ACAD-D9C9-80E2FDDC1A1D}"/>
                </a:ext>
              </a:extLst>
            </p:cNvPr>
            <p:cNvSpPr txBox="1"/>
            <p:nvPr/>
          </p:nvSpPr>
          <p:spPr>
            <a:xfrm>
              <a:off x="4025720" y="5455075"/>
              <a:ext cx="4500508" cy="954107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Dla każdego miesiąca oznaczono średnią wartość</a:t>
              </a:r>
              <a:b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temperatury powietrza</a:t>
              </a:r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pl-PL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Te wskazania połączono jedną </a:t>
              </a:r>
              <a:r>
                <a:rPr lang="pl-PL" sz="14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czerwoną linią. Dzięki </a:t>
              </a:r>
              <a:r>
                <a:rPr lang="pl-PL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temu łatwiej </a:t>
              </a:r>
              <a:r>
                <a:rPr lang="pl-PL" sz="14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zaobserwować </a:t>
              </a:r>
              <a:r>
                <a:rPr lang="pl-PL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przebieg średnich wartości</a:t>
              </a:r>
              <a:r>
                <a:rPr lang="pl-PL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temperatury powietrza</a:t>
              </a:r>
              <a:r>
                <a:rPr lang="pl-PL" sz="14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 </a:t>
              </a:r>
              <a:r>
                <a:rPr lang="pl-PL" sz="1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ciągu roku</a:t>
              </a:r>
              <a:r>
                <a:rPr lang="pl-PL" sz="14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pl-P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Łącznik prosty ze strzałką 37"/>
            <p:cNvCxnSpPr/>
            <p:nvPr/>
          </p:nvCxnSpPr>
          <p:spPr>
            <a:xfrm flipV="1">
              <a:off x="4434541" y="3964675"/>
              <a:ext cx="7805" cy="1490402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a 46"/>
          <p:cNvGrpSpPr/>
          <p:nvPr/>
        </p:nvGrpSpPr>
        <p:grpSpPr>
          <a:xfrm>
            <a:off x="832878" y="3806288"/>
            <a:ext cx="1496842" cy="2677656"/>
            <a:chOff x="966228" y="3720563"/>
            <a:chExt cx="1496842" cy="2677656"/>
          </a:xfrm>
        </p:grpSpPr>
        <p:sp>
          <p:nvSpPr>
            <p:cNvPr id="32" name="pole tekstowe 31">
              <a:extLst>
                <a:ext uri="{FF2B5EF4-FFF2-40B4-BE49-F238E27FC236}">
                  <a16:creationId xmlns="" xmlns:a16="http://schemas.microsoft.com/office/drawing/2014/main" id="{23BACB8B-B7F3-B0CE-106E-2B2E2813F256}"/>
                </a:ext>
              </a:extLst>
            </p:cNvPr>
            <p:cNvSpPr txBox="1"/>
            <p:nvPr/>
          </p:nvSpPr>
          <p:spPr>
            <a:xfrm>
              <a:off x="966228" y="3720563"/>
              <a:ext cx="587676" cy="267765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 –</a:t>
              </a:r>
            </a:p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II –</a:t>
              </a:r>
            </a:p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III –</a:t>
              </a:r>
            </a:p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IV –</a:t>
              </a:r>
            </a:p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 –</a:t>
              </a:r>
            </a:p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VI –</a:t>
              </a:r>
            </a:p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VII –</a:t>
              </a:r>
            </a:p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VIII –</a:t>
              </a:r>
            </a:p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IX –</a:t>
              </a:r>
            </a:p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X –</a:t>
              </a:r>
            </a:p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XI –</a:t>
              </a:r>
            </a:p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XII –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Prostokąt 41"/>
            <p:cNvSpPr/>
            <p:nvPr/>
          </p:nvSpPr>
          <p:spPr>
            <a:xfrm>
              <a:off x="1423856" y="3720563"/>
              <a:ext cx="103921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styczeń 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luty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marzec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kwiecień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maj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czerwiec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lipiec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sierpień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wrzesień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październik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listopad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grudzień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8" name="Obraz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38" y="224768"/>
            <a:ext cx="899160" cy="899160"/>
          </a:xfrm>
          <a:prstGeom prst="rect">
            <a:avLst/>
          </a:prstGeom>
        </p:spPr>
      </p:pic>
      <p:grpSp>
        <p:nvGrpSpPr>
          <p:cNvPr id="26" name="Grupa 25"/>
          <p:cNvGrpSpPr/>
          <p:nvPr/>
        </p:nvGrpSpPr>
        <p:grpSpPr>
          <a:xfrm>
            <a:off x="5952565" y="3769925"/>
            <a:ext cx="2573663" cy="1169551"/>
            <a:chOff x="5952565" y="3541326"/>
            <a:chExt cx="2573663" cy="1169551"/>
          </a:xfrm>
        </p:grpSpPr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DAFFCDFC-AFC3-18D6-6AE4-61A990318D26}"/>
                </a:ext>
              </a:extLst>
            </p:cNvPr>
            <p:cNvSpPr txBox="1"/>
            <p:nvPr/>
          </p:nvSpPr>
          <p:spPr>
            <a:xfrm>
              <a:off x="6749482" y="3541326"/>
              <a:ext cx="1776746" cy="1169551"/>
            </a:xfrm>
            <a:prstGeom prst="rect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Każdy z 12 niebieskich słupków oznacza</a:t>
              </a:r>
              <a:b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sumę opadów atmosferycznych </a:t>
              </a:r>
            </a:p>
            <a:p>
              <a:pPr algn="r"/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 </a:t>
              </a:r>
              <a:r>
                <a:rPr lang="pl-P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danym </a:t>
              </a:r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miesiącu.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Łącznik prosty ze strzałką 20"/>
            <p:cNvCxnSpPr>
              <a:stCxn id="15" idx="1"/>
            </p:cNvCxnSpPr>
            <p:nvPr/>
          </p:nvCxnSpPr>
          <p:spPr>
            <a:xfrm flipH="1" flipV="1">
              <a:off x="5952565" y="4126101"/>
              <a:ext cx="796917" cy="1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F67FEF3B-C44F-5059-2809-02D739A7C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9387" cy="6858001"/>
          </a:xfrm>
          <a:prstGeom prst="rect">
            <a:avLst/>
          </a:prstGeom>
        </p:spPr>
      </p:pic>
      <p:grpSp>
        <p:nvGrpSpPr>
          <p:cNvPr id="34" name="Grupa 33"/>
          <p:cNvGrpSpPr/>
          <p:nvPr/>
        </p:nvGrpSpPr>
        <p:grpSpPr>
          <a:xfrm>
            <a:off x="966228" y="3057966"/>
            <a:ext cx="2519036" cy="1947824"/>
            <a:chOff x="966228" y="2460089"/>
            <a:chExt cx="2519036" cy="1947824"/>
          </a:xfrm>
        </p:grpSpPr>
        <p:cxnSp>
          <p:nvCxnSpPr>
            <p:cNvPr id="5" name="Łącznik łamany 4"/>
            <p:cNvCxnSpPr/>
            <p:nvPr/>
          </p:nvCxnSpPr>
          <p:spPr>
            <a:xfrm>
              <a:off x="2585264" y="2715913"/>
              <a:ext cx="900000" cy="1692000"/>
            </a:xfrm>
            <a:prstGeom prst="bentConnector3">
              <a:avLst>
                <a:gd name="adj1" fmla="val 43551"/>
              </a:avLst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Prostokąt 1"/>
            <p:cNvSpPr/>
            <p:nvPr/>
          </p:nvSpPr>
          <p:spPr>
            <a:xfrm>
              <a:off x="966228" y="2460089"/>
              <a:ext cx="1622284" cy="51164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Rzymskie </a:t>
              </a:r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cyfry</a:t>
              </a:r>
              <a:b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oznaczają </a:t>
              </a:r>
              <a:r>
                <a:rPr lang="pl-PL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miesiące</a:t>
              </a:r>
              <a:r>
                <a:rPr lang="pl-PL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1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0" y="3790429"/>
            <a:ext cx="3989832" cy="2618232"/>
          </a:xfrm>
          <a:prstGeom prst="rect">
            <a:avLst/>
          </a:prstGeom>
        </p:spPr>
      </p:pic>
      <p:sp>
        <p:nvSpPr>
          <p:cNvPr id="38" name="pole tekstowe 37">
            <a:extLst>
              <a:ext uri="{FF2B5EF4-FFF2-40B4-BE49-F238E27FC236}">
                <a16:creationId xmlns="" xmlns:a16="http://schemas.microsoft.com/office/drawing/2014/main" id="{BA0501D9-F6CB-FA22-A436-2BD6384DE29A}"/>
              </a:ext>
            </a:extLst>
          </p:cNvPr>
          <p:cNvSpPr txBox="1"/>
          <p:nvPr/>
        </p:nvSpPr>
        <p:spPr>
          <a:xfrm>
            <a:off x="5227567" y="2799722"/>
            <a:ext cx="3669634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Zadanie</a:t>
            </a:r>
            <a:endParaRPr lang="pl-PL" sz="1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Odczytaj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, w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którym miesiącu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średnia</a:t>
            </a:r>
            <a:b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wartość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temperatury powietrza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jest</a:t>
            </a:r>
            <a:b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najwyższa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ile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ona wynosi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600"/>
              </a:spcAft>
            </a:pPr>
            <a:endParaRPr lang="pl-PL" sz="14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4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Wykonanie zadania</a:t>
            </a:r>
            <a:endParaRPr lang="pl-PL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pl-PL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Zauważ, gdzie jest najwyższy punkt</a:t>
            </a:r>
            <a:b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czerwonej linii.</a:t>
            </a:r>
          </a:p>
          <a:p>
            <a:pPr>
              <a:spcAft>
                <a:spcPts val="600"/>
              </a:spcAft>
            </a:pP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pl-PL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Sprawdź, dokąd ten punkt sięga.</a:t>
            </a:r>
          </a:p>
          <a:p>
            <a:pPr>
              <a:spcAft>
                <a:spcPts val="600"/>
              </a:spcAft>
            </a:pP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pl-PL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Odczytaj wartość z osi po prawej stronie.</a:t>
            </a:r>
          </a:p>
          <a:p>
            <a:endParaRPr lang="pl-PL" sz="14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4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Odpowiedź</a:t>
            </a:r>
            <a:endParaRPr lang="pl-PL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Najwyższa średnia wartość temperatury powietrza występuje w lipcu i wynosi </a:t>
            </a:r>
            <a:r>
              <a:rPr lang="pl-P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20°C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1732689" y="3545713"/>
            <a:ext cx="2065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klimatogram</a:t>
            </a:r>
            <a:r>
              <a:rPr lang="pl-PL" sz="1400" i="1" dirty="0">
                <a:latin typeface="Calibri" panose="020F0502020204030204" pitchFamily="34" charset="0"/>
                <a:cs typeface="Calibri" panose="020F0502020204030204" pitchFamily="34" charset="0"/>
              </a:rPr>
              <a:t> dla Krakowa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="" xmlns:a16="http://schemas.microsoft.com/office/drawing/2014/main" id="{0C78A08A-61B5-D69D-8C28-868560190DD5}"/>
              </a:ext>
            </a:extLst>
          </p:cNvPr>
          <p:cNvCxnSpPr>
            <a:cxnSpLocks/>
          </p:cNvCxnSpPr>
          <p:nvPr/>
        </p:nvCxnSpPr>
        <p:spPr>
          <a:xfrm>
            <a:off x="2484679" y="4563949"/>
            <a:ext cx="161106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3" name="Obraz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38" y="224768"/>
            <a:ext cx="899160" cy="899160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966229" y="455330"/>
            <a:ext cx="7034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Czytanie </a:t>
            </a:r>
            <a:r>
              <a:rPr lang="pl-PL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klimatogramu</a:t>
            </a:r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b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temperatura powietrza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966228" y="1945637"/>
            <a:ext cx="75600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/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Informacje dotyczące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temperatury powietrza</a:t>
            </a:r>
            <a:r>
              <a:rPr lang="pl-PL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 różnych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miesiącach</a:t>
            </a:r>
            <a:b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odczytujemy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patrząc na </a:t>
            </a:r>
            <a:r>
              <a:rPr lang="pl-PL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czerwoną linię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600" dirty="0"/>
          </a:p>
        </p:txBody>
      </p:sp>
      <p:sp>
        <p:nvSpPr>
          <p:cNvPr id="30" name="pole tekstowe 29">
            <a:extLst>
              <a:ext uri="{FF2B5EF4-FFF2-40B4-BE49-F238E27FC236}">
                <a16:creationId xmlns="" xmlns:a16="http://schemas.microsoft.com/office/drawing/2014/main" id="{D6F42D29-2413-DEBD-AF86-36D45C895909}"/>
              </a:ext>
            </a:extLst>
          </p:cNvPr>
          <p:cNvSpPr txBox="1"/>
          <p:nvPr/>
        </p:nvSpPr>
        <p:spPr>
          <a:xfrm>
            <a:off x="2108000" y="2888125"/>
            <a:ext cx="2258019" cy="52322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temperatury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powietrza</a:t>
            </a:r>
            <a:b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odnosi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się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oś 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z jednostką 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="" xmlns:a16="http://schemas.microsoft.com/office/drawing/2014/main" id="{02C71FBB-145C-6F72-7CDA-D5B4C77EF96F}"/>
              </a:ext>
            </a:extLst>
          </p:cNvPr>
          <p:cNvCxnSpPr>
            <a:cxnSpLocks/>
            <a:stCxn id="8" idx="0"/>
            <a:endCxn id="30" idx="2"/>
          </p:cNvCxnSpPr>
          <p:nvPr/>
        </p:nvCxnSpPr>
        <p:spPr>
          <a:xfrm flipH="1" flipV="1">
            <a:off x="3237010" y="3411345"/>
            <a:ext cx="1254319" cy="288256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>
            <a:off x="2704779" y="4237275"/>
            <a:ext cx="128698" cy="281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F67FEF3B-C44F-5059-2809-02D739A7C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9387" cy="6858001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>
          <a:xfrm>
            <a:off x="3947608" y="3699601"/>
            <a:ext cx="1087441" cy="428847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zaokrąglony 25"/>
          <p:cNvSpPr/>
          <p:nvPr/>
        </p:nvSpPr>
        <p:spPr>
          <a:xfrm>
            <a:off x="3947609" y="4128448"/>
            <a:ext cx="406027" cy="2313008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7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8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13" y="3790429"/>
            <a:ext cx="3989832" cy="2618232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2180843" y="3602369"/>
            <a:ext cx="2065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klimatogram</a:t>
            </a:r>
            <a:r>
              <a:rPr lang="pl-PL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dla Krakowa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D6F42D29-2413-DEBD-AF86-36D45C895909}"/>
              </a:ext>
            </a:extLst>
          </p:cNvPr>
          <p:cNvSpPr txBox="1"/>
          <p:nvPr/>
        </p:nvSpPr>
        <p:spPr>
          <a:xfrm>
            <a:off x="992112" y="2650438"/>
            <a:ext cx="1810717" cy="52322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opadów odnosi się</a:t>
            </a:r>
            <a:b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 z jednostką mm.</a:t>
            </a:r>
            <a:endParaRPr lang="pl-PL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="" xmlns:a16="http://schemas.microsoft.com/office/drawing/2014/main" id="{02C71FBB-145C-6F72-7CDA-D5B4C77EF96F}"/>
              </a:ext>
            </a:extLst>
          </p:cNvPr>
          <p:cNvCxnSpPr>
            <a:cxnSpLocks/>
            <a:stCxn id="27" idx="0"/>
            <a:endCxn id="12" idx="2"/>
          </p:cNvCxnSpPr>
          <p:nvPr/>
        </p:nvCxnSpPr>
        <p:spPr>
          <a:xfrm flipV="1">
            <a:off x="1612792" y="3173658"/>
            <a:ext cx="284679" cy="579476"/>
          </a:xfrm>
          <a:prstGeom prst="straightConnector1">
            <a:avLst/>
          </a:prstGeom>
          <a:ln w="952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BA0501D9-F6CB-FA22-A436-2BD6384DE29A}"/>
              </a:ext>
            </a:extLst>
          </p:cNvPr>
          <p:cNvSpPr txBox="1"/>
          <p:nvPr/>
        </p:nvSpPr>
        <p:spPr>
          <a:xfrm>
            <a:off x="5585889" y="2467025"/>
            <a:ext cx="3096933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b="1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Zadanie</a:t>
            </a:r>
            <a:endParaRPr lang="pl-PL" sz="14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Odczytaj</a:t>
            </a:r>
            <a:r>
              <a:rPr lang="pl-P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 </a:t>
            </a:r>
            <a: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którym miesiącu średnia</a:t>
            </a:r>
            <a:b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 opadów jest </a:t>
            </a:r>
            <a:r>
              <a:rPr lang="pl-PL" sz="1400" u="sng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najniższa</a:t>
            </a:r>
            <a:br>
              <a:rPr lang="pl-PL" sz="1400" u="sng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wynosi.  </a:t>
            </a:r>
          </a:p>
          <a:p>
            <a:pPr>
              <a:spcAft>
                <a:spcPts val="600"/>
              </a:spcAft>
            </a:pPr>
            <a:endParaRPr lang="pl-PL" sz="1400" b="1" u="sng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400" b="1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Wykonanie zadania</a:t>
            </a:r>
            <a:endParaRPr lang="pl-PL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Zauważ, że najniższy słupek dotyczy lutego.</a:t>
            </a:r>
          </a:p>
          <a:p>
            <a:pPr>
              <a:spcAft>
                <a:spcPts val="600"/>
              </a:spcAft>
            </a:pPr>
            <a:r>
              <a:rPr lang="pl-PL" sz="1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Sprawdź, dokąd ten słupek sięga.</a:t>
            </a:r>
          </a:p>
          <a:p>
            <a:pPr>
              <a:spcAft>
                <a:spcPts val="600"/>
              </a:spcAft>
            </a:pPr>
            <a:r>
              <a:rPr lang="pl-PL" sz="1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Odczytaj sumę opadów z osi po lewej stronie (w przybliżeniu).</a:t>
            </a:r>
          </a:p>
          <a:p>
            <a:endParaRPr lang="pl-PL" sz="1400" b="1" u="sng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400" b="1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Odpowiedź</a:t>
            </a:r>
            <a:endParaRPr lang="pl-PL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Najniższa suma opadów jest w </a:t>
            </a:r>
            <a: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lutym</a:t>
            </a:r>
            <a:b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wynosi około 40 mm</a:t>
            </a:r>
            <a:r>
              <a:rPr lang="pl-PL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Łącznik prosty 22">
            <a:extLst>
              <a:ext uri="{FF2B5EF4-FFF2-40B4-BE49-F238E27FC236}">
                <a16:creationId xmlns="" xmlns:a16="http://schemas.microsoft.com/office/drawing/2014/main" id="{D09F2B14-9493-3C37-A080-E638E3B50AB3}"/>
              </a:ext>
            </a:extLst>
          </p:cNvPr>
          <p:cNvCxnSpPr/>
          <p:nvPr/>
        </p:nvCxnSpPr>
        <p:spPr>
          <a:xfrm flipH="1">
            <a:off x="1755577" y="5378071"/>
            <a:ext cx="612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38" y="224768"/>
            <a:ext cx="899160" cy="899160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966229" y="455330"/>
            <a:ext cx="7034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Czytanie </a:t>
            </a:r>
            <a:r>
              <a:rPr lang="pl-PL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klimatogramu</a:t>
            </a:r>
            <a:r>
              <a:rPr lang="pl-P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pl-PL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opady</a:t>
            </a:r>
            <a:endParaRPr lang="pl-PL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6228" y="1451879"/>
            <a:ext cx="75600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/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Informacje dotyczące </a:t>
            </a:r>
            <a:r>
              <a:rPr lang="pl-PL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 opadów atmosferycznych </a:t>
            </a: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różnych </a:t>
            </a: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miesiącach</a:t>
            </a:r>
            <a:b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odczytujemy</a:t>
            </a: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patrząc na wysokości </a:t>
            </a:r>
            <a:r>
              <a:rPr lang="pl-PL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niebieskich słupków</a:t>
            </a: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600" dirty="0">
              <a:solidFill>
                <a:prstClr val="black"/>
              </a:solidFill>
            </a:endParaRPr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2175925" y="5018071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820082" y="5628958"/>
            <a:ext cx="62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około </a:t>
            </a:r>
            <a:endParaRPr lang="pl-PL" sz="1200" dirty="0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pl-PL" sz="1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1132692" y="5394862"/>
            <a:ext cx="691974" cy="263341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F67FEF3B-C44F-5059-2809-02D739A7C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9387" cy="6858001"/>
          </a:xfrm>
          <a:prstGeom prst="rect">
            <a:avLst/>
          </a:prstGeom>
        </p:spPr>
      </p:pic>
      <p:sp>
        <p:nvSpPr>
          <p:cNvPr id="27" name="Prostokąt zaokrąglony 26"/>
          <p:cNvSpPr/>
          <p:nvPr/>
        </p:nvSpPr>
        <p:spPr>
          <a:xfrm>
            <a:off x="1362671" y="3753134"/>
            <a:ext cx="500241" cy="2313008"/>
          </a:xfrm>
          <a:prstGeom prst="round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0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34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67FEF3B-C44F-5059-2809-02D739A7C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9387" cy="685800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38" y="224768"/>
            <a:ext cx="899160" cy="89916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886624" y="358618"/>
            <a:ext cx="7194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Średnie miesięczne temperatury powietrza w Polsce</a:t>
            </a:r>
            <a:endParaRPr lang="pl-PL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20" y="3368968"/>
            <a:ext cx="7562088" cy="276148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06" y="1263097"/>
            <a:ext cx="1548384" cy="139903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035041" y="6087432"/>
            <a:ext cx="9438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Kołobrzeg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143756" y="6087432"/>
            <a:ext cx="868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Białystok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256570" y="6087432"/>
            <a:ext cx="648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Poznań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371553" y="6087432"/>
            <a:ext cx="804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Zakopane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22620" y="1765943"/>
            <a:ext cx="49198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Tylko w jednym z wymienionych miast średnia miesięczna temperatura powietrza w styczniu </a:t>
            </a:r>
            <a:r>
              <a:rPr lang="pl-PL" sz="14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jest ujemna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Spośród wymienionych miast najchłodniejsze jest Zakopane.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Ujemne średnie miesięczne temperatury powietrza występują też na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północnym wschodzie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kraju.</a:t>
            </a:r>
          </a:p>
        </p:txBody>
      </p:sp>
      <p:sp>
        <p:nvSpPr>
          <p:cNvPr id="16" name="Elipsa 15"/>
          <p:cNvSpPr/>
          <p:nvPr/>
        </p:nvSpPr>
        <p:spPr>
          <a:xfrm>
            <a:off x="1000920" y="5551136"/>
            <a:ext cx="366634" cy="33986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/>
          <p:cNvCxnSpPr/>
          <p:nvPr/>
        </p:nvCxnSpPr>
        <p:spPr>
          <a:xfrm flipH="1">
            <a:off x="6549257" y="1151243"/>
            <a:ext cx="78121" cy="25122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1243481" y="3766412"/>
            <a:ext cx="1122423" cy="55399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Zima nad morzem</a:t>
            </a:r>
          </a:p>
          <a:p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 łagodniejsza </a:t>
            </a:r>
          </a:p>
          <a:p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niż w głębi lądu.</a:t>
            </a:r>
            <a:endParaRPr lang="pl-PL" sz="1000" dirty="0"/>
          </a:p>
        </p:txBody>
      </p:sp>
      <p:sp>
        <p:nvSpPr>
          <p:cNvPr id="21" name="Elipsa 20"/>
          <p:cNvSpPr/>
          <p:nvPr/>
        </p:nvSpPr>
        <p:spPr>
          <a:xfrm>
            <a:off x="7277794" y="5585450"/>
            <a:ext cx="366634" cy="33986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8194791" y="5551136"/>
            <a:ext cx="366634" cy="33986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/>
          <p:cNvCxnSpPr/>
          <p:nvPr/>
        </p:nvCxnSpPr>
        <p:spPr>
          <a:xfrm flipH="1" flipV="1">
            <a:off x="7177599" y="2672647"/>
            <a:ext cx="78121" cy="25122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3472246" y="3817831"/>
            <a:ext cx="1101584" cy="55399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Docierają tu </a:t>
            </a:r>
          </a:p>
          <a:p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wpływy klimatu</a:t>
            </a:r>
          </a:p>
          <a:p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kontynentalnego.</a:t>
            </a:r>
            <a:endParaRPr lang="pl-PL" sz="1000" dirty="0"/>
          </a:p>
        </p:txBody>
      </p:sp>
      <p:sp>
        <p:nvSpPr>
          <p:cNvPr id="25" name="Elipsa 24"/>
          <p:cNvSpPr/>
          <p:nvPr/>
        </p:nvSpPr>
        <p:spPr>
          <a:xfrm>
            <a:off x="3027873" y="5585450"/>
            <a:ext cx="366634" cy="33986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3956346" y="5579516"/>
            <a:ext cx="366634" cy="33986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7" name="Łącznik prosty ze strzałką 26"/>
          <p:cNvCxnSpPr/>
          <p:nvPr/>
        </p:nvCxnSpPr>
        <p:spPr>
          <a:xfrm flipH="1">
            <a:off x="7635077" y="1705783"/>
            <a:ext cx="295982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6513584" y="4014493"/>
            <a:ext cx="1133644" cy="70788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górach jest</a:t>
            </a:r>
          </a:p>
          <a:p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chłodniej niż</a:t>
            </a:r>
          </a:p>
          <a:p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innych rejonach</a:t>
            </a:r>
          </a:p>
          <a:p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kraju.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8333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67FEF3B-C44F-5059-2809-02D739A7C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9387" cy="685800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38" y="224768"/>
            <a:ext cx="899160" cy="89916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11364" y="359364"/>
            <a:ext cx="74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Średnie miesięczne sumy opadów</a:t>
            </a:r>
            <a:br>
              <a:rPr lang="pl-PL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Polsce</a:t>
            </a:r>
            <a:endParaRPr lang="pl-PL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20" y="3368968"/>
            <a:ext cx="7562088" cy="27614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035041" y="6087432"/>
            <a:ext cx="9438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Kołobrzeg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143756" y="6087432"/>
            <a:ext cx="868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Białystok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256570" y="6087432"/>
            <a:ext cx="648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Poznań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371553" y="6087432"/>
            <a:ext cx="804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Zakopane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06" y="1263097"/>
            <a:ext cx="1548384" cy="1399032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922620" y="1879231"/>
            <a:ext cx="4919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Największe opady odnotowuje się w górach.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Duże opady są w miejscowościach nadbałtyckich.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Najmniej pada w środkowej części kraju.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lipsa 1"/>
          <p:cNvSpPr/>
          <p:nvPr/>
        </p:nvSpPr>
        <p:spPr>
          <a:xfrm>
            <a:off x="7566052" y="3447207"/>
            <a:ext cx="882033" cy="127854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ze strzałką 14"/>
          <p:cNvCxnSpPr/>
          <p:nvPr/>
        </p:nvCxnSpPr>
        <p:spPr>
          <a:xfrm flipH="1" flipV="1">
            <a:off x="7177599" y="2672647"/>
            <a:ext cx="78121" cy="25122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5154627" y="4936141"/>
            <a:ext cx="1408014" cy="5664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6498722" y="1773344"/>
            <a:ext cx="678877" cy="3144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5461057" y="3898116"/>
            <a:ext cx="837149" cy="55399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Położenie </a:t>
            </a:r>
            <a:b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cieniu opadowym.</a:t>
            </a:r>
            <a:endParaRPr lang="pl-PL" sz="1000" dirty="0"/>
          </a:p>
        </p:txBody>
      </p:sp>
      <p:sp>
        <p:nvSpPr>
          <p:cNvPr id="19" name="Elipsa 18"/>
          <p:cNvSpPr/>
          <p:nvPr/>
        </p:nvSpPr>
        <p:spPr>
          <a:xfrm>
            <a:off x="929687" y="4648540"/>
            <a:ext cx="1408014" cy="6676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1372997" y="3834240"/>
            <a:ext cx="1045092" cy="55399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Wysokie opady ze względu na bliskość morza.</a:t>
            </a:r>
            <a:endParaRPr lang="pl-PL" sz="1000" dirty="0"/>
          </a:p>
        </p:txBody>
      </p:sp>
      <p:cxnSp>
        <p:nvCxnSpPr>
          <p:cNvPr id="21" name="Łącznik prosty ze strzałką 20"/>
          <p:cNvCxnSpPr/>
          <p:nvPr/>
        </p:nvCxnSpPr>
        <p:spPr>
          <a:xfrm flipH="1">
            <a:off x="6549257" y="1151243"/>
            <a:ext cx="78121" cy="25122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66229" y="455330"/>
            <a:ext cx="7034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Sprawdź, czy potrafisz</a:t>
            </a:r>
            <a:endParaRPr lang="pl-PL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F67FEF3B-C44F-5059-2809-02D739A7C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9387" cy="68580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38" y="224768"/>
            <a:ext cx="899160" cy="89916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865490" y="3106416"/>
            <a:ext cx="324127" cy="36933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000969" y="3106416"/>
            <a:ext cx="314510" cy="36933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79140" y="2041553"/>
            <a:ext cx="406730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l-PL" sz="1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Który </a:t>
            </a:r>
            <a:r>
              <a:rPr lang="pl-PL" sz="1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klimatogram</a:t>
            </a:r>
            <a:r>
              <a:rPr lang="pl-PL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pokazuje niższe średnie miesięczne temperatury powietrza?</a:t>
            </a:r>
            <a:endParaRPr lang="pl-PL" sz="13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pl-PL" sz="1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l-PL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Który </a:t>
            </a:r>
            <a:r>
              <a:rPr lang="pl-PL" sz="1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klimatogram</a:t>
            </a:r>
            <a:r>
              <a:rPr lang="pl-PL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pokazuje 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wyższe opady?</a:t>
            </a:r>
            <a:endParaRPr lang="pl-PL" sz="13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pl-PL" sz="1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Który </a:t>
            </a:r>
            <a:r>
              <a:rPr lang="pl-PL" sz="13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klimatogram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przygotowano</a:t>
            </a:r>
            <a:b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miejscowości leżącej w cieniu opadowym?</a:t>
            </a:r>
            <a:endParaRPr lang="pl-PL" sz="13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pl-PL" sz="1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którym miesiącu odnotowuje się największe </a:t>
            </a:r>
            <a:b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opady w obydwu miejscowościach?</a:t>
            </a:r>
          </a:p>
          <a:p>
            <a:pPr>
              <a:spcAft>
                <a:spcPts val="1800"/>
              </a:spcAft>
            </a:pPr>
            <a:r>
              <a:rPr lang="pl-PL" sz="1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którym miesiącu jest najwyższa średnia</a:t>
            </a:r>
            <a:b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miesięczna temperatura powietrza </a:t>
            </a:r>
            <a:r>
              <a:rPr lang="pl-PL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obydwu miejscowościach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Aft>
                <a:spcPts val="1800"/>
              </a:spcAft>
            </a:pPr>
            <a:r>
              <a:rPr lang="pl-PL" sz="1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l-PL" sz="1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wynosi</a:t>
            </a:r>
            <a:r>
              <a:rPr lang="pl-PL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średnia miesięczna </a:t>
            </a:r>
            <a:r>
              <a:rPr lang="pl-PL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temperatura 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powietrza w grudniu w miejscowości A?</a:t>
            </a:r>
          </a:p>
          <a:p>
            <a:pPr>
              <a:spcAft>
                <a:spcPts val="600"/>
              </a:spcAft>
            </a:pPr>
            <a:r>
              <a:rPr lang="pl-PL" sz="1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pl-PL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wynosi średnia miesięczna temperatura 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powietrza</a:t>
            </a:r>
            <a:r>
              <a:rPr lang="pl-PL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grudniu w </a:t>
            </a:r>
            <a:r>
              <a:rPr lang="pl-PL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miejscowości </a:t>
            </a:r>
            <a:r>
              <a:rPr lang="pl-PL" sz="1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B?</a:t>
            </a:r>
            <a:endParaRPr lang="pl-PL" sz="1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BD39B4A8-2ED4-FF47-3519-B04B537645A2}"/>
              </a:ext>
            </a:extLst>
          </p:cNvPr>
          <p:cNvSpPr/>
          <p:nvPr/>
        </p:nvSpPr>
        <p:spPr>
          <a:xfrm>
            <a:off x="961151" y="1244575"/>
            <a:ext cx="756000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Najpierw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wyświetli się pytanie.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Spróbuj szybko odpowiedzieć – </a:t>
            </a:r>
            <a:b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masz na to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kilka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sekund. Po tym czasie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zobaczysz odpowiedź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522489" y="2117753"/>
            <a:ext cx="3031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z wykresów przygotowano </a:t>
            </a:r>
            <a:r>
              <a:rPr lang="pl-PL" sz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miejscowości leżącej</a:t>
            </a:r>
            <a:br>
              <a:rPr lang="pl-PL" sz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cieniu </a:t>
            </a:r>
            <a:r>
              <a:rPr lang="pl-PL" sz="1200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opadowym</a:t>
            </a:r>
            <a:r>
              <a:rPr lang="pl-PL" sz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pl-PL" sz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l-PL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drugi </a:t>
            </a:r>
            <a:r>
              <a:rPr lang="pl-PL" sz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dla </a:t>
            </a:r>
            <a:r>
              <a:rPr lang="pl-PL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miejscowości </a:t>
            </a:r>
            <a:r>
              <a:rPr lang="pl-PL" sz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leżącej </a:t>
            </a:r>
            <a:r>
              <a:rPr lang="pl-PL" sz="1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200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górach</a:t>
            </a:r>
            <a:r>
              <a:rPr lang="pl-PL" sz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166799" y="2237671"/>
            <a:ext cx="8788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800"/>
              </a:spcAft>
            </a:pPr>
            <a:r>
              <a:rPr lang="pl-PL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Odp. A</a:t>
            </a:r>
            <a:endParaRPr lang="pl-PL" sz="1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166799" y="2757744"/>
            <a:ext cx="8788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800"/>
              </a:spcAft>
            </a:pPr>
            <a:r>
              <a:rPr lang="pl-PL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Odp. A</a:t>
            </a:r>
            <a:endParaRPr lang="pl-PL" sz="1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166799" y="3357576"/>
            <a:ext cx="8788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800"/>
              </a:spcAft>
            </a:pPr>
            <a:r>
              <a:rPr lang="pl-PL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Odp. B</a:t>
            </a:r>
            <a:endParaRPr lang="pl-PL" sz="1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738520" y="4010578"/>
            <a:ext cx="130717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800"/>
              </a:spcAft>
            </a:pPr>
            <a:r>
              <a:rPr lang="pl-PL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Odp. W lipcu.</a:t>
            </a:r>
            <a:endParaRPr lang="pl-PL" sz="1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803257" y="4867401"/>
            <a:ext cx="12424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800"/>
              </a:spcAft>
            </a:pPr>
            <a:r>
              <a:rPr lang="pl-PL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Odp. W lipcu.</a:t>
            </a:r>
            <a:endParaRPr lang="pl-PL" sz="1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936911" y="5429846"/>
            <a:ext cx="110878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800"/>
              </a:spcAft>
            </a:pPr>
            <a:r>
              <a:rPr lang="pl-PL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Odp. Ok. -2°.</a:t>
            </a:r>
            <a:endParaRPr lang="pl-PL" sz="1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936911" y="6058982"/>
            <a:ext cx="110878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800"/>
              </a:spcAft>
            </a:pPr>
            <a:r>
              <a:rPr lang="pl-PL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Odp. Ok. 0°.</a:t>
            </a:r>
            <a:endParaRPr lang="pl-PL" sz="1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328974" y="6019852"/>
            <a:ext cx="1347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pl-PL" sz="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limatogram</a:t>
            </a:r>
            <a:r>
              <a:rPr lang="pl-PL" sz="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dla Kruszwicy</a:t>
            </a:r>
            <a:endParaRPr lang="pl-PL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(woj. wielkopolskie)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5445262" y="6019852"/>
            <a:ext cx="1844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pl-PL" sz="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limatogram</a:t>
            </a:r>
            <a:r>
              <a:rPr lang="pl-PL" sz="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dla Szczawnicy</a:t>
            </a:r>
            <a:endParaRPr lang="pl-PL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(woj. </a:t>
            </a:r>
            <a:r>
              <a:rPr lang="pl-PL" sz="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małopolskie</a:t>
            </a:r>
            <a:r>
              <a:rPr lang="pl-PL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62" y="3633793"/>
            <a:ext cx="310896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3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38" y="224768"/>
            <a:ext cx="899160" cy="89916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003008" y="2828836"/>
            <a:ext cx="7560000" cy="120032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© Copyright by Gdańskie Wydawnictwo Oświatowe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Autorka: Aleksandra 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Golecka-Mazur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 smtClean="0">
                <a:solidFill>
                  <a:prstClr val="black"/>
                </a:solidFill>
                <a:latin typeface="Calibri" panose="020F0502020204030204"/>
              </a:rPr>
              <a:t>Redaktor merytoryczny: Paweł Druet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Klimatogramy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 Magdalena Batko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67FEF3B-C44F-5059-2809-02D739A7C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938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353</Words>
  <Application>Microsoft Office PowerPoint</Application>
  <PresentationFormat>Pokaz na ekranie (4:3)</PresentationFormat>
  <Paragraphs>123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Klimatogramy</dc:title>
  <dc:creator>Zuzanna Kocięcka</dc:creator>
  <cp:lastModifiedBy>Aleksandra Golecka-Mazur</cp:lastModifiedBy>
  <cp:revision>189</cp:revision>
  <dcterms:created xsi:type="dcterms:W3CDTF">2024-03-24T17:22:04Z</dcterms:created>
  <dcterms:modified xsi:type="dcterms:W3CDTF">2026-03-17T11:22:30Z</dcterms:modified>
</cp:coreProperties>
</file>