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3"/>
  </p:notesMasterIdLst>
  <p:handoutMasterIdLst>
    <p:handoutMasterId r:id="rId14"/>
  </p:handoutMasterIdLst>
  <p:sldIdLst>
    <p:sldId id="296" r:id="rId3"/>
    <p:sldId id="258" r:id="rId4"/>
    <p:sldId id="281" r:id="rId5"/>
    <p:sldId id="297" r:id="rId6"/>
    <p:sldId id="291" r:id="rId7"/>
    <p:sldId id="310" r:id="rId8"/>
    <p:sldId id="299" r:id="rId9"/>
    <p:sldId id="305" r:id="rId10"/>
    <p:sldId id="308" r:id="rId11"/>
    <p:sldId id="309" r:id="rId1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042" userDrawn="1">
          <p15:clr>
            <a:srgbClr val="A4A3A4"/>
          </p15:clr>
        </p15:guide>
        <p15:guide id="4" orient="horz" pos="527" userDrawn="1">
          <p15:clr>
            <a:srgbClr val="A4A3A4"/>
          </p15:clr>
        </p15:guide>
        <p15:guide id="5" pos="2880">
          <p15:clr>
            <a:srgbClr val="A4A3A4"/>
          </p15:clr>
        </p15:guide>
        <p15:guide id="6" orient="horz" pos="32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D2EC"/>
    <a:srgbClr val="2E75B5"/>
    <a:srgbClr val="013974"/>
    <a:srgbClr val="036B9A"/>
    <a:srgbClr val="3B87CD"/>
    <a:srgbClr val="2DAFE6"/>
    <a:srgbClr val="0E7094"/>
    <a:srgbClr val="E83363"/>
    <a:srgbClr val="28659C"/>
    <a:srgbClr val="0A5E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99" autoAdjust="0"/>
  </p:normalViewPr>
  <p:slideViewPr>
    <p:cSldViewPr showGuides="1">
      <p:cViewPr varScale="1">
        <p:scale>
          <a:sx n="121" d="100"/>
          <a:sy n="121" d="100"/>
        </p:scale>
        <p:origin x="426" y="96"/>
      </p:cViewPr>
      <p:guideLst>
        <p:guide orient="horz" pos="4042"/>
        <p:guide orient="horz" pos="527"/>
        <p:guide pos="2880"/>
        <p:guide orient="horz" pos="3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00" d="100"/>
          <a:sy n="100" d="100"/>
        </p:scale>
        <p:origin x="2592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740E5-BA40-4EC5-9D1F-2F0DE9FBD18D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7E743-41CC-4F35-8F12-9486F6BDD4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45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08.12.2023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121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8918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6439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3647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7111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7217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4530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1163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2611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Polska pod okupacją</a:t>
            </a:r>
            <a:endParaRPr lang="pl-PL" sz="1400" b="1" kern="1200" dirty="0" smtClean="0">
              <a:solidFill>
                <a:schemeClr val="accent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44581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0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08.12.2023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08.12.2023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08.12.2023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08.12.2023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482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219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554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077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745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42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9" name="Tytuł 1"/>
          <p:cNvSpPr txBox="1">
            <a:spLocks/>
          </p:cNvSpPr>
          <p:nvPr userDrawn="1"/>
        </p:nvSpPr>
        <p:spPr>
          <a:xfrm>
            <a:off x="503238" y="174166"/>
            <a:ext cx="3384706" cy="36000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Polska pod okupacją</a:t>
            </a:r>
            <a:endParaRPr lang="pl-PL" sz="1400" b="1" kern="1200" dirty="0" smtClean="0">
              <a:solidFill>
                <a:schemeClr val="bg1">
                  <a:lumMod val="65000"/>
                </a:schemeClr>
              </a:solidFill>
              <a:effectLst/>
              <a:latin typeface="+mn-lt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86808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807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4400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758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210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44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4" name="Elipsa 3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9917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rgbClr val="B5D2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Polska pod okupacją</a:t>
            </a:r>
            <a:endParaRPr lang="pl-PL" sz="1400" b="1" kern="1200" dirty="0" smtClean="0">
              <a:solidFill>
                <a:schemeClr val="bg1"/>
              </a:solidFill>
              <a:effectLst/>
              <a:latin typeface="+mn-lt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 userDrawn="1">
          <p15:clr>
            <a:srgbClr val="FBAE40"/>
          </p15:clr>
        </p15:guide>
        <p15:guide id="2" orient="horz" pos="3884" userDrawn="1">
          <p15:clr>
            <a:srgbClr val="FBAE40"/>
          </p15:clr>
        </p15:guide>
        <p15:guide id="3" pos="5443" userDrawn="1">
          <p15:clr>
            <a:srgbClr val="FBAE40"/>
          </p15:clr>
        </p15:guide>
        <p15:guide id="4" pos="317" userDrawn="1">
          <p15:clr>
            <a:srgbClr val="FBAE40"/>
          </p15:clr>
        </p15:guide>
        <p15:guide id="5" orient="horz" pos="61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Polska pod okupacją</a:t>
            </a:r>
            <a:endParaRPr lang="pl-PL" sz="1400" b="1" kern="1200" dirty="0" smtClean="0">
              <a:solidFill>
                <a:schemeClr val="accent3">
                  <a:lumMod val="20000"/>
                  <a:lumOff val="80000"/>
                </a:schemeClr>
              </a:solidFill>
              <a:effectLst/>
              <a:latin typeface="+mn-lt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90881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>
          <p15:clr>
            <a:srgbClr val="FBAE40"/>
          </p15:clr>
        </p15:guide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61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chemat blokowy: ręczne wprowadzanie danych 5"/>
          <p:cNvSpPr/>
          <p:nvPr/>
        </p:nvSpPr>
        <p:spPr>
          <a:xfrm rot="10800000">
            <a:off x="6949741" y="-27383"/>
            <a:ext cx="1691021" cy="8714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23"/>
              <a:gd name="connsiteY0" fmla="*/ 2645 h 10000"/>
              <a:gd name="connsiteX1" fmla="*/ 10523 w 10523"/>
              <a:gd name="connsiteY1" fmla="*/ 0 h 10000"/>
              <a:gd name="connsiteX2" fmla="*/ 10523 w 10523"/>
              <a:gd name="connsiteY2" fmla="*/ 10000 h 10000"/>
              <a:gd name="connsiteX3" fmla="*/ 523 w 10523"/>
              <a:gd name="connsiteY3" fmla="*/ 10000 h 10000"/>
              <a:gd name="connsiteX4" fmla="*/ 0 w 10523"/>
              <a:gd name="connsiteY4" fmla="*/ 2645 h 10000"/>
              <a:gd name="connsiteX0" fmla="*/ 0 w 11046"/>
              <a:gd name="connsiteY0" fmla="*/ 2645 h 10108"/>
              <a:gd name="connsiteX1" fmla="*/ 10523 w 11046"/>
              <a:gd name="connsiteY1" fmla="*/ 0 h 10108"/>
              <a:gd name="connsiteX2" fmla="*/ 11046 w 11046"/>
              <a:gd name="connsiteY2" fmla="*/ 10108 h 10108"/>
              <a:gd name="connsiteX3" fmla="*/ 523 w 11046"/>
              <a:gd name="connsiteY3" fmla="*/ 10000 h 10108"/>
              <a:gd name="connsiteX4" fmla="*/ 0 w 11046"/>
              <a:gd name="connsiteY4" fmla="*/ 2645 h 10108"/>
              <a:gd name="connsiteX0" fmla="*/ 0 w 11046"/>
              <a:gd name="connsiteY0" fmla="*/ 2256 h 9719"/>
              <a:gd name="connsiteX1" fmla="*/ 10407 w 11046"/>
              <a:gd name="connsiteY1" fmla="*/ 0 h 9719"/>
              <a:gd name="connsiteX2" fmla="*/ 11046 w 11046"/>
              <a:gd name="connsiteY2" fmla="*/ 9719 h 9719"/>
              <a:gd name="connsiteX3" fmla="*/ 523 w 11046"/>
              <a:gd name="connsiteY3" fmla="*/ 9611 h 9719"/>
              <a:gd name="connsiteX4" fmla="*/ 0 w 11046"/>
              <a:gd name="connsiteY4" fmla="*/ 2256 h 9719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106"/>
              <a:gd name="connsiteY0" fmla="*/ 2321 h 9899"/>
              <a:gd name="connsiteX1" fmla="*/ 9422 w 10106"/>
              <a:gd name="connsiteY1" fmla="*/ 0 h 9899"/>
              <a:gd name="connsiteX2" fmla="*/ 10106 w 10106"/>
              <a:gd name="connsiteY2" fmla="*/ 9899 h 9899"/>
              <a:gd name="connsiteX3" fmla="*/ 473 w 10106"/>
              <a:gd name="connsiteY3" fmla="*/ 9889 h 9899"/>
              <a:gd name="connsiteX4" fmla="*/ 0 w 10106"/>
              <a:gd name="connsiteY4" fmla="*/ 2321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06" h="9899">
                <a:moveTo>
                  <a:pt x="0" y="2321"/>
                </a:moveTo>
                <a:lnTo>
                  <a:pt x="9422" y="0"/>
                </a:lnTo>
                <a:cubicBezTo>
                  <a:pt x="9579" y="3466"/>
                  <a:pt x="9948" y="6433"/>
                  <a:pt x="10106" y="9899"/>
                </a:cubicBezTo>
                <a:lnTo>
                  <a:pt x="473" y="9889"/>
                </a:lnTo>
                <a:cubicBezTo>
                  <a:pt x="316" y="7366"/>
                  <a:pt x="158" y="4844"/>
                  <a:pt x="0" y="2321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851" y="130860"/>
            <a:ext cx="1018565" cy="440555"/>
          </a:xfrm>
          <a:prstGeom prst="rect">
            <a:avLst/>
          </a:prstGeom>
        </p:spPr>
      </p:pic>
      <p:grpSp>
        <p:nvGrpSpPr>
          <p:cNvPr id="5" name="Grupa 4"/>
          <p:cNvGrpSpPr/>
          <p:nvPr userDrawn="1"/>
        </p:nvGrpSpPr>
        <p:grpSpPr>
          <a:xfrm>
            <a:off x="499105" y="188640"/>
            <a:ext cx="648072" cy="648072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pos="5443" userDrawn="1">
          <p15:clr>
            <a:srgbClr val="FBAE40"/>
          </p15:clr>
        </p15:guide>
        <p15:guide id="3" orient="horz" pos="845" userDrawn="1">
          <p15:clr>
            <a:srgbClr val="FBAE40"/>
          </p15:clr>
        </p15:guide>
        <p15:guide id="4" orient="horz" pos="3884" userDrawn="1">
          <p15:clr>
            <a:srgbClr val="FBAE40"/>
          </p15:clr>
        </p15:guide>
        <p15:guide id="5" pos="725" userDrawn="1">
          <p15:clr>
            <a:srgbClr val="FBAE40"/>
          </p15:clr>
        </p15:guide>
        <p15:guide id="6" orient="horz" pos="52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08.12.2023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08.12.2023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08.12.2023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08.12.2023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8" r:id="rId3"/>
    <p:sldLayoutId id="2147483663" r:id="rId4"/>
    <p:sldLayoutId id="2147483689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9825-B730-4301-89AA-56CF31BA8882}" type="datetimeFigureOut">
              <a:rPr lang="pl-PL" smtClean="0"/>
              <a:t>08.12.2023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66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821" y="1341438"/>
            <a:ext cx="5900942" cy="4285770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1" y="5193304"/>
            <a:ext cx="9144000" cy="972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68000" tIns="108000" bIns="72000" rtlCol="0" anchor="ctr"/>
          <a:lstStyle/>
          <a:p>
            <a:pPr>
              <a:lnSpc>
                <a:spcPts val="3200"/>
              </a:lnSpc>
            </a:pPr>
            <a:r>
              <a:rPr lang="pl-PL" sz="32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Polska pod okupacją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6861592" y="1556792"/>
            <a:ext cx="1779171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Ruiny Zamku Królewskiego w Warszawie, zniszczonego podczas wojny obronnej</a:t>
            </a:r>
            <a:endParaRPr lang="pl-PL" sz="700" i="1" dirty="0"/>
          </a:p>
        </p:txBody>
      </p:sp>
      <p:pic>
        <p:nvPicPr>
          <p:cNvPr id="8" name="Obraz 7"/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21" y="4022503"/>
            <a:ext cx="1538160" cy="1998785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111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Pod </a:t>
            </a:r>
            <a:r>
              <a:rPr lang="pl-PL" b="1" dirty="0">
                <a:solidFill>
                  <a:schemeClr val="tx2"/>
                </a:solidFill>
              </a:rPr>
              <a:t>okupacją radziecką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503547" y="1376772"/>
            <a:ext cx="3888000" cy="50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celem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również osłabienie polskości na tych obszarach</a:t>
            </a:r>
          </a:p>
        </p:txBody>
      </p:sp>
      <p:cxnSp>
        <p:nvCxnSpPr>
          <p:cNvPr id="16" name="Łącznik prosty 15"/>
          <p:cNvCxnSpPr/>
          <p:nvPr/>
        </p:nvCxnSpPr>
        <p:spPr>
          <a:xfrm>
            <a:off x="503238" y="1916832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/>
          <p:cNvSpPr/>
          <p:nvPr/>
        </p:nvSpPr>
        <p:spPr>
          <a:xfrm>
            <a:off x="503547" y="1952836"/>
            <a:ext cx="3888000" cy="162018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1939 r. masowe aresztowania Polaków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1940 r. Stalin zarządził trzy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deportacje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Polaków na wschód, w 1941 r. przeprowadzono czwartą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Syberię i do Kazachstanu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wywieziono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ok. 330 tys. osób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503547" y="3537012"/>
            <a:ext cx="3888000" cy="32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100 tys. Polaków rozstrzelano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503547" y="3874430"/>
            <a:ext cx="3888000" cy="2002841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Stalin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chciał Polaków sterroryzować, a nie wymordować</a:t>
            </a:r>
          </a:p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mieli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stać się wzorowymi obywatelami radzieckimi</a:t>
            </a:r>
          </a:p>
        </p:txBody>
      </p:sp>
    </p:spTree>
    <p:extLst>
      <p:ext uri="{BB962C8B-B14F-4D97-AF65-F5344CB8AC3E}">
        <p14:creationId xmlns:p14="http://schemas.microsoft.com/office/powerpoint/2010/main" val="4284960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/>
          <p:cNvSpPr/>
          <p:nvPr/>
        </p:nvSpPr>
        <p:spPr>
          <a:xfrm>
            <a:off x="503548" y="3392996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NACOBEZU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503548" y="944772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Cele lekcji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03547" y="1376772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scharakteryzujesz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sytuację ludności polskiej na ziemiach wcielonych do Rzeszy, na terenie Generalnego Gubernatorstwa oraz na ziemiach okupowanych przez ZSRS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przedstawisz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działania nazistów i komunistów wymierzone w ludność polską na terenach byłej II Rzeczpospolitej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3238" y="3824539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/>
          <p:cNvCxnSpPr/>
          <p:nvPr/>
        </p:nvCxnSpPr>
        <p:spPr>
          <a:xfrm>
            <a:off x="503238" y="1376772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/>
        </p:nvSpPr>
        <p:spPr>
          <a:xfrm>
            <a:off x="503547" y="3824538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wskażesz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mapie podział ziem polskich zajętych przez Trzecią Rzeszę i ZSRS 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główne cele polityki nazistów i komunistów wobec Polaków na ziemiach okupowanych</a:t>
            </a:r>
          </a:p>
        </p:txBody>
      </p:sp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Polska </a:t>
            </a:r>
            <a:r>
              <a:rPr lang="pl-PL" b="1" dirty="0">
                <a:solidFill>
                  <a:schemeClr val="tx2"/>
                </a:solidFill>
              </a:rPr>
              <a:t>pod okupacją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33" name="Prostokąt 32"/>
          <p:cNvSpPr/>
          <p:nvPr/>
        </p:nvSpPr>
        <p:spPr>
          <a:xfrm>
            <a:off x="5256441" y="2420888"/>
            <a:ext cx="3887924" cy="4437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572364" y="2421484"/>
            <a:ext cx="1475589" cy="4442293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15" name="Łącznik prosty 14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ostokąt 15"/>
          <p:cNvSpPr/>
          <p:nvPr/>
        </p:nvSpPr>
        <p:spPr>
          <a:xfrm>
            <a:off x="503546" y="1376771"/>
            <a:ext cx="4068453" cy="57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ziemie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wcielone do Rzeszy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zachodnie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północno-zachodnie tereny Polski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3238" y="2024844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/>
          <p:cNvSpPr/>
          <p:nvPr/>
        </p:nvSpPr>
        <p:spPr>
          <a:xfrm>
            <a:off x="503546" y="2060848"/>
            <a:ext cx="4068453" cy="57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Generalne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Gubernatorstwo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centralna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Polska</a:t>
            </a:r>
          </a:p>
        </p:txBody>
      </p:sp>
      <p:sp>
        <p:nvSpPr>
          <p:cNvPr id="26" name="Prostokąt 25"/>
          <p:cNvSpPr/>
          <p:nvPr/>
        </p:nvSpPr>
        <p:spPr>
          <a:xfrm>
            <a:off x="4571999" y="1376771"/>
            <a:ext cx="4068453" cy="57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ziemie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wcielone do ZSRS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zachodnia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Białoruś i zachodnia Ukraina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2800120"/>
            <a:ext cx="6229003" cy="3616554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5509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16" grpId="0"/>
      <p:bldP spid="18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rostokąt 48"/>
          <p:cNvSpPr/>
          <p:nvPr/>
        </p:nvSpPr>
        <p:spPr>
          <a:xfrm>
            <a:off x="4572000" y="1376363"/>
            <a:ext cx="4572000" cy="5040311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33" name="Łącznik prosty 32"/>
          <p:cNvCxnSpPr/>
          <p:nvPr/>
        </p:nvCxnSpPr>
        <p:spPr>
          <a:xfrm>
            <a:off x="503238" y="1376363"/>
            <a:ext cx="356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ostokąt 33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Ziemie </a:t>
            </a:r>
            <a:r>
              <a:rPr lang="pl-PL" b="1" dirty="0">
                <a:solidFill>
                  <a:schemeClr val="tx2"/>
                </a:solidFill>
              </a:rPr>
              <a:t>wcielone do Rzeszy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35" name="Prostokąt 34"/>
          <p:cNvSpPr/>
          <p:nvPr/>
        </p:nvSpPr>
        <p:spPr>
          <a:xfrm>
            <a:off x="503547" y="1376772"/>
            <a:ext cx="3888000" cy="576064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mieszkało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 ponad 10 milionów ludzi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większość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stanowili Polacy</a:t>
            </a:r>
          </a:p>
        </p:txBody>
      </p:sp>
      <p:sp>
        <p:nvSpPr>
          <p:cNvPr id="40" name="Prostokąt 39"/>
          <p:cNvSpPr/>
          <p:nvPr/>
        </p:nvSpPr>
        <p:spPr>
          <a:xfrm>
            <a:off x="503547" y="2096852"/>
            <a:ext cx="3888000" cy="1476164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aresztowania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morderstwa Polaków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organizowane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przez SS i policję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działacze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polityczni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inteligencja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byli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powstańcy śląscy i wielkopolscy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6" name="Łącznik prosty 15"/>
          <p:cNvCxnSpPr/>
          <p:nvPr/>
        </p:nvCxnSpPr>
        <p:spPr>
          <a:xfrm>
            <a:off x="503238" y="2024844"/>
            <a:ext cx="356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pole tekstowe 49"/>
          <p:cNvSpPr txBox="1"/>
          <p:nvPr/>
        </p:nvSpPr>
        <p:spPr>
          <a:xfrm>
            <a:off x="4686191" y="4617156"/>
            <a:ext cx="241200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/>
              <a:t>Wejście do obozu koncentracyjnego i zagłady w Stutthofie</a:t>
            </a:r>
            <a:endParaRPr lang="pl-PL" sz="700" dirty="0"/>
          </a:p>
        </p:txBody>
      </p:sp>
      <p:sp>
        <p:nvSpPr>
          <p:cNvPr id="14" name="Prostokąt 13"/>
          <p:cNvSpPr/>
          <p:nvPr/>
        </p:nvSpPr>
        <p:spPr>
          <a:xfrm>
            <a:off x="503547" y="3573016"/>
            <a:ext cx="3888000" cy="79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celem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Niemców było pozbawienie Polaków warstwy przywódczej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zamordowano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ok. 40 tys. osób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503547" y="4402260"/>
            <a:ext cx="3888000" cy="79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tysiące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wywieziono do obozów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koncentracyjnych</a:t>
            </a:r>
          </a:p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Stutthof</a:t>
            </a:r>
            <a:endParaRPr lang="pl-PL" sz="1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503547" y="5193196"/>
            <a:ext cx="3888000" cy="79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90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zginęło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 ok. 60 tys. osób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499" y="1516979"/>
            <a:ext cx="4500474" cy="2992141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8826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35" grpId="0"/>
      <p:bldP spid="40" grpId="0"/>
      <p:bldP spid="50" grpId="0" animBg="1"/>
      <p:bldP spid="14" grpId="0"/>
      <p:bldP spid="15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47170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471707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6004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Ziemie </a:t>
            </a:r>
            <a:r>
              <a:rPr lang="pl-PL" b="1" dirty="0">
                <a:solidFill>
                  <a:srgbClr val="013974"/>
                </a:solidFill>
              </a:rPr>
              <a:t>wcielone do Rzeszy</a:t>
            </a:r>
            <a:endParaRPr lang="pl-PL" b="1" dirty="0">
              <a:solidFill>
                <a:srgbClr val="013974"/>
              </a:solidFill>
            </a:endParaRPr>
          </a:p>
        </p:txBody>
      </p:sp>
      <p:sp>
        <p:nvSpPr>
          <p:cNvPr id="28" name="Prostokąt 27"/>
          <p:cNvSpPr/>
          <p:nvPr/>
        </p:nvSpPr>
        <p:spPr>
          <a:xfrm>
            <a:off x="4572434" y="1376771"/>
            <a:ext cx="4068329" cy="79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germanizacja</a:t>
            </a:r>
            <a:endParaRPr lang="pl-PL" sz="1400" b="1" dirty="0">
              <a:solidFill>
                <a:schemeClr val="tx2">
                  <a:lumMod val="40000"/>
                  <a:lumOff val="6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likwidacja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polskich urzędów, bibliotek, teatrów, szkół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7" name="Łącznik prosty 16"/>
          <p:cNvCxnSpPr/>
          <p:nvPr/>
        </p:nvCxnSpPr>
        <p:spPr>
          <a:xfrm>
            <a:off x="4572126" y="2528900"/>
            <a:ext cx="406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/>
          <p:cNvSpPr/>
          <p:nvPr/>
        </p:nvSpPr>
        <p:spPr>
          <a:xfrm>
            <a:off x="4572434" y="2564904"/>
            <a:ext cx="4068329" cy="126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wysiedlanie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Polaków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Generalnego Gubernatorstwa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pierwszym roku wysiedlono ponad 900 tys. osób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wysyłanie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Polaków na roboty przymusowe do Niemiec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508"/>
          <a:stretch/>
        </p:blipFill>
        <p:spPr>
          <a:xfrm>
            <a:off x="639934" y="1592797"/>
            <a:ext cx="2298006" cy="3168351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34" name="pole tekstowe 33"/>
          <p:cNvSpPr txBox="1"/>
          <p:nvPr/>
        </p:nvSpPr>
        <p:spPr>
          <a:xfrm>
            <a:off x="2569688" y="1751833"/>
            <a:ext cx="1728192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Niemiecki sklep w Poznaniu. Szyld sklepu dla niemieckiego wojska, policji i SS</a:t>
            </a:r>
            <a:endParaRPr lang="pl-PL" sz="700" dirty="0"/>
          </a:p>
        </p:txBody>
      </p:sp>
      <p:sp>
        <p:nvSpPr>
          <p:cNvPr id="20" name="Prostokąt 19"/>
          <p:cNvSpPr/>
          <p:nvPr/>
        </p:nvSpPr>
        <p:spPr>
          <a:xfrm>
            <a:off x="4572434" y="2168860"/>
            <a:ext cx="4068329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zakaz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używania języka polskiego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Prostokąt 20"/>
          <p:cNvSpPr/>
          <p:nvPr/>
        </p:nvSpPr>
        <p:spPr>
          <a:xfrm>
            <a:off x="4572434" y="3861048"/>
            <a:ext cx="4068329" cy="126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łapanki</a:t>
            </a: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przymusowe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wcielanie do niemieckiego wojska</a:t>
            </a:r>
          </a:p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Volksdeutsch</a:t>
            </a: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94"/>
          <a:stretch/>
        </p:blipFill>
        <p:spPr>
          <a:xfrm>
            <a:off x="1722142" y="4036841"/>
            <a:ext cx="2575738" cy="1804428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22" name="pole tekstowe 21"/>
          <p:cNvSpPr txBox="1"/>
          <p:nvPr/>
        </p:nvSpPr>
        <p:spPr>
          <a:xfrm>
            <a:off x="503238" y="5301208"/>
            <a:ext cx="1548482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Grupa polskich robotników w obozie pracy w Rzeszy po skończonej pracy wchodzi do łaźni</a:t>
            </a:r>
            <a:endParaRPr lang="pl-PL" sz="700" dirty="0"/>
          </a:p>
        </p:txBody>
      </p:sp>
    </p:spTree>
    <p:extLst>
      <p:ext uri="{BB962C8B-B14F-4D97-AF65-F5344CB8AC3E}">
        <p14:creationId xmlns:p14="http://schemas.microsoft.com/office/powerpoint/2010/main" val="198582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8" grpId="0"/>
      <p:bldP spid="18" grpId="0"/>
      <p:bldP spid="34" grpId="0" animBg="1"/>
      <p:bldP spid="20" grpId="0"/>
      <p:bldP spid="21" grpId="0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47170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471707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6004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Generalne </a:t>
            </a:r>
            <a:r>
              <a:rPr lang="pl-PL" b="1" dirty="0">
                <a:solidFill>
                  <a:srgbClr val="013974"/>
                </a:solidFill>
              </a:rPr>
              <a:t>Gubernatorstwo</a:t>
            </a:r>
            <a:endParaRPr lang="pl-PL" b="1" dirty="0">
              <a:solidFill>
                <a:srgbClr val="013974"/>
              </a:solidFill>
            </a:endParaRPr>
          </a:p>
        </p:txBody>
      </p:sp>
      <p:sp>
        <p:nvSpPr>
          <p:cNvPr id="28" name="Prostokąt 27"/>
          <p:cNvSpPr/>
          <p:nvPr/>
        </p:nvSpPr>
        <p:spPr>
          <a:xfrm>
            <a:off x="4572434" y="1376771"/>
            <a:ext cx="4068329" cy="25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twór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polityczny zarządzany przez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Hansa Franka</a:t>
            </a: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7" name="Łącznik prosty 16"/>
          <p:cNvCxnSpPr/>
          <p:nvPr/>
        </p:nvCxnSpPr>
        <p:spPr>
          <a:xfrm>
            <a:off x="4572126" y="2816932"/>
            <a:ext cx="406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/>
          <p:cNvSpPr/>
          <p:nvPr/>
        </p:nvSpPr>
        <p:spPr>
          <a:xfrm>
            <a:off x="4572434" y="2852936"/>
            <a:ext cx="4068329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przytułek dla Polaków, Żydów i innej hołoty”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4572434" y="1664804"/>
            <a:ext cx="4068329" cy="1116124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stolicą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Kraków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Generalnym Gubernatorstwie mieszkało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12 milionów ludzi</a:t>
            </a:r>
          </a:p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większość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stanowili Polacy</a:t>
            </a:r>
          </a:p>
        </p:txBody>
      </p:sp>
      <p:sp>
        <p:nvSpPr>
          <p:cNvPr id="22" name="pole tekstowe 21"/>
          <p:cNvSpPr txBox="1"/>
          <p:nvPr/>
        </p:nvSpPr>
        <p:spPr>
          <a:xfrm>
            <a:off x="2771490" y="4405141"/>
            <a:ext cx="1548482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Uroczystość objęcia przez Hansa Franka urzędu gubernatora Generalnego Gubernatorstwa</a:t>
            </a:r>
            <a:endParaRPr lang="pl-PL" sz="700" dirty="0"/>
          </a:p>
        </p:txBody>
      </p:sp>
      <p:cxnSp>
        <p:nvCxnSpPr>
          <p:cNvPr id="19" name="Łącznik prosty 18"/>
          <p:cNvCxnSpPr/>
          <p:nvPr/>
        </p:nvCxnSpPr>
        <p:spPr>
          <a:xfrm>
            <a:off x="4572126" y="3176972"/>
            <a:ext cx="406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rostokąt 22"/>
          <p:cNvSpPr/>
          <p:nvPr/>
        </p:nvSpPr>
        <p:spPr>
          <a:xfrm>
            <a:off x="4572434" y="3212974"/>
            <a:ext cx="4068329" cy="1548173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Niemców było to źródło żywności, surowców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taniej siły roboczej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wysyłanie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Polaków na przymusowe roboty do Niemiec lub do obozów koncentracyjnych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łapanki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2" t="1" b="1290"/>
          <a:stretch/>
        </p:blipFill>
        <p:spPr>
          <a:xfrm>
            <a:off x="647564" y="1573648"/>
            <a:ext cx="3672408" cy="2755452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9531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8" grpId="0"/>
      <p:bldP spid="18" grpId="0"/>
      <p:bldP spid="20" grpId="0"/>
      <p:bldP spid="22" grpId="0" animBg="1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3709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3709008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Generalne </a:t>
            </a:r>
            <a:r>
              <a:rPr lang="pl-PL" b="1" dirty="0">
                <a:solidFill>
                  <a:srgbClr val="013974"/>
                </a:solidFill>
              </a:rPr>
              <a:t>Gubernatorstwo</a:t>
            </a:r>
            <a:endParaRPr lang="pl-PL" b="1" dirty="0">
              <a:solidFill>
                <a:srgbClr val="013974"/>
              </a:solidFill>
            </a:endParaRPr>
          </a:p>
        </p:txBody>
      </p:sp>
      <p:sp>
        <p:nvSpPr>
          <p:cNvPr id="51" name="Prostokąt 50"/>
          <p:cNvSpPr/>
          <p:nvPr/>
        </p:nvSpPr>
        <p:spPr>
          <a:xfrm>
            <a:off x="4572000" y="1376771"/>
            <a:ext cx="4068452" cy="1080121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zamknięto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wszystkie obiekty polskiej kultury – muzea, biblioteki, teatry, szkoły wyższe i średnie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działały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niższe urzędy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istniały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szkoły podstawowe i zawodowe</a:t>
            </a:r>
          </a:p>
        </p:txBody>
      </p:sp>
      <p:sp>
        <p:nvSpPr>
          <p:cNvPr id="62" name="pole tekstowe 61"/>
          <p:cNvSpPr txBox="1"/>
          <p:nvPr/>
        </p:nvSpPr>
        <p:spPr>
          <a:xfrm>
            <a:off x="2149693" y="4221120"/>
            <a:ext cx="2170279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Warszawska Szkoła Zawodowa. Uczniowie przy imadłach w szkolnych warsztatach</a:t>
            </a:r>
            <a:endParaRPr lang="pl-PL" sz="700" dirty="0"/>
          </a:p>
        </p:txBody>
      </p:sp>
      <p:cxnSp>
        <p:nvCxnSpPr>
          <p:cNvPr id="11" name="Łącznik prosty 10"/>
          <p:cNvCxnSpPr/>
          <p:nvPr/>
        </p:nvCxnSpPr>
        <p:spPr>
          <a:xfrm>
            <a:off x="4572126" y="2852936"/>
            <a:ext cx="406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ostokąt 11"/>
          <p:cNvSpPr/>
          <p:nvPr/>
        </p:nvSpPr>
        <p:spPr>
          <a:xfrm>
            <a:off x="4572000" y="2888940"/>
            <a:ext cx="4068452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policja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granatowa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4572000" y="2492932"/>
            <a:ext cx="4068452" cy="32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podporządkowane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Niemcom</a:t>
            </a:r>
          </a:p>
        </p:txBody>
      </p:sp>
      <p:cxnSp>
        <p:nvCxnSpPr>
          <p:cNvPr id="18" name="Łącznik prosty 17"/>
          <p:cNvCxnSpPr/>
          <p:nvPr/>
        </p:nvCxnSpPr>
        <p:spPr>
          <a:xfrm>
            <a:off x="4572126" y="3212976"/>
            <a:ext cx="406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rostokąt 18"/>
          <p:cNvSpPr/>
          <p:nvPr/>
        </p:nvSpPr>
        <p:spPr>
          <a:xfrm>
            <a:off x="4572000" y="3248980"/>
            <a:ext cx="4068452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</a:t>
            </a:r>
            <a:r>
              <a:rPr lang="pl-PL" sz="14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posiadanie radia groziła kara śmierci</a:t>
            </a:r>
            <a:endParaRPr lang="pl-PL" sz="1400" dirty="0">
              <a:solidFill>
                <a:schemeClr val="tx2">
                  <a:lumMod val="40000"/>
                  <a:lumOff val="6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0" name="Łącznik prosty 19"/>
          <p:cNvCxnSpPr/>
          <p:nvPr/>
        </p:nvCxnSpPr>
        <p:spPr>
          <a:xfrm>
            <a:off x="4572126" y="3573016"/>
            <a:ext cx="406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/>
          <p:cNvSpPr/>
          <p:nvPr/>
        </p:nvSpPr>
        <p:spPr>
          <a:xfrm>
            <a:off x="4572000" y="3609092"/>
            <a:ext cx="4068452" cy="684004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kinach wyświetlano niemieckie filmy z dodatkami propagandowymi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istniała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niemiecka prasa („gadzinówki”)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5"/>
          <a:stretch/>
        </p:blipFill>
        <p:spPr>
          <a:xfrm>
            <a:off x="620196" y="1556792"/>
            <a:ext cx="3699776" cy="2556284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2081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51" grpId="0"/>
      <p:bldP spid="62" grpId="0" animBg="1"/>
      <p:bldP spid="12" grpId="0"/>
      <p:bldP spid="17" grpId="0"/>
      <p:bldP spid="19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Generalne </a:t>
            </a:r>
            <a:r>
              <a:rPr lang="pl-PL" b="1" dirty="0">
                <a:solidFill>
                  <a:schemeClr val="tx2"/>
                </a:solidFill>
              </a:rPr>
              <a:t>Gubernatorstwo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503547" y="1376772"/>
            <a:ext cx="3888000" cy="108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eliminowanie</a:t>
            </a: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„elementu przywódczego”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aresztowanie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profesorów Uniwersytetu Jagiellońskiego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zbrodnia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Palmirach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4780114" y="1376772"/>
            <a:ext cx="4363886" cy="4789078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sp>
        <p:nvSpPr>
          <p:cNvPr id="29" name="pole tekstowe 28"/>
          <p:cNvSpPr txBox="1"/>
          <p:nvPr/>
        </p:nvSpPr>
        <p:spPr>
          <a:xfrm>
            <a:off x="4957757" y="4545136"/>
            <a:ext cx="1702475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/>
              <a:t>Zbrodnia w Palmirach. Grupa Polaków prowadzona przez niemieckich policjantów na rozstrzelanie</a:t>
            </a:r>
            <a:endParaRPr lang="pl-PL" sz="700" dirty="0"/>
          </a:p>
        </p:txBody>
      </p:sp>
      <p:sp>
        <p:nvSpPr>
          <p:cNvPr id="16" name="Prostokąt 15"/>
          <p:cNvSpPr/>
          <p:nvPr/>
        </p:nvSpPr>
        <p:spPr>
          <a:xfrm>
            <a:off x="503547" y="2492896"/>
            <a:ext cx="3888000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mord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wykładowców uczelni we Lwowie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Prostokąt 17"/>
          <p:cNvSpPr/>
          <p:nvPr/>
        </p:nvSpPr>
        <p:spPr>
          <a:xfrm>
            <a:off x="503547" y="2888940"/>
            <a:ext cx="3888000" cy="3096344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Generalny plan wschodni”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germanizacji tego obszaru po zwycięstwie na wschodzie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zabicie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lub wysiedlenie za Ural 85% Polaków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pozostałych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zamierzano zgermanizować lub zamienić w niewolników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listopad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1942 r. – początek realizacji planu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akcja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Zamojszczyźnie</a:t>
            </a:r>
          </a:p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sierpnia 1942 r. wysiedlono ponad 100 tys. Polaków</a:t>
            </a:r>
          </a:p>
        </p:txBody>
      </p:sp>
      <p:cxnSp>
        <p:nvCxnSpPr>
          <p:cNvPr id="13" name="Łącznik prosty 12"/>
          <p:cNvCxnSpPr/>
          <p:nvPr/>
        </p:nvCxnSpPr>
        <p:spPr>
          <a:xfrm>
            <a:off x="503238" y="2852936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9"/>
          <a:stretch/>
        </p:blipFill>
        <p:spPr>
          <a:xfrm>
            <a:off x="4957757" y="1592796"/>
            <a:ext cx="4200467" cy="2844316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9747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 animBg="1"/>
      <p:bldP spid="29" grpId="0" animBg="1"/>
      <p:bldP spid="16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Pod </a:t>
            </a:r>
            <a:r>
              <a:rPr lang="pl-PL" b="1" dirty="0">
                <a:solidFill>
                  <a:schemeClr val="tx2"/>
                </a:solidFill>
              </a:rPr>
              <a:t>okupacją radziecką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503547" y="1376772"/>
            <a:ext cx="3888000" cy="79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ziemiach zajętych przez ZSRS mieszkało ponad 14 mln osób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6,5 mln to Polacy</a:t>
            </a:r>
          </a:p>
        </p:txBody>
      </p:sp>
      <p:sp>
        <p:nvSpPr>
          <p:cNvPr id="10" name="Prostokąt 9"/>
          <p:cNvSpPr/>
          <p:nvPr/>
        </p:nvSpPr>
        <p:spPr>
          <a:xfrm>
            <a:off x="503238" y="3681028"/>
            <a:ext cx="3888000" cy="61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sowietyzacja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Kresów Wschodnich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organizacja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wzór radziecki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503238" y="4293096"/>
            <a:ext cx="3888000" cy="2012587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rozwiązano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polskie organizacje</a:t>
            </a:r>
          </a:p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język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polski pozbawiono statusu języka urzędowego</a:t>
            </a:r>
          </a:p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walka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religią</a:t>
            </a:r>
          </a:p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zamiana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kościołów na magazyny</a:t>
            </a:r>
          </a:p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pozostawiono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polskie uniwersytety i teatry</a:t>
            </a:r>
          </a:p>
        </p:txBody>
      </p:sp>
      <p:cxnSp>
        <p:nvCxnSpPr>
          <p:cNvPr id="16" name="Łącznik prosty 15"/>
          <p:cNvCxnSpPr/>
          <p:nvPr/>
        </p:nvCxnSpPr>
        <p:spPr>
          <a:xfrm>
            <a:off x="503238" y="2204864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/>
          <p:cNvSpPr/>
          <p:nvPr/>
        </p:nvSpPr>
        <p:spPr>
          <a:xfrm>
            <a:off x="503547" y="2276872"/>
            <a:ext cx="3888000" cy="129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jesienią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1939 r. „wybory” do zgromadzeń narodowych zachodniej Białorusi i zachodniej Ukrainy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wygrali” komuniści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poprosili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wcielenie tych obszarów do ZSRS</a:t>
            </a:r>
          </a:p>
        </p:txBody>
      </p:sp>
      <p:cxnSp>
        <p:nvCxnSpPr>
          <p:cNvPr id="20" name="Łącznik prosty 19"/>
          <p:cNvCxnSpPr/>
          <p:nvPr/>
        </p:nvCxnSpPr>
        <p:spPr>
          <a:xfrm>
            <a:off x="503238" y="3645024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2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0" grpId="0"/>
      <p:bldP spid="11" grpId="0"/>
      <p:bldP spid="18" grpId="0"/>
    </p:bldLst>
  </p:timing>
</p:sld>
</file>

<file path=ppt/theme/theme1.xml><?xml version="1.0" encoding="utf-8"?>
<a:theme xmlns:a="http://schemas.openxmlformats.org/drawingml/2006/main" name="Motyw pakietu Office">
  <a:themeElements>
    <a:clrScheme name="Historia_Lic">
      <a:dk1>
        <a:sysClr val="windowText" lastClr="000000"/>
      </a:dk1>
      <a:lt1>
        <a:sysClr val="window" lastClr="FFFFFF"/>
      </a:lt1>
      <a:dk2>
        <a:srgbClr val="1F3864"/>
      </a:dk2>
      <a:lt2>
        <a:srgbClr val="E7E6E6"/>
      </a:lt2>
      <a:accent1>
        <a:srgbClr val="D1E3F3"/>
      </a:accent1>
      <a:accent2>
        <a:srgbClr val="8B3F65"/>
      </a:accent2>
      <a:accent3>
        <a:srgbClr val="A5A5A5"/>
      </a:accent3>
      <a:accent4>
        <a:srgbClr val="2E75B5"/>
      </a:accent4>
      <a:accent5>
        <a:srgbClr val="3F9FCB"/>
      </a:accent5>
      <a:accent6>
        <a:srgbClr val="4472C4"/>
      </a:accent6>
      <a:hlink>
        <a:srgbClr val="4472C4"/>
      </a:hlink>
      <a:folHlink>
        <a:srgbClr val="4472C4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rgbClr val="B5D2EC"/>
          </a:solidFill>
        </a:ln>
      </a:spPr>
      <a:bodyPr wrap="square" lIns="108000" tIns="36000" rIns="36000" bIns="36000" anchor="ctr">
        <a:noAutofit/>
      </a:bodyPr>
      <a:lstStyle>
        <a:defPPr marL="0">
          <a:spcAft>
            <a:spcPts val="200"/>
          </a:spcAft>
          <a:buClr>
            <a:srgbClr val="B5D2EC"/>
          </a:buClr>
          <a:defRPr sz="14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14577</TotalTime>
  <Words>572</Words>
  <Application>Microsoft Office PowerPoint</Application>
  <PresentationFormat>Pokaz na ekranie (4:3)</PresentationFormat>
  <Paragraphs>106</Paragraphs>
  <Slides>10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Motyw pakietu Office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Marta Handschke</cp:lastModifiedBy>
  <cp:revision>1903</cp:revision>
  <dcterms:created xsi:type="dcterms:W3CDTF">2015-10-29T10:43:43Z</dcterms:created>
  <dcterms:modified xsi:type="dcterms:W3CDTF">2023-12-08T14:20:47Z</dcterms:modified>
</cp:coreProperties>
</file>