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handoutMasterIdLst>
    <p:handoutMasterId r:id="rId14"/>
  </p:handoutMasterIdLst>
  <p:sldIdLst>
    <p:sldId id="296" r:id="rId3"/>
    <p:sldId id="258" r:id="rId4"/>
    <p:sldId id="281" r:id="rId5"/>
    <p:sldId id="297" r:id="rId6"/>
    <p:sldId id="291" r:id="rId7"/>
    <p:sldId id="310" r:id="rId8"/>
    <p:sldId id="299" r:id="rId9"/>
    <p:sldId id="305" r:id="rId10"/>
    <p:sldId id="308" r:id="rId11"/>
    <p:sldId id="30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9" autoAdjust="0"/>
  </p:normalViewPr>
  <p:slideViewPr>
    <p:cSldViewPr showGuides="1">
      <p:cViewPr varScale="1">
        <p:scale>
          <a:sx n="121" d="100"/>
          <a:sy n="121" d="100"/>
        </p:scale>
        <p:origin x="426" y="96"/>
      </p:cViewPr>
      <p:guideLst>
        <p:guide orient="horz" pos="4042"/>
        <p:guide orient="horz" pos="527"/>
        <p:guide pos="288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91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2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61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Polska pod okupacją</a:t>
            </a:r>
            <a:endParaRPr lang="pl-PL" sz="1400" b="1" kern="1200" dirty="0" smtClean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Polska pod okupacją</a:t>
            </a:r>
            <a:endParaRPr lang="pl-PL" sz="1400" b="1" kern="1200" dirty="0" smtClean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Polska pod okupacją</a:t>
            </a:r>
            <a:endParaRPr lang="pl-PL" sz="1400" b="1" kern="1200" dirty="0" smtClean="0">
              <a:solidFill>
                <a:schemeClr val="bg1"/>
              </a:solidFill>
              <a:effectLst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Polska pod okupacją</a:t>
            </a:r>
            <a:endParaRPr lang="pl-PL" sz="1400" b="1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21" y="1341438"/>
            <a:ext cx="5900942" cy="428577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68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Polska pod okupacją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61592" y="1556792"/>
            <a:ext cx="1779171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Ruiny Zamku Królewskiego w Warszawie, zniszczonego podczas wojny obronnej</a:t>
            </a:r>
            <a:endParaRPr lang="pl-PL" sz="700" i="1" dirty="0"/>
          </a:p>
        </p:txBody>
      </p:sp>
      <p:pic>
        <p:nvPicPr>
          <p:cNvPr id="8" name="Obraz 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1" y="4022503"/>
            <a:ext cx="1538160" cy="19987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Pod </a:t>
            </a:r>
            <a:r>
              <a:rPr lang="pl-PL" b="1" dirty="0">
                <a:solidFill>
                  <a:schemeClr val="tx2"/>
                </a:solidFill>
              </a:rPr>
              <a:t>okupacją radziecką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również osłabienie polskości na tych obszarach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503238" y="1916832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503547" y="1952836"/>
            <a:ext cx="3888000" cy="162018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1939 r. masowe aresztowania Polaków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1940 r. Stalin zarządził trzy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deportacje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Polaków na wschód, w 1941 r. przeprowadzono czwartą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Syberię i do Kazachstanu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wywieziono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ok. 330 tys. osób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03547" y="3537012"/>
            <a:ext cx="3888000" cy="32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100 tys. Polaków rozstrzelano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03547" y="3874430"/>
            <a:ext cx="3888000" cy="2002841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Stalin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chciał Polaków sterroryzować, a nie wymordować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stać się wzorowymi obywatelami radzieckimi</a:t>
            </a:r>
          </a:p>
        </p:txBody>
      </p:sp>
    </p:spTree>
    <p:extLst>
      <p:ext uri="{BB962C8B-B14F-4D97-AF65-F5344CB8AC3E}">
        <p14:creationId xmlns:p14="http://schemas.microsoft.com/office/powerpoint/2010/main" val="428496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scharakteryzujesz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sytuację ludności polskiej na ziemiach wcielonych do Rzeszy, na terenie Generalnego Gubernatorstwa oraz na ziemiach okupowanych przez ZSRS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nazistów i komunistów wymierzone w ludność polską na terenach byłej II Rzeczpospolitej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wskażesz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mapie podział ziem polskich zajętych przez Trzecią Rzeszę i ZSRS 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główne cele polityki nazistów i komunistów wobec Polaków na ziemiach okupowanych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Polska </a:t>
            </a:r>
            <a:r>
              <a:rPr lang="pl-PL" b="1" dirty="0">
                <a:solidFill>
                  <a:schemeClr val="tx2"/>
                </a:solidFill>
              </a:rPr>
              <a:t>pod okupacją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256441" y="2420888"/>
            <a:ext cx="3887924" cy="4437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572364" y="2421484"/>
            <a:ext cx="1475589" cy="4442293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503546" y="1376771"/>
            <a:ext cx="4068453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ziemie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wcielone do Rzeszy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zachodnie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północno-zachodnie tereny Polski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202484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503546" y="2060848"/>
            <a:ext cx="4068453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Generalne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Gubernatorstwo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4571999" y="1376771"/>
            <a:ext cx="4068453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ziemie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wcielone do ZSRS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zachodnia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Białoruś i zachodnia Ukraina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800120"/>
            <a:ext cx="6229003" cy="3616554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6" grpId="0"/>
      <p:bldP spid="18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4572000" y="1376363"/>
            <a:ext cx="4572000" cy="5040311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356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Ziemie </a:t>
            </a:r>
            <a:r>
              <a:rPr lang="pl-PL" b="1" dirty="0">
                <a:solidFill>
                  <a:schemeClr val="tx2"/>
                </a:solidFill>
              </a:rPr>
              <a:t>wcielone do Rzeszy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3888000" cy="57606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mieszkało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ponad 10 milionów ludzi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większość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stanowili Polacy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503547" y="2096852"/>
            <a:ext cx="3888000" cy="147616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aresztowania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morderstwa Polaków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organizowane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 SS i policję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działacze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polityczni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inteligencja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powstańcy śląscy i wielkopolscy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503238" y="2024844"/>
            <a:ext cx="356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49"/>
          <p:cNvSpPr txBox="1"/>
          <p:nvPr/>
        </p:nvSpPr>
        <p:spPr>
          <a:xfrm>
            <a:off x="4686191" y="4617156"/>
            <a:ext cx="2412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Wejście do obozu koncentracyjnego i zagłady w Stutthofie</a:t>
            </a:r>
            <a:endParaRPr lang="pl-PL" sz="700" dirty="0"/>
          </a:p>
        </p:txBody>
      </p:sp>
      <p:sp>
        <p:nvSpPr>
          <p:cNvPr id="14" name="Prostokąt 13"/>
          <p:cNvSpPr/>
          <p:nvPr/>
        </p:nvSpPr>
        <p:spPr>
          <a:xfrm>
            <a:off x="503547" y="3573016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Niemców było pozbawienie Polaków warstwy przywódczej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zamordowano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ok. 40 tys. osób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03547" y="4402260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tysiące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wywieziono do obozów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koncentracyjnych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Stutthof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03547" y="5193196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90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zginęło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ok. 60 tys. osób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99" y="1516979"/>
            <a:ext cx="4500474" cy="2992141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/>
      <p:bldP spid="40" grpId="0"/>
      <p:bldP spid="50" grpId="0" animBg="1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717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471707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6004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Ziemie </a:t>
            </a:r>
            <a:r>
              <a:rPr lang="pl-PL" b="1" dirty="0">
                <a:solidFill>
                  <a:srgbClr val="013974"/>
                </a:solidFill>
              </a:rPr>
              <a:t>wcielone do Rzeszy</a:t>
            </a:r>
            <a:endParaRPr lang="pl-PL" b="1" dirty="0">
              <a:solidFill>
                <a:srgbClr val="013974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572434" y="1376771"/>
            <a:ext cx="4068329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germanizacja</a:t>
            </a:r>
            <a:endParaRPr lang="pl-PL" sz="1400" b="1" dirty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likwidacja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polskich urzędów, bibliotek, teatrów, szkół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Łącznik prosty 16"/>
          <p:cNvCxnSpPr/>
          <p:nvPr/>
        </p:nvCxnSpPr>
        <p:spPr>
          <a:xfrm>
            <a:off x="4572126" y="2528900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572434" y="2564904"/>
            <a:ext cx="4068329" cy="126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wysiedlanie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Polaków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Generalnego Gubernatorstwa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pierwszym roku wysiedlono ponad 900 tys. osób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wysyłanie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Polaków na roboty przymusowe do Niemiec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08"/>
          <a:stretch/>
        </p:blipFill>
        <p:spPr>
          <a:xfrm>
            <a:off x="639934" y="1592797"/>
            <a:ext cx="2298006" cy="3168351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34" name="pole tekstowe 33"/>
          <p:cNvSpPr txBox="1"/>
          <p:nvPr/>
        </p:nvSpPr>
        <p:spPr>
          <a:xfrm>
            <a:off x="2569688" y="1751833"/>
            <a:ext cx="1728192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Niemiecki sklep w Poznaniu. Szyld sklepu dla niemieckiego wojska, policji i SS</a:t>
            </a:r>
            <a:endParaRPr lang="pl-PL" sz="700" dirty="0"/>
          </a:p>
        </p:txBody>
      </p:sp>
      <p:sp>
        <p:nvSpPr>
          <p:cNvPr id="20" name="Prostokąt 19"/>
          <p:cNvSpPr/>
          <p:nvPr/>
        </p:nvSpPr>
        <p:spPr>
          <a:xfrm>
            <a:off x="4572434" y="2168860"/>
            <a:ext cx="4068329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używania języka polskiego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4572434" y="3861048"/>
            <a:ext cx="4068329" cy="126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łapanki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przymusowe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wcielanie do niemieckiego wojska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Volksdeutsch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>
          <a:xfrm>
            <a:off x="1722142" y="4036841"/>
            <a:ext cx="2575738" cy="1804428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22" name="pole tekstowe 21"/>
          <p:cNvSpPr txBox="1"/>
          <p:nvPr/>
        </p:nvSpPr>
        <p:spPr>
          <a:xfrm>
            <a:off x="503238" y="5301208"/>
            <a:ext cx="1548482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Grupa polskich robotników w obozie pracy w Rzeszy po skończonej pracy wchodzi do łaźni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18" grpId="0"/>
      <p:bldP spid="34" grpId="0" animBg="1"/>
      <p:bldP spid="20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717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471707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6004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Generalne </a:t>
            </a:r>
            <a:r>
              <a:rPr lang="pl-PL" b="1" dirty="0">
                <a:solidFill>
                  <a:srgbClr val="013974"/>
                </a:solidFill>
              </a:rPr>
              <a:t>Gubernatorstwo</a:t>
            </a:r>
            <a:endParaRPr lang="pl-PL" b="1" dirty="0">
              <a:solidFill>
                <a:srgbClr val="013974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572434" y="1376771"/>
            <a:ext cx="4068329" cy="25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twór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polityczny zarządzany przez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Hansa Franka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Łącznik prosty 16"/>
          <p:cNvCxnSpPr/>
          <p:nvPr/>
        </p:nvCxnSpPr>
        <p:spPr>
          <a:xfrm>
            <a:off x="4572126" y="2816932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572434" y="2852936"/>
            <a:ext cx="4068329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przytułek dla Polaków, Żydów i innej hołoty”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572434" y="1664804"/>
            <a:ext cx="4068329" cy="111612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stolicą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Kraków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Generalnym Gubernatorstwie mieszkało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12 milionów ludzi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większość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stanowili Polacy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2771490" y="4405141"/>
            <a:ext cx="1548482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Uroczystość objęcia przez Hansa Franka urzędu gubernatora Generalnego Gubernatorstwa</a:t>
            </a:r>
            <a:endParaRPr lang="pl-PL" sz="700" dirty="0"/>
          </a:p>
        </p:txBody>
      </p:sp>
      <p:cxnSp>
        <p:nvCxnSpPr>
          <p:cNvPr id="19" name="Łącznik prosty 18"/>
          <p:cNvCxnSpPr/>
          <p:nvPr/>
        </p:nvCxnSpPr>
        <p:spPr>
          <a:xfrm>
            <a:off x="4572126" y="3176972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4572434" y="3212974"/>
            <a:ext cx="4068329" cy="1548173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Niemców było to źródło żywności, surowców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taniej siły roboczej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wysyłanie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Polaków na przymusowe roboty do Niemiec lub do obozów koncentracyjnych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łapanki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1" b="1290"/>
          <a:stretch/>
        </p:blipFill>
        <p:spPr>
          <a:xfrm>
            <a:off x="647564" y="1573648"/>
            <a:ext cx="3672408" cy="2755452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531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18" grpId="0"/>
      <p:bldP spid="20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3709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3709008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Generalne </a:t>
            </a:r>
            <a:r>
              <a:rPr lang="pl-PL" b="1" dirty="0">
                <a:solidFill>
                  <a:srgbClr val="013974"/>
                </a:solidFill>
              </a:rPr>
              <a:t>Gubernatorstwo</a:t>
            </a:r>
            <a:endParaRPr lang="pl-PL" b="1" dirty="0">
              <a:solidFill>
                <a:srgbClr val="013974"/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4572000" y="1376771"/>
            <a:ext cx="4068452" cy="1080121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zamknięto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obiekty polskiej kultury – muzea, biblioteki, teatry, szkoły wyższe i średnie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niższe urzędy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istniały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szkoły podstawowe i zawodowe</a:t>
            </a:r>
          </a:p>
        </p:txBody>
      </p:sp>
      <p:sp>
        <p:nvSpPr>
          <p:cNvPr id="62" name="pole tekstowe 61"/>
          <p:cNvSpPr txBox="1"/>
          <p:nvPr/>
        </p:nvSpPr>
        <p:spPr>
          <a:xfrm>
            <a:off x="2149693" y="4221120"/>
            <a:ext cx="2170279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Warszawska Szkoła Zawodowa. Uczniowie przy imadłach w szkolnych warsztatach</a:t>
            </a:r>
            <a:endParaRPr lang="pl-PL" sz="700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4572126" y="2852936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4572000" y="2888940"/>
            <a:ext cx="4068452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policja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granatowa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572000" y="2492932"/>
            <a:ext cx="4068452" cy="32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podporządkowane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Niemcom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4572126" y="3212976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572000" y="3248980"/>
            <a:ext cx="4068452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pl-P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posiadanie radia groziła kara śmierci</a:t>
            </a:r>
            <a:endParaRPr lang="pl-PL" sz="1400" dirty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Łącznik prosty 19"/>
          <p:cNvCxnSpPr/>
          <p:nvPr/>
        </p:nvCxnSpPr>
        <p:spPr>
          <a:xfrm>
            <a:off x="4572126" y="3573016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4572000" y="3609092"/>
            <a:ext cx="4068452" cy="68400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kinach wyświetlano niemieckie filmy z dodatkami propagandowymi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istniała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niemiecka prasa („gadzinówki”)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"/>
          <a:stretch/>
        </p:blipFill>
        <p:spPr>
          <a:xfrm>
            <a:off x="620196" y="1556792"/>
            <a:ext cx="3699776" cy="2556284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62" grpId="0" animBg="1"/>
      <p:bldP spid="12" grpId="0"/>
      <p:bldP spid="17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Generalne </a:t>
            </a:r>
            <a:r>
              <a:rPr lang="pl-PL" b="1" dirty="0">
                <a:solidFill>
                  <a:schemeClr val="tx2"/>
                </a:solidFill>
              </a:rPr>
              <a:t>Gubernatorstwo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108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eliminowanie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„elementu przywódczego”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aresztowanie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profesorów Uniwersytetu Jagiellońskiego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zbrodnia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Palmirach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780114" y="1376772"/>
            <a:ext cx="4363886" cy="4789078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4957757" y="4545136"/>
            <a:ext cx="170247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Zbrodnia w Palmirach. Grupa Polaków prowadzona przez niemieckich policjantów na rozstrzelanie</a:t>
            </a:r>
            <a:endParaRPr lang="pl-PL" sz="700" dirty="0"/>
          </a:p>
        </p:txBody>
      </p:sp>
      <p:sp>
        <p:nvSpPr>
          <p:cNvPr id="16" name="Prostokąt 15"/>
          <p:cNvSpPr/>
          <p:nvPr/>
        </p:nvSpPr>
        <p:spPr>
          <a:xfrm>
            <a:off x="503547" y="2492896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wykładowców uczelni we Lwowie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03547" y="2888940"/>
            <a:ext cx="3888000" cy="309634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Generalny plan wschodni”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germanizacji tego obszaru po zwycięstwie na wschodzie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zabicie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 wysiedlenie za Ural 85% Polaków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pozostałych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zamierzano zgermanizować lub zamienić w niewolników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listopad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1942 r. – początek realizacji planu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akcja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Zamojszczyźnie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sierpnia 1942 r. wysiedlono ponad 100 tys. Polaków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503238" y="2852936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"/>
          <a:stretch/>
        </p:blipFill>
        <p:spPr>
          <a:xfrm>
            <a:off x="4957757" y="1592796"/>
            <a:ext cx="4200467" cy="2844316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7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9" grpId="0" animBg="1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Pod </a:t>
            </a:r>
            <a:r>
              <a:rPr lang="pl-PL" b="1" dirty="0">
                <a:solidFill>
                  <a:schemeClr val="tx2"/>
                </a:solidFill>
              </a:rPr>
              <a:t>okupacją radziecką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ziemiach zajętych przez ZSRS mieszkało ponad 14 mln osób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6,5 mln to Polacy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03238" y="3681028"/>
            <a:ext cx="3888000" cy="61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sowietyzacja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Kresów Wschodnich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wzór radziecki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03238" y="4293096"/>
            <a:ext cx="3888000" cy="2012587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rozwiązano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polskie organizacje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język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 pozbawiono statusu języka urzędowego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religią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zamiana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kościołów na magazyny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pozostawiono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polskie uniwersytety i teatry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503238" y="220486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503547" y="2276872"/>
            <a:ext cx="3888000" cy="129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jesienią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1939 r. „wybory” do zgromadzeń narodowych zachodniej Białorusi i zachodniej Ukrainy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wygrali” komuniści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poprosili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wcielenie tych obszarów do ZSRS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503238" y="364502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1" grpId="0"/>
      <p:bldP spid="18" grpId="0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14577</TotalTime>
  <Words>572</Words>
  <Application>Microsoft Office PowerPoint</Application>
  <PresentationFormat>Pokaz na ekranie (4:3)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Marta Handschke</cp:lastModifiedBy>
  <cp:revision>1903</cp:revision>
  <dcterms:created xsi:type="dcterms:W3CDTF">2015-10-29T10:43:43Z</dcterms:created>
  <dcterms:modified xsi:type="dcterms:W3CDTF">2023-12-08T14:20:47Z</dcterms:modified>
</cp:coreProperties>
</file>