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1"/>
  </p:notesMasterIdLst>
  <p:handoutMasterIdLst>
    <p:handoutMasterId r:id="rId12"/>
  </p:handoutMasterIdLst>
  <p:sldIdLst>
    <p:sldId id="296" r:id="rId3"/>
    <p:sldId id="258" r:id="rId4"/>
    <p:sldId id="281" r:id="rId5"/>
    <p:sldId id="291" r:id="rId6"/>
    <p:sldId id="297" r:id="rId7"/>
    <p:sldId id="299" r:id="rId8"/>
    <p:sldId id="305" r:id="rId9"/>
    <p:sldId id="308" r:id="rId1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042" userDrawn="1">
          <p15:clr>
            <a:srgbClr val="A4A3A4"/>
          </p15:clr>
        </p15:guide>
        <p15:guide id="4" orient="horz" pos="527" userDrawn="1">
          <p15:clr>
            <a:srgbClr val="A4A3A4"/>
          </p15:clr>
        </p15:guide>
        <p15:guide id="5" pos="2880">
          <p15:clr>
            <a:srgbClr val="A4A3A4"/>
          </p15:clr>
        </p15:guide>
        <p15:guide id="6" orient="horz" pos="32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2EC"/>
    <a:srgbClr val="2E75B5"/>
    <a:srgbClr val="013974"/>
    <a:srgbClr val="036B9A"/>
    <a:srgbClr val="3B87CD"/>
    <a:srgbClr val="2DAFE6"/>
    <a:srgbClr val="0E7094"/>
    <a:srgbClr val="E83363"/>
    <a:srgbClr val="28659C"/>
    <a:srgbClr val="0A5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6" autoAdjust="0"/>
    <p:restoredTop sz="94699" autoAdjust="0"/>
  </p:normalViewPr>
  <p:slideViewPr>
    <p:cSldViewPr showGuides="1">
      <p:cViewPr varScale="1">
        <p:scale>
          <a:sx n="105" d="100"/>
          <a:sy n="105" d="100"/>
        </p:scale>
        <p:origin x="108" y="456"/>
      </p:cViewPr>
      <p:guideLst>
        <p:guide orient="horz" pos="4042"/>
        <p:guide orient="horz" pos="527"/>
        <p:guide pos="2880"/>
        <p:guide orient="horz" pos="3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43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11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647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530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116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2611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Podzielone Niemcy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9" name="Tytuł 1"/>
          <p:cNvSpPr txBox="1">
            <a:spLocks/>
          </p:cNvSpPr>
          <p:nvPr userDrawn="1"/>
        </p:nvSpPr>
        <p:spPr>
          <a:xfrm>
            <a:off x="503238" y="174166"/>
            <a:ext cx="3384706" cy="3600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Podzielone Niemcy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4" name="Elipsa 3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B5D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Podzielone Niemcy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  <p15:guide id="5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Podzielone Niemcy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949741" y="-2738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1" y="130860"/>
            <a:ext cx="1018565" cy="440555"/>
          </a:xfrm>
          <a:prstGeom prst="rect">
            <a:avLst/>
          </a:prstGeom>
        </p:spPr>
      </p:pic>
      <p:grpSp>
        <p:nvGrpSpPr>
          <p:cNvPr id="5" name="Grupa 4"/>
          <p:cNvGrpSpPr/>
          <p:nvPr userDrawn="1"/>
        </p:nvGrpSpPr>
        <p:grpSpPr>
          <a:xfrm>
            <a:off x="499105" y="188640"/>
            <a:ext cx="648072" cy="648072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8" r:id="rId3"/>
    <p:sldLayoutId id="2147483663" r:id="rId4"/>
    <p:sldLayoutId id="2147483689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68000" tIns="108000" bIns="72000" rtlCol="0" anchor="ctr"/>
          <a:lstStyle/>
          <a:p>
            <a:pPr>
              <a:lnSpc>
                <a:spcPts val="3200"/>
              </a:lnSpc>
            </a:pPr>
            <a:r>
              <a:rPr lang="pl-PL" sz="3200" b="1" dirty="0">
                <a:solidFill>
                  <a:schemeClr val="tx2"/>
                </a:solidFill>
                <a:latin typeface="Calibri" panose="020F0502020204030204" pitchFamily="34" charset="0"/>
              </a:rPr>
              <a:t>Podzielone Niemcy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466984" y="3878503"/>
            <a:ext cx="1188443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Flaga Niemieckiej Republiki Demokratycznej</a:t>
            </a:r>
            <a:endParaRPr lang="pl-PL" sz="700" i="1" dirty="0"/>
          </a:p>
        </p:txBody>
      </p:sp>
      <p:pic>
        <p:nvPicPr>
          <p:cNvPr id="8" name="Obraz 7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21" y="4022503"/>
            <a:ext cx="1538160" cy="199878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/>
        </p:spPr>
      </p:pic>
      <p:grpSp>
        <p:nvGrpSpPr>
          <p:cNvPr id="9" name="Grupa 8"/>
          <p:cNvGrpSpPr/>
          <p:nvPr/>
        </p:nvGrpSpPr>
        <p:grpSpPr>
          <a:xfrm>
            <a:off x="503238" y="1340660"/>
            <a:ext cx="8152189" cy="2448380"/>
            <a:chOff x="1150938" y="1340660"/>
            <a:chExt cx="7504489" cy="2232356"/>
          </a:xfrm>
        </p:grpSpPr>
        <p:pic>
          <p:nvPicPr>
            <p:cNvPr id="4" name="Obraz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4536" y="1340660"/>
              <a:ext cx="3720891" cy="2232356"/>
            </a:xfrm>
            <a:prstGeom prst="rect">
              <a:avLst/>
            </a:prstGeom>
          </p:spPr>
        </p:pic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0938" y="1340660"/>
              <a:ext cx="3574471" cy="2232356"/>
            </a:xfrm>
            <a:prstGeom prst="rect">
              <a:avLst/>
            </a:prstGeom>
          </p:spPr>
        </p:pic>
      </p:grpSp>
      <p:sp>
        <p:nvSpPr>
          <p:cNvPr id="10" name="pole tekstowe 9"/>
          <p:cNvSpPr txBox="1"/>
          <p:nvPr/>
        </p:nvSpPr>
        <p:spPr>
          <a:xfrm>
            <a:off x="3196710" y="3878503"/>
            <a:ext cx="1188443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Flaga Republiki Federalnej Niemiec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3548" y="3392996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NACOBEZU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Cele lekcji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376772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czym były procesy norymberskie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relacje między państwami zachodnimi a Stalinem i ich wpływ na sytuację powojennych Niemiec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najważniejsze informacje na temat NATO i Układu Warszawskiego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824539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03547" y="3824538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daty kryzysu berlińskiego, powstania RFN i NRD oraz NATO i Układu Warszawskiego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dlaczego doszło do kryzysu berlińskiego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zrozumiesz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wpływ polityki Stalina na sytuację w powojennym świecie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Procesy </a:t>
            </a:r>
            <a:r>
              <a:rPr lang="pl-PL" b="1" dirty="0">
                <a:solidFill>
                  <a:schemeClr val="tx2"/>
                </a:solidFill>
              </a:rPr>
              <a:t>norymberskie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945851"/>
            <a:ext cx="3887924" cy="33472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751712" y="944724"/>
            <a:ext cx="1295876" cy="3351155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15" name="Łącznik prosty 14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>
          <a:xfrm>
            <a:off x="503546" y="1376771"/>
            <a:ext cx="4068453" cy="194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trakcie wojny uznano, że zbrodnie nazistowskie powinny zostać osądzone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procesy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norymberskie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trwały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1945 do 1946 r.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sądzono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m.in. 22 nazistów wysokiej rangi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Herman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Goering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Joachim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von Ribbentrop</a:t>
            </a:r>
          </a:p>
        </p:txBody>
      </p:sp>
      <p:sp>
        <p:nvSpPr>
          <p:cNvPr id="25" name="Prostokąt 24"/>
          <p:cNvSpPr/>
          <p:nvPr/>
        </p:nvSpPr>
        <p:spPr>
          <a:xfrm>
            <a:off x="503546" y="3645024"/>
            <a:ext cx="4068453" cy="108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oskarżeni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zbrodnie przeciwko ludzkości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istniało wcześniej takie pojęcie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nikt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sądził zbrodni dokonanych przez aliantów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"/>
          <a:stretch/>
        </p:blipFill>
        <p:spPr>
          <a:xfrm>
            <a:off x="4839092" y="1376363"/>
            <a:ext cx="4304908" cy="2844725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21" name="Prostokąt 20"/>
          <p:cNvSpPr/>
          <p:nvPr/>
        </p:nvSpPr>
        <p:spPr>
          <a:xfrm>
            <a:off x="503547" y="3356992"/>
            <a:ext cx="3888000" cy="32403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Hans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Frank</a:t>
            </a:r>
          </a:p>
        </p:txBody>
      </p:sp>
      <p:sp>
        <p:nvSpPr>
          <p:cNvPr id="23" name="Prostokąt 22"/>
          <p:cNvSpPr/>
          <p:nvPr/>
        </p:nvSpPr>
        <p:spPr>
          <a:xfrm>
            <a:off x="503546" y="4725144"/>
            <a:ext cx="4068453" cy="1152128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osądzał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Międzynarodowy Trybunał Wojskowy</a:t>
            </a:r>
          </a:p>
          <a:p>
            <a:pPr marL="90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sędziowie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prokuratorzy z USA, Wielkiej Brytanii, Francji 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ZSRS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4839092" y="3681028"/>
            <a:ext cx="2037164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Joachim von Ribbentrop </a:t>
            </a:r>
            <a:r>
              <a:rPr lang="pl-PL" sz="700" dirty="0" smtClean="0"/>
              <a:t>(na zdjęciu po prawej) był </a:t>
            </a:r>
            <a:r>
              <a:rPr lang="pl-PL" sz="700" dirty="0"/>
              <a:t>ministrem spraw zagranicznych Trzeciej Rzeszy</a:t>
            </a:r>
            <a:endParaRPr lang="pl-PL" sz="700" i="1" dirty="0"/>
          </a:p>
        </p:txBody>
      </p:sp>
      <p:sp>
        <p:nvSpPr>
          <p:cNvPr id="24" name="Prostokąt 23"/>
          <p:cNvSpPr/>
          <p:nvPr/>
        </p:nvSpPr>
        <p:spPr>
          <a:xfrm>
            <a:off x="4572751" y="4725144"/>
            <a:ext cx="4068453" cy="1152128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0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uznano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SS,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Gestapo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NSDAP za organizacje przestępcze</a:t>
            </a:r>
          </a:p>
          <a:p>
            <a:pPr marL="10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część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nazistów skazano na karę śmierci, część na więzienie, a trzech uniewinniono</a:t>
            </a:r>
          </a:p>
        </p:txBody>
      </p:sp>
    </p:spTree>
    <p:extLst>
      <p:ext uri="{BB962C8B-B14F-4D97-AF65-F5344CB8AC3E}">
        <p14:creationId xmlns:p14="http://schemas.microsoft.com/office/powerpoint/2010/main" val="37550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16" grpId="0"/>
      <p:bldP spid="25" grpId="0"/>
      <p:bldP spid="21" grpId="0"/>
      <p:bldP spid="23" grpId="0"/>
      <p:bldP spid="14" grpId="0" animBg="1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47170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471707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6004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Blokada </a:t>
            </a:r>
            <a:r>
              <a:rPr lang="pl-PL" b="1" dirty="0">
                <a:solidFill>
                  <a:srgbClr val="013974"/>
                </a:solidFill>
              </a:rPr>
              <a:t>Berlina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4572434" y="1376771"/>
            <a:ext cx="4068329" cy="162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wojnie Niemcy zostały podzielone na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cztery strefy okupacyjne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radziecką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amerykańską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brytyjską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francuską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Łącznik prosty 16"/>
          <p:cNvCxnSpPr/>
          <p:nvPr/>
        </p:nvCxnSpPr>
        <p:spPr>
          <a:xfrm>
            <a:off x="4572126" y="3068960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/>
          <p:cNvSpPr/>
          <p:nvPr/>
        </p:nvSpPr>
        <p:spPr>
          <a:xfrm>
            <a:off x="4572434" y="3104964"/>
            <a:ext cx="4068329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Berlin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również został podzielony na cztery strefy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4572434" y="3465004"/>
            <a:ext cx="4068329" cy="180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pewnym czasie drogi Stalina i zachodnich aliantów rozeszły się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przywódca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ZSRS zaczął wprowadzać komunizm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kontrolowanej przez siebie strefie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alianci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zachodni połączyli swoje strefy i rozpoczęli ich demokratyzację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objęli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też swoje strefy planem Marshalla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Łącznik prosty 11"/>
          <p:cNvCxnSpPr/>
          <p:nvPr/>
        </p:nvCxnSpPr>
        <p:spPr>
          <a:xfrm>
            <a:off x="4572126" y="3429000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/>
          <a:srcRect l="1963" t="1194" r="42519" b="1797"/>
          <a:stretch/>
        </p:blipFill>
        <p:spPr>
          <a:xfrm>
            <a:off x="616815" y="1538790"/>
            <a:ext cx="3163097" cy="3611764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pic>
        <p:nvPicPr>
          <p:cNvPr id="19" name="Obraz 18"/>
          <p:cNvPicPr>
            <a:picLocks noChangeAspect="1"/>
          </p:cNvPicPr>
          <p:nvPr/>
        </p:nvPicPr>
        <p:blipFill rotWithShape="1">
          <a:blip r:embed="rId3"/>
          <a:srcRect l="66427" t="34331" r="4656" b="37509"/>
          <a:stretch/>
        </p:blipFill>
        <p:spPr>
          <a:xfrm>
            <a:off x="2595123" y="5236471"/>
            <a:ext cx="1188132" cy="75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8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8" grpId="0"/>
      <p:bldP spid="18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rostokąt 48"/>
          <p:cNvSpPr/>
          <p:nvPr/>
        </p:nvSpPr>
        <p:spPr>
          <a:xfrm>
            <a:off x="4572000" y="1376363"/>
            <a:ext cx="4572000" cy="5040311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33" name="Łącznik prosty 32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Blokada </a:t>
            </a:r>
            <a:r>
              <a:rPr lang="pl-PL" b="1" dirty="0">
                <a:solidFill>
                  <a:schemeClr val="tx2"/>
                </a:solidFill>
              </a:rPr>
              <a:t>Berlina</a:t>
            </a:r>
          </a:p>
        </p:txBody>
      </p:sp>
      <p:sp>
        <p:nvSpPr>
          <p:cNvPr id="35" name="Prostokąt 34"/>
          <p:cNvSpPr/>
          <p:nvPr/>
        </p:nvSpPr>
        <p:spPr>
          <a:xfrm>
            <a:off x="503547" y="1376772"/>
            <a:ext cx="3888000" cy="16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Stalin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planował przejęcie kontroli nad całymi Niemcami i zmuszenie aliantów zachodnich do wycofania się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czerwiec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1948 r. –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blokada Berlina (kryzys berliński)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żołnierze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radzieccy zablokowali wszystkie drogi dojazdowe do miasta</a:t>
            </a:r>
          </a:p>
        </p:txBody>
      </p:sp>
      <p:sp>
        <p:nvSpPr>
          <p:cNvPr id="40" name="Prostokąt 39"/>
          <p:cNvSpPr/>
          <p:nvPr/>
        </p:nvSpPr>
        <p:spPr>
          <a:xfrm>
            <a:off x="503547" y="3177196"/>
            <a:ext cx="3888000" cy="133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Amerykanie i Brytyjczycy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zorganizowali most powietrzny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zachodnich Niemiec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transportowano żywność i węgiel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funkcjonował niemal rok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maj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1949 r. – Stalin zniósł blokadę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Łącznik prosty 15"/>
          <p:cNvCxnSpPr/>
          <p:nvPr/>
        </p:nvCxnSpPr>
        <p:spPr>
          <a:xfrm>
            <a:off x="503238" y="3140968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/>
          <p:cNvCxnSpPr/>
          <p:nvPr/>
        </p:nvCxnSpPr>
        <p:spPr>
          <a:xfrm>
            <a:off x="503238" y="4581128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503547" y="4617131"/>
            <a:ext cx="3888000" cy="1799543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następstwa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blokady Berlina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świat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przez rok stał na krawędzi wojny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Niemcy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stały się miejscem ścierania się wpływów radzieckich i zachodnich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państwa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zachodnie, w obawie przed agresją ZSRS, zdecydowały się stworzyć demokratyczne państwo zachodnioniemieckie oraz NATO</a:t>
            </a:r>
          </a:p>
        </p:txBody>
      </p:sp>
      <p:sp>
        <p:nvSpPr>
          <p:cNvPr id="50" name="pole tekstowe 49"/>
          <p:cNvSpPr txBox="1"/>
          <p:nvPr/>
        </p:nvSpPr>
        <p:spPr>
          <a:xfrm>
            <a:off x="4686191" y="4581160"/>
            <a:ext cx="241200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Mieszkańcy Berlina Zachodniego przyglądają się samolotowi lądującemu na jednym z berlińskich lotnisk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191" y="1525082"/>
            <a:ext cx="3967445" cy="2984114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882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5" grpId="0"/>
      <p:bldP spid="40" grpId="0"/>
      <p:bldP spid="21" grpId="0"/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4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471600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Dwa </a:t>
            </a:r>
            <a:r>
              <a:rPr lang="pl-PL" b="1" dirty="0">
                <a:solidFill>
                  <a:srgbClr val="013974"/>
                </a:solidFill>
              </a:rPr>
              <a:t>państwa niemieckie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4572000" y="1376771"/>
            <a:ext cx="4068452" cy="144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IX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1949 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powstała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Republika Federalna Niemiec (RFN)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objęła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strefy amerykańską, brytyjską i francuską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stolicą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państwa zostało Bonn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pierwszym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kanclerzem został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Konrad Adenauer</a:t>
            </a:r>
          </a:p>
        </p:txBody>
      </p:sp>
      <p:sp>
        <p:nvSpPr>
          <p:cNvPr id="62" name="pole tekstowe 61"/>
          <p:cNvSpPr txBox="1"/>
          <p:nvPr/>
        </p:nvSpPr>
        <p:spPr>
          <a:xfrm>
            <a:off x="1727684" y="5049180"/>
            <a:ext cx="2658487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Kanclerz Konrad </a:t>
            </a:r>
            <a:r>
              <a:rPr lang="pl-PL" sz="700" dirty="0" smtClean="0"/>
              <a:t>Adenauer (na zdjęciu po lewej)  </a:t>
            </a:r>
            <a:r>
              <a:rPr lang="pl-PL" sz="700" dirty="0"/>
              <a:t>podczas spotkania </a:t>
            </a:r>
            <a:r>
              <a:rPr lang="pl-PL" sz="700" dirty="0" smtClean="0"/>
              <a:t/>
            </a:r>
            <a:br>
              <a:rPr lang="pl-PL" sz="700" dirty="0" smtClean="0"/>
            </a:br>
            <a:r>
              <a:rPr lang="pl-PL" sz="700" dirty="0" smtClean="0"/>
              <a:t>z </a:t>
            </a:r>
            <a:r>
              <a:rPr lang="pl-PL" sz="700" dirty="0"/>
              <a:t>wiceprezydentem USA Richardem Nixonem</a:t>
            </a:r>
          </a:p>
        </p:txBody>
      </p:sp>
      <p:cxnSp>
        <p:nvCxnSpPr>
          <p:cNvPr id="11" name="Łącznik prosty 10"/>
          <p:cNvCxnSpPr/>
          <p:nvPr/>
        </p:nvCxnSpPr>
        <p:spPr>
          <a:xfrm>
            <a:off x="4572126" y="2816932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ostokąt 11"/>
          <p:cNvSpPr/>
          <p:nvPr/>
        </p:nvSpPr>
        <p:spPr>
          <a:xfrm>
            <a:off x="4572000" y="2852936"/>
            <a:ext cx="4068452" cy="104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1949 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powstała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Niemiecka Republika Demokratyczna (NRD)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objęła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strefę radziecką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stolicą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państwa został Berlin Wschodni</a:t>
            </a:r>
          </a:p>
        </p:txBody>
      </p:sp>
      <p:cxnSp>
        <p:nvCxnSpPr>
          <p:cNvPr id="13" name="Łącznik prosty 12"/>
          <p:cNvCxnSpPr/>
          <p:nvPr/>
        </p:nvCxnSpPr>
        <p:spPr>
          <a:xfrm>
            <a:off x="4572126" y="3969060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/>
        </p:nvSpPr>
        <p:spPr>
          <a:xfrm>
            <a:off x="4572000" y="4005064"/>
            <a:ext cx="4068452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państwa uważały się za jedyne legalnie istniejące państwo niemieckie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/>
          <a:srcRect l="20132" r="7784"/>
          <a:stretch/>
        </p:blipFill>
        <p:spPr>
          <a:xfrm>
            <a:off x="583202" y="1510497"/>
            <a:ext cx="3802969" cy="3470719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20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51" grpId="0"/>
      <p:bldP spid="62" grpId="0" animBg="1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NATO </a:t>
            </a:r>
            <a:r>
              <a:rPr lang="pl-PL" b="1" dirty="0">
                <a:solidFill>
                  <a:schemeClr val="tx2"/>
                </a:solidFill>
              </a:rPr>
              <a:t>i Układ Warszawski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1949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państwa zachodnie utworzyły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NATO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(Organizację Paktu Północnoatlantyckiego)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początkowo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NATO należało 12 państw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4780114" y="1376772"/>
            <a:ext cx="4363886" cy="4789078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26" name="Łącznik prosty 25"/>
          <p:cNvCxnSpPr/>
          <p:nvPr/>
        </p:nvCxnSpPr>
        <p:spPr>
          <a:xfrm>
            <a:off x="503238" y="3501008"/>
            <a:ext cx="3888000" cy="0"/>
          </a:xfrm>
          <a:prstGeom prst="line">
            <a:avLst/>
          </a:prstGeom>
          <a:ln w="9525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rostokąt 27"/>
          <p:cNvSpPr/>
          <p:nvPr/>
        </p:nvSpPr>
        <p:spPr>
          <a:xfrm>
            <a:off x="503547" y="3537012"/>
            <a:ext cx="3888000" cy="2592493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wyprodukowaniu przez ZSRS bomby atomowej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ataku koreańskich komunistów na Koreę Południową (1950) członkowie NATO: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uznali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że w razie wojny użyją broni atomowej, nawet jeśli ZSRS tego nie zrobi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przyjęli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RFN do NATO (1955) i zezwolili Niemcom na utworzenie armii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503547" y="2182213"/>
            <a:ext cx="3888000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obawiały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zagrożenia militarnego ze strony ZSRS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503547" y="2672916"/>
            <a:ext cx="3888000" cy="82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ustalono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że atak na jedno z państw oznaczać będzie atak na wszystkich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obowiązywała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kolektywna obrona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/>
          <a:srcRect l="26113"/>
          <a:stretch/>
        </p:blipFill>
        <p:spPr>
          <a:xfrm>
            <a:off x="4860032" y="1448780"/>
            <a:ext cx="4392574" cy="2555017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4079429"/>
            <a:ext cx="2300537" cy="93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47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28" grpId="0"/>
      <p:bldP spid="1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NATO </a:t>
            </a:r>
            <a:r>
              <a:rPr lang="pl-PL" b="1" dirty="0">
                <a:solidFill>
                  <a:schemeClr val="tx2"/>
                </a:solidFill>
              </a:rPr>
              <a:t>i Układ Warszawski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1955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ZSRS i państwa komunistyczne stworzyły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Układ Warszawski</a:t>
            </a:r>
          </a:p>
        </p:txBody>
      </p:sp>
      <p:sp>
        <p:nvSpPr>
          <p:cNvPr id="10" name="Prostokąt 9"/>
          <p:cNvSpPr/>
          <p:nvPr/>
        </p:nvSpPr>
        <p:spPr>
          <a:xfrm>
            <a:off x="503547" y="1885174"/>
            <a:ext cx="3888000" cy="100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rzekomo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obronie przed spodziewaną agresją NATO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decyzje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tym sojuszu podejmował wyłącznie ZSRS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503547" y="2925056"/>
            <a:ext cx="3888000" cy="100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groźba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wojny jądrowej powstrzymywała obie strony przed rozpoczęciem wojny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4780114" y="1376772"/>
            <a:ext cx="4363886" cy="4789078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 rotWithShape="1">
          <a:blip r:embed="rId3"/>
          <a:srcRect l="26113"/>
          <a:stretch/>
        </p:blipFill>
        <p:spPr>
          <a:xfrm>
            <a:off x="4860032" y="1448780"/>
            <a:ext cx="4392574" cy="2555017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4079429"/>
            <a:ext cx="2300537" cy="93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0" grpId="0"/>
      <p:bldP spid="11" grpId="0"/>
      <p:bldP spid="12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Historia_Lic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2E75B5"/>
      </a:accent4>
      <a:accent5>
        <a:srgbClr val="3F9FCB"/>
      </a:accent5>
      <a:accent6>
        <a:srgbClr val="4472C4"/>
      </a:accent6>
      <a:hlink>
        <a:srgbClr val="4472C4"/>
      </a:hlink>
      <a:folHlink>
        <a:srgbClr val="4472C4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14477</TotalTime>
  <Words>495</Words>
  <Application>Microsoft Office PowerPoint</Application>
  <PresentationFormat>Pokaz na ekranie (4:3)</PresentationFormat>
  <Paragraphs>83</Paragraphs>
  <Slides>8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Marta Handschke</cp:lastModifiedBy>
  <cp:revision>1897</cp:revision>
  <dcterms:created xsi:type="dcterms:W3CDTF">2015-10-29T10:43:43Z</dcterms:created>
  <dcterms:modified xsi:type="dcterms:W3CDTF">2023-12-08T15:15:24Z</dcterms:modified>
</cp:coreProperties>
</file>