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08" y="456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Podzielone Niemcy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Podzielone Niemcy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Podzielone Niemcy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Podzielone Niemcy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08.12.2023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68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Podzielone Niemcy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466984" y="3878503"/>
            <a:ext cx="1188443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Flaga Niemieckiej Republiki Demokratycznej</a:t>
            </a:r>
            <a:endParaRPr lang="pl-PL" sz="700" i="1" dirty="0"/>
          </a:p>
        </p:txBody>
      </p:sp>
      <p:pic>
        <p:nvPicPr>
          <p:cNvPr id="8" name="Obraz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1" y="4022503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grpSp>
        <p:nvGrpSpPr>
          <p:cNvPr id="9" name="Grupa 8"/>
          <p:cNvGrpSpPr/>
          <p:nvPr/>
        </p:nvGrpSpPr>
        <p:grpSpPr>
          <a:xfrm>
            <a:off x="503238" y="1340660"/>
            <a:ext cx="8152189" cy="2448380"/>
            <a:chOff x="1150938" y="1340660"/>
            <a:chExt cx="7504489" cy="2232356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536" y="1340660"/>
              <a:ext cx="3720891" cy="2232356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938" y="1340660"/>
              <a:ext cx="3574471" cy="2232356"/>
            </a:xfrm>
            <a:prstGeom prst="rect">
              <a:avLst/>
            </a:prstGeom>
          </p:spPr>
        </p:pic>
      </p:grpSp>
      <p:sp>
        <p:nvSpPr>
          <p:cNvPr id="10" name="pole tekstowe 9"/>
          <p:cNvSpPr txBox="1"/>
          <p:nvPr/>
        </p:nvSpPr>
        <p:spPr>
          <a:xfrm>
            <a:off x="3196710" y="3878503"/>
            <a:ext cx="1188443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Flaga Republiki Federalnej Niemiec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były procesy norymberskie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relacje między państwami zachodnimi a Stalinem i ich wpływ na sytuację powojennych Niemiec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informacje na temat NATO i Układu Warszawskiego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daty kryzysu berlińskiego, powstania RFN i NRD oraz NATO i Układu Warszawskiego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dlaczego doszło do kryzysu berlińskiego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 polityki Stalina na sytuację w powojennym świecie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Procesy </a:t>
            </a:r>
            <a:r>
              <a:rPr lang="pl-PL" b="1" dirty="0">
                <a:solidFill>
                  <a:schemeClr val="tx2"/>
                </a:solidFill>
              </a:rPr>
              <a:t>norymberskie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1"/>
            <a:ext cx="3887924" cy="3347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335115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6" y="1376771"/>
            <a:ext cx="4068453" cy="19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trakcie wojny uznano, że zbrodnie nazistowskie powinny zostać osądzone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procesy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norymberskie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1945 do 1946 r.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sądzono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m.in. 22 nazistów wysokiej rangi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Goering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Joachim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Ribbentrop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03546" y="3645024"/>
            <a:ext cx="4068453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oskarżeni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zbrodnie przeciwko ludzkości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istniało wcześniej takie pojęcie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sądził zbrodni dokonanych przez aliantów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"/>
          <a:stretch/>
        </p:blipFill>
        <p:spPr>
          <a:xfrm>
            <a:off x="4839092" y="1376363"/>
            <a:ext cx="4304908" cy="2844725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1" name="Prostokąt 20"/>
          <p:cNvSpPr/>
          <p:nvPr/>
        </p:nvSpPr>
        <p:spPr>
          <a:xfrm>
            <a:off x="503547" y="3356992"/>
            <a:ext cx="3888000" cy="32403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503546" y="4725144"/>
            <a:ext cx="4068453" cy="115212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osądzał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Międzynarodowy Trybunał Wojskowy</a:t>
            </a:r>
          </a:p>
          <a:p>
            <a:pPr marL="90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sędziowie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prokuratorzy z USA, Wielkiej Brytanii, Francji 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ZSRS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39092" y="3681028"/>
            <a:ext cx="2037164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Joachim von Ribbentrop </a:t>
            </a:r>
            <a:r>
              <a:rPr lang="pl-PL" sz="700" dirty="0" smtClean="0"/>
              <a:t>(na zdjęciu po prawej) był </a:t>
            </a:r>
            <a:r>
              <a:rPr lang="pl-PL" sz="700" dirty="0"/>
              <a:t>ministrem spraw zagranicznych Trzeciej Rzeszy</a:t>
            </a:r>
            <a:endParaRPr lang="pl-PL" sz="700" i="1" dirty="0"/>
          </a:p>
        </p:txBody>
      </p:sp>
      <p:sp>
        <p:nvSpPr>
          <p:cNvPr id="24" name="Prostokąt 23"/>
          <p:cNvSpPr/>
          <p:nvPr/>
        </p:nvSpPr>
        <p:spPr>
          <a:xfrm>
            <a:off x="4572751" y="4725144"/>
            <a:ext cx="4068453" cy="115212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0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NSDAP za organizacje przestępcze</a:t>
            </a:r>
          </a:p>
          <a:p>
            <a:pPr marL="10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nazistów skazano na karę śmierci, część na więzienie, a trzech uniewinniono</a:t>
            </a:r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25" grpId="0"/>
      <p:bldP spid="21" grpId="0"/>
      <p:bldP spid="23" grpId="0"/>
      <p:bldP spid="14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Blokada </a:t>
            </a:r>
            <a:r>
              <a:rPr lang="pl-PL" b="1" dirty="0">
                <a:solidFill>
                  <a:srgbClr val="013974"/>
                </a:solidFill>
              </a:rPr>
              <a:t>Berlina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16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wojnie Niemcy zostały podzielone 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cztery strefy okupacyjne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radziecką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amerykańską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brytyjską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3068960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3104964"/>
            <a:ext cx="4068329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również został podzielony na cztery strefy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434" y="3465004"/>
            <a:ext cx="4068329" cy="18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pewnym czasie drogi Stalina i zachodnich aliantów rozeszły się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przywódca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ZSRS zaczął wprowadzać komunizm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kontrolowanej przez siebie strefie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alianci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zachodni połączyli swoje strefy i rozpoczęli ich demokratyzację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objęli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też swoje strefy planem Marshalla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572126" y="3429000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963" t="1194" r="42519" b="1797"/>
          <a:stretch/>
        </p:blipFill>
        <p:spPr>
          <a:xfrm>
            <a:off x="616815" y="1538790"/>
            <a:ext cx="3163097" cy="361176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/>
          <a:srcRect l="66427" t="34331" r="4656" b="37509"/>
          <a:stretch/>
        </p:blipFill>
        <p:spPr>
          <a:xfrm>
            <a:off x="2595123" y="5236471"/>
            <a:ext cx="118813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572000" y="1376363"/>
            <a:ext cx="4572000" cy="5040311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Blokada </a:t>
            </a:r>
            <a:r>
              <a:rPr lang="pl-PL" b="1" dirty="0">
                <a:solidFill>
                  <a:schemeClr val="tx2"/>
                </a:solidFill>
              </a:rPr>
              <a:t>Berlina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16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planował przejęcie kontroli nad całymi Niemcami i zmuszenie aliantów zachodnich do wycofania się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czerwiec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1948 r. –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blokada Berlina (kryzys berliński)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żołnierze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radzieccy zablokowali wszystkie drogi dojazdowe do miasta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503547" y="3177196"/>
            <a:ext cx="3888000" cy="133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Amerykanie i Brytyjczycy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zorganizowali most powietrzny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zachodnich Niemiec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transportowano żywność i węgiel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funkcjonował niemal rok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1949 r. – Stalin zniósł blokadę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314096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503238" y="458112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4617131"/>
            <a:ext cx="3888000" cy="179954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następstwa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blokady Berlina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rok stał na krawędzi wojny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stały się miejscem ścierania się wpływów radzieckich i zachodnich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zachodnie, w obawie przed agresją ZSRS, zdecydowały się stworzyć demokratyczne państwo zachodnioniemieckie oraz NATO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4686191" y="4581160"/>
            <a:ext cx="2412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Mieszkańcy Berlina Zachodniego przyglądają się samolotowi lądującemu na jednym z berlińskich lotnisk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91" y="1525082"/>
            <a:ext cx="3967445" cy="298411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21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6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Dwa </a:t>
            </a:r>
            <a:r>
              <a:rPr lang="pl-PL" b="1" dirty="0">
                <a:solidFill>
                  <a:srgbClr val="013974"/>
                </a:solidFill>
              </a:rPr>
              <a:t>państwa niemieckie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144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1949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powstała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Republika Federalna Niemiec (RFN)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objęła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strefy amerykańską, brytyjską i francuską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stolicą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zostało Bonn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kanclerzem został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Konrad Adenauer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1727684" y="5049180"/>
            <a:ext cx="2658487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Kanclerz Konrad </a:t>
            </a:r>
            <a:r>
              <a:rPr lang="pl-PL" sz="700" dirty="0" smtClean="0"/>
              <a:t>Adenauer (na zdjęciu po lewej)  </a:t>
            </a:r>
            <a:r>
              <a:rPr lang="pl-PL" sz="700" dirty="0"/>
              <a:t>podczas spotkania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z </a:t>
            </a:r>
            <a:r>
              <a:rPr lang="pl-PL" sz="700" dirty="0"/>
              <a:t>wiceprezydentem USA Richardem Nixonem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4572126" y="2816932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572000" y="2852936"/>
            <a:ext cx="4068452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1949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powstała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Niemiecka Republika Demokratyczna (NRD)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objęła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strefę radziecką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stolicą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został Berlin Wschodni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4572126" y="3969060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4572000" y="4005064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uważały się za jedyne legalnie istniejące państwo niemieckie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132" r="7784"/>
          <a:stretch/>
        </p:blipFill>
        <p:spPr>
          <a:xfrm>
            <a:off x="583202" y="1510497"/>
            <a:ext cx="3802969" cy="3470719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62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NATO </a:t>
            </a:r>
            <a:r>
              <a:rPr lang="pl-PL" b="1" dirty="0">
                <a:solidFill>
                  <a:schemeClr val="tx2"/>
                </a:solidFill>
              </a:rPr>
              <a:t>i Układ Warszawski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1949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państwa zachodnie utworzyły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(Organizację Paktu Północnoatlantyckiego)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NATO należało 12 państw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80114" y="1376772"/>
            <a:ext cx="4363886" cy="478907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26" name="Łącznik prosty 25"/>
          <p:cNvCxnSpPr/>
          <p:nvPr/>
        </p:nvCxnSpPr>
        <p:spPr>
          <a:xfrm>
            <a:off x="503238" y="3501008"/>
            <a:ext cx="3888000" cy="0"/>
          </a:xfrm>
          <a:prstGeom prst="line">
            <a:avLst/>
          </a:prstGeom>
          <a:ln w="9525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503547" y="3537012"/>
            <a:ext cx="3888000" cy="259249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wyprodukowaniu przez ZSRS bomby atomowej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ataku koreańskich komunistów na Koreę Południową (1950) członkowie NATO: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uznali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w razie wojny użyją broni atomowej, nawet jeśli ZSRS tego nie zrobi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przyjęli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RFN do NATO (1955) i zezwolili Niemcom na utworzenie armii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547" y="2182213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obawiały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zagrożenia militarnego ze strony ZSRS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2672916"/>
            <a:ext cx="3888000" cy="82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ustalono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atak na jedno z państw oznaczać będzie atak na wszystkich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obowiązywała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kolektywna obrona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6113"/>
          <a:stretch/>
        </p:blipFill>
        <p:spPr>
          <a:xfrm>
            <a:off x="4860032" y="1448780"/>
            <a:ext cx="4392574" cy="255501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79429"/>
            <a:ext cx="2300537" cy="9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8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NATO </a:t>
            </a:r>
            <a:r>
              <a:rPr lang="pl-PL" b="1" dirty="0">
                <a:solidFill>
                  <a:schemeClr val="tx2"/>
                </a:solidFill>
              </a:rPr>
              <a:t>i Układ Warszawski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1955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ZSRS i państwa komunistyczne stworzyły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Układ Warszawski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547" y="1885174"/>
            <a:ext cx="3888000" cy="100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rzekomo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obronie przed spodziewaną agresją NATO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sojuszu podejmował wyłącznie ZSRS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3547" y="2925056"/>
            <a:ext cx="3888000" cy="100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groźba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wojny jądrowej powstrzymywała obie strony przed rozpoczęciem wojny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80114" y="1376772"/>
            <a:ext cx="4363886" cy="478907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/>
          <a:srcRect l="26113"/>
          <a:stretch/>
        </p:blipFill>
        <p:spPr>
          <a:xfrm>
            <a:off x="4860032" y="1448780"/>
            <a:ext cx="4392574" cy="255501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79429"/>
            <a:ext cx="2300537" cy="9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14477</TotalTime>
  <Words>495</Words>
  <Application>Microsoft Office PowerPoint</Application>
  <PresentationFormat>Pokaz na ekranie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1897</cp:revision>
  <dcterms:created xsi:type="dcterms:W3CDTF">2015-10-29T10:43:43Z</dcterms:created>
  <dcterms:modified xsi:type="dcterms:W3CDTF">2023-12-08T15:15:24Z</dcterms:modified>
</cp:coreProperties>
</file>