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0"/>
  </p:notesMasterIdLst>
  <p:handoutMasterIdLst>
    <p:handoutMasterId r:id="rId11"/>
  </p:handoutMasterIdLst>
  <p:sldIdLst>
    <p:sldId id="296" r:id="rId3"/>
    <p:sldId id="258" r:id="rId4"/>
    <p:sldId id="281" r:id="rId5"/>
    <p:sldId id="309" r:id="rId6"/>
    <p:sldId id="291" r:id="rId7"/>
    <p:sldId id="297" r:id="rId8"/>
    <p:sldId id="299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4042" userDrawn="1">
          <p15:clr>
            <a:srgbClr val="A4A3A4"/>
          </p15:clr>
        </p15:guide>
        <p15:guide id="4" orient="horz" pos="1366" userDrawn="1">
          <p15:clr>
            <a:srgbClr val="A4A3A4"/>
          </p15:clr>
        </p15:guide>
        <p15:guide id="5" pos="2880">
          <p15:clr>
            <a:srgbClr val="A4A3A4"/>
          </p15:clr>
        </p15:guide>
        <p15:guide id="6" orient="horz" pos="324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D2EC"/>
    <a:srgbClr val="2E75B5"/>
    <a:srgbClr val="013974"/>
    <a:srgbClr val="036B9A"/>
    <a:srgbClr val="3B87CD"/>
    <a:srgbClr val="2DAFE6"/>
    <a:srgbClr val="0E7094"/>
    <a:srgbClr val="E83363"/>
    <a:srgbClr val="28659C"/>
    <a:srgbClr val="0A5E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 autoAdjust="0"/>
    <p:restoredTop sz="94699" autoAdjust="0"/>
  </p:normalViewPr>
  <p:slideViewPr>
    <p:cSldViewPr showGuides="1">
      <p:cViewPr varScale="1">
        <p:scale>
          <a:sx n="105" d="100"/>
          <a:sy n="105" d="100"/>
        </p:scale>
        <p:origin x="1188" y="114"/>
      </p:cViewPr>
      <p:guideLst>
        <p:guide orient="horz" pos="4042"/>
        <p:guide orient="horz" pos="1366"/>
        <p:guide pos="2880"/>
        <p:guide orient="horz" pos="32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00" d="100"/>
          <a:sy n="100" d="100"/>
        </p:scale>
        <p:origin x="2592" y="78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1740E5-BA40-4EC5-9D1F-2F0DE9FBD18D}" type="datetimeFigureOut">
              <a:rPr lang="pl-PL" smtClean="0"/>
              <a:t>15.12.2023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7E743-41CC-4F35-8F12-9486F6BDD4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44509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F645C8-E335-461C-8D96-6403F75384D7}" type="datetimeFigureOut">
              <a:rPr lang="pl-PL" smtClean="0"/>
              <a:pPr/>
              <a:t>15.12.2023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382AB-0074-4F59-87A4-F26287206BB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6210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9121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7719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6439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2067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7111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3647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4530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34682"/>
            <a:ext cx="1040407" cy="450002"/>
          </a:xfrm>
          <a:prstGeom prst="rect">
            <a:avLst/>
          </a:prstGeom>
        </p:spPr>
      </p:pic>
      <p:sp>
        <p:nvSpPr>
          <p:cNvPr id="16" name="Tytuł 1"/>
          <p:cNvSpPr txBox="1">
            <a:spLocks/>
          </p:cNvSpPr>
          <p:nvPr userDrawn="1"/>
        </p:nvSpPr>
        <p:spPr>
          <a:xfrm>
            <a:off x="-72516" y="174166"/>
            <a:ext cx="4068000" cy="360000"/>
          </a:xfrm>
          <a:prstGeom prst="roundRect">
            <a:avLst/>
          </a:prstGeom>
          <a:noFill/>
        </p:spPr>
        <p:txBody>
          <a:bodyPr vert="horz" lIns="54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400" b="1" kern="1200" dirty="0" smtClean="0">
                <a:solidFill>
                  <a:schemeClr val="accent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Sprawa polska podczas II wojny światowej</a:t>
            </a:r>
          </a:p>
        </p:txBody>
      </p:sp>
      <p:grpSp>
        <p:nvGrpSpPr>
          <p:cNvPr id="5" name="Grupa 4"/>
          <p:cNvGrpSpPr/>
          <p:nvPr userDrawn="1"/>
        </p:nvGrpSpPr>
        <p:grpSpPr>
          <a:xfrm>
            <a:off x="6888761" y="80628"/>
            <a:ext cx="590538" cy="590538"/>
            <a:chOff x="9732404" y="3038973"/>
            <a:chExt cx="1666341" cy="1666341"/>
          </a:xfrm>
        </p:grpSpPr>
        <p:sp>
          <p:nvSpPr>
            <p:cNvPr id="6" name="Elipsa 5"/>
            <p:cNvSpPr/>
            <p:nvPr/>
          </p:nvSpPr>
          <p:spPr>
            <a:xfrm>
              <a:off x="9732404" y="3038973"/>
              <a:ext cx="1666341" cy="16663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1780" y="3191809"/>
              <a:ext cx="1427589" cy="13606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445810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orient="horz" pos="595">
          <p15:clr>
            <a:srgbClr val="FBAE40"/>
          </p15:clr>
        </p15:guide>
        <p15:guide id="3" orient="horz" pos="3884">
          <p15:clr>
            <a:srgbClr val="FBAE40"/>
          </p15:clr>
        </p15:guide>
        <p15:guide id="4" pos="5443">
          <p15:clr>
            <a:srgbClr val="FBAE40"/>
          </p15:clr>
        </p15:guide>
        <p15:guide id="0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15.12.2023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0703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15.12.2023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6608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15.12.2023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19114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15.12.2023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5480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15.12.2023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04827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15.12.2023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9219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15.12.2023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75549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15.12.2023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30772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15.12.2023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47450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15.12.2023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9429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az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34682"/>
            <a:ext cx="1040407" cy="450002"/>
          </a:xfrm>
          <a:prstGeom prst="rect">
            <a:avLst/>
          </a:prstGeom>
        </p:spPr>
      </p:pic>
      <p:sp>
        <p:nvSpPr>
          <p:cNvPr id="19" name="Tytuł 1"/>
          <p:cNvSpPr txBox="1">
            <a:spLocks/>
          </p:cNvSpPr>
          <p:nvPr userDrawn="1"/>
        </p:nvSpPr>
        <p:spPr>
          <a:xfrm>
            <a:off x="503238" y="174166"/>
            <a:ext cx="3384706" cy="360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400" b="1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j-ea"/>
                <a:cs typeface="Times New Roman" panose="02020603050405020304" pitchFamily="18" charset="0"/>
              </a:rPr>
              <a:t>Sprawa</a:t>
            </a:r>
            <a:r>
              <a:rPr lang="pl-PL" sz="1400" b="1" kern="1200" baseline="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j-ea"/>
                <a:cs typeface="Times New Roman" panose="02020603050405020304" pitchFamily="18" charset="0"/>
              </a:rPr>
              <a:t> </a:t>
            </a:r>
            <a:r>
              <a:rPr lang="pl-PL" sz="1400" b="1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j-ea"/>
                <a:cs typeface="Times New Roman" panose="02020603050405020304" pitchFamily="18" charset="0"/>
              </a:rPr>
              <a:t>polska</a:t>
            </a:r>
            <a:r>
              <a:rPr lang="pl-PL" sz="1400" b="1" kern="1200" baseline="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j-ea"/>
                <a:cs typeface="Times New Roman" panose="02020603050405020304" pitchFamily="18" charset="0"/>
              </a:rPr>
              <a:t> </a:t>
            </a:r>
            <a:r>
              <a:rPr lang="pl-PL" sz="1400" b="1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j-ea"/>
                <a:cs typeface="Times New Roman" panose="02020603050405020304" pitchFamily="18" charset="0"/>
              </a:rPr>
              <a:t>podczas</a:t>
            </a:r>
            <a:r>
              <a:rPr lang="pl-PL" sz="1400" b="1" kern="1200" baseline="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j-ea"/>
                <a:cs typeface="Times New Roman" panose="02020603050405020304" pitchFamily="18" charset="0"/>
              </a:rPr>
              <a:t> </a:t>
            </a:r>
            <a:r>
              <a:rPr lang="pl-PL" sz="1400" b="1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j-ea"/>
                <a:cs typeface="Times New Roman" panose="02020603050405020304" pitchFamily="18" charset="0"/>
              </a:rPr>
              <a:t>II</a:t>
            </a:r>
            <a:r>
              <a:rPr lang="pl-PL" sz="1400" b="1" kern="1200" baseline="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j-ea"/>
                <a:cs typeface="Times New Roman" panose="02020603050405020304" pitchFamily="18" charset="0"/>
              </a:rPr>
              <a:t> </a:t>
            </a:r>
            <a:r>
              <a:rPr lang="pl-PL" sz="1400" b="1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j-ea"/>
                <a:cs typeface="Times New Roman" panose="02020603050405020304" pitchFamily="18" charset="0"/>
              </a:rPr>
              <a:t>wojny</a:t>
            </a:r>
            <a:r>
              <a:rPr lang="pl-PL" sz="1400" b="1" kern="1200" baseline="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j-ea"/>
                <a:cs typeface="Times New Roman" panose="02020603050405020304" pitchFamily="18" charset="0"/>
              </a:rPr>
              <a:t> ś</a:t>
            </a:r>
            <a:r>
              <a:rPr lang="pl-PL" sz="1400" b="1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j-ea"/>
                <a:cs typeface="Times New Roman" panose="02020603050405020304" pitchFamily="18" charset="0"/>
              </a:rPr>
              <a:t>wiatowej</a:t>
            </a:r>
          </a:p>
        </p:txBody>
      </p:sp>
      <p:grpSp>
        <p:nvGrpSpPr>
          <p:cNvPr id="5" name="Grupa 4"/>
          <p:cNvGrpSpPr/>
          <p:nvPr userDrawn="1"/>
        </p:nvGrpSpPr>
        <p:grpSpPr>
          <a:xfrm>
            <a:off x="6888761" y="80628"/>
            <a:ext cx="590538" cy="590538"/>
            <a:chOff x="9732404" y="3038973"/>
            <a:chExt cx="1666341" cy="1666341"/>
          </a:xfrm>
        </p:grpSpPr>
        <p:sp>
          <p:nvSpPr>
            <p:cNvPr id="6" name="Elipsa 5"/>
            <p:cNvSpPr/>
            <p:nvPr/>
          </p:nvSpPr>
          <p:spPr>
            <a:xfrm>
              <a:off x="9732404" y="3038973"/>
              <a:ext cx="1666341" cy="16663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1780" y="3191809"/>
              <a:ext cx="1427589" cy="13606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868087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orient="horz" pos="595">
          <p15:clr>
            <a:srgbClr val="FBAE40"/>
          </p15:clr>
        </p15:guide>
        <p15:guide id="3" orient="horz" pos="3884">
          <p15:clr>
            <a:srgbClr val="FBAE40"/>
          </p15:clr>
        </p15:guide>
        <p15:guide id="4" pos="5443">
          <p15:clr>
            <a:srgbClr val="FBAE40"/>
          </p15:clr>
        </p15:guide>
        <p15:guide id="5" orient="horz" pos="867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15.12.2023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18077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15.12.2023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94400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15.12.2023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57584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15.12.2023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92107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15.12.2023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3443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ajd tytuł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2"/>
          <p:cNvGrpSpPr/>
          <p:nvPr userDrawn="1"/>
        </p:nvGrpSpPr>
        <p:grpSpPr>
          <a:xfrm>
            <a:off x="6888761" y="80628"/>
            <a:ext cx="590538" cy="590538"/>
            <a:chOff x="9732404" y="3038973"/>
            <a:chExt cx="1666341" cy="1666341"/>
          </a:xfrm>
        </p:grpSpPr>
        <p:sp>
          <p:nvSpPr>
            <p:cNvPr id="4" name="Elipsa 3"/>
            <p:cNvSpPr/>
            <p:nvPr/>
          </p:nvSpPr>
          <p:spPr>
            <a:xfrm>
              <a:off x="9732404" y="3038973"/>
              <a:ext cx="1666341" cy="16663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5" name="Obraz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1780" y="3191809"/>
              <a:ext cx="1427589" cy="13606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799175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orient="horz" pos="595">
          <p15:clr>
            <a:srgbClr val="FBAE40"/>
          </p15:clr>
        </p15:guide>
        <p15:guide id="3" orient="horz" pos="3884">
          <p15:clr>
            <a:srgbClr val="FBAE40"/>
          </p15:clr>
        </p15:guide>
        <p15:guide id="4" pos="5443">
          <p15:clr>
            <a:srgbClr val="FBAE40"/>
          </p15:clr>
        </p15:guide>
        <p15:guide id="5" orient="horz" pos="86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bg>
      <p:bgPr>
        <a:solidFill>
          <a:srgbClr val="B5D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70" y="151397"/>
            <a:ext cx="461393" cy="416572"/>
          </a:xfrm>
          <a:prstGeom prst="rect">
            <a:avLst/>
          </a:prstGeom>
        </p:spPr>
      </p:pic>
      <p:sp>
        <p:nvSpPr>
          <p:cNvPr id="17" name="Tytuł 1"/>
          <p:cNvSpPr txBox="1">
            <a:spLocks/>
          </p:cNvSpPr>
          <p:nvPr userDrawn="1"/>
        </p:nvSpPr>
        <p:spPr>
          <a:xfrm>
            <a:off x="-72516" y="174166"/>
            <a:ext cx="4068000" cy="360000"/>
          </a:xfrm>
          <a:prstGeom prst="roundRect">
            <a:avLst/>
          </a:prstGeom>
          <a:noFill/>
        </p:spPr>
        <p:txBody>
          <a:bodyPr vert="horz" lIns="54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400" b="1" kern="1200" dirty="0" smtClean="0">
                <a:solidFill>
                  <a:schemeClr val="bg1"/>
                </a:solidFill>
                <a:effectLst/>
                <a:latin typeface="+mn-lt"/>
                <a:ea typeface="+mj-ea"/>
                <a:cs typeface="Times New Roman" panose="02020603050405020304" pitchFamily="18" charset="0"/>
              </a:rPr>
              <a:t>Sprawa polska podczas II wojny światowej</a:t>
            </a:r>
          </a:p>
        </p:txBody>
      </p:sp>
      <p:grpSp>
        <p:nvGrpSpPr>
          <p:cNvPr id="5" name="Grupa 4"/>
          <p:cNvGrpSpPr/>
          <p:nvPr userDrawn="1"/>
        </p:nvGrpSpPr>
        <p:grpSpPr>
          <a:xfrm>
            <a:off x="7401842" y="80628"/>
            <a:ext cx="590538" cy="590538"/>
            <a:chOff x="9732404" y="3038973"/>
            <a:chExt cx="1666341" cy="1666341"/>
          </a:xfrm>
        </p:grpSpPr>
        <p:sp>
          <p:nvSpPr>
            <p:cNvPr id="6" name="Elipsa 5"/>
            <p:cNvSpPr/>
            <p:nvPr/>
          </p:nvSpPr>
          <p:spPr>
            <a:xfrm>
              <a:off x="9732404" y="3038973"/>
              <a:ext cx="1666341" cy="16663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1780" y="3191809"/>
              <a:ext cx="1427589" cy="13606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367968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890" userDrawn="1">
          <p15:clr>
            <a:srgbClr val="FBAE40"/>
          </p15:clr>
        </p15:guide>
        <p15:guide id="2" orient="horz" pos="3884" userDrawn="1">
          <p15:clr>
            <a:srgbClr val="FBAE40"/>
          </p15:clr>
        </p15:guide>
        <p15:guide id="3" pos="5443" userDrawn="1">
          <p15:clr>
            <a:srgbClr val="FBAE40"/>
          </p15:clr>
        </p15:guide>
        <p15:guide id="4" pos="317" userDrawn="1">
          <p15:clr>
            <a:srgbClr val="FBAE40"/>
          </p15:clr>
        </p15:guide>
        <p15:guide id="5" orient="horz" pos="61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główek sekcji">
    <p:bg>
      <p:bgPr>
        <a:solidFill>
          <a:srgbClr val="0139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70" y="151397"/>
            <a:ext cx="461393" cy="416572"/>
          </a:xfrm>
          <a:prstGeom prst="rect">
            <a:avLst/>
          </a:prstGeom>
        </p:spPr>
      </p:pic>
      <p:sp>
        <p:nvSpPr>
          <p:cNvPr id="17" name="Tytuł 1"/>
          <p:cNvSpPr txBox="1">
            <a:spLocks/>
          </p:cNvSpPr>
          <p:nvPr userDrawn="1"/>
        </p:nvSpPr>
        <p:spPr>
          <a:xfrm>
            <a:off x="-72516" y="174166"/>
            <a:ext cx="4068000" cy="360000"/>
          </a:xfrm>
          <a:prstGeom prst="roundRect">
            <a:avLst/>
          </a:prstGeom>
          <a:noFill/>
        </p:spPr>
        <p:txBody>
          <a:bodyPr vert="horz" lIns="54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400" b="1" kern="12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+mn-lt"/>
                <a:ea typeface="+mj-ea"/>
                <a:cs typeface="Times New Roman" panose="02020603050405020304" pitchFamily="18" charset="0"/>
              </a:rPr>
              <a:t>Sprawa polska podczas II wojny światowej</a:t>
            </a:r>
          </a:p>
        </p:txBody>
      </p:sp>
      <p:grpSp>
        <p:nvGrpSpPr>
          <p:cNvPr id="5" name="Grupa 4"/>
          <p:cNvGrpSpPr/>
          <p:nvPr userDrawn="1"/>
        </p:nvGrpSpPr>
        <p:grpSpPr>
          <a:xfrm>
            <a:off x="7401842" y="80628"/>
            <a:ext cx="590538" cy="590538"/>
            <a:chOff x="9732404" y="3038973"/>
            <a:chExt cx="1666341" cy="1666341"/>
          </a:xfrm>
        </p:grpSpPr>
        <p:sp>
          <p:nvSpPr>
            <p:cNvPr id="6" name="Elipsa 5"/>
            <p:cNvSpPr/>
            <p:nvPr/>
          </p:nvSpPr>
          <p:spPr>
            <a:xfrm>
              <a:off x="9732404" y="3038973"/>
              <a:ext cx="1666341" cy="16663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1780" y="3191809"/>
              <a:ext cx="1427589" cy="13606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3908811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890">
          <p15:clr>
            <a:srgbClr val="FBAE40"/>
          </p15:clr>
        </p15:guide>
        <p15:guide id="2" orient="horz" pos="3884">
          <p15:clr>
            <a:srgbClr val="FBAE40"/>
          </p15:clr>
        </p15:guide>
        <p15:guide id="3" pos="5443">
          <p15:clr>
            <a:srgbClr val="FBAE40"/>
          </p15:clr>
        </p15:guide>
        <p15:guide id="4" pos="317">
          <p15:clr>
            <a:srgbClr val="FBAE40"/>
          </p15:clr>
        </p15:guide>
        <p15:guide id="5" orient="horz" pos="61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bg>
      <p:bgPr>
        <a:solidFill>
          <a:srgbClr val="0139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chemat blokowy: ręczne wprowadzanie danych 5"/>
          <p:cNvSpPr/>
          <p:nvPr/>
        </p:nvSpPr>
        <p:spPr>
          <a:xfrm rot="10800000">
            <a:off x="6949741" y="-27383"/>
            <a:ext cx="1691021" cy="87141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523"/>
              <a:gd name="connsiteY0" fmla="*/ 2645 h 10000"/>
              <a:gd name="connsiteX1" fmla="*/ 10523 w 10523"/>
              <a:gd name="connsiteY1" fmla="*/ 0 h 10000"/>
              <a:gd name="connsiteX2" fmla="*/ 10523 w 10523"/>
              <a:gd name="connsiteY2" fmla="*/ 10000 h 10000"/>
              <a:gd name="connsiteX3" fmla="*/ 523 w 10523"/>
              <a:gd name="connsiteY3" fmla="*/ 10000 h 10000"/>
              <a:gd name="connsiteX4" fmla="*/ 0 w 10523"/>
              <a:gd name="connsiteY4" fmla="*/ 2645 h 10000"/>
              <a:gd name="connsiteX0" fmla="*/ 0 w 11046"/>
              <a:gd name="connsiteY0" fmla="*/ 2645 h 10108"/>
              <a:gd name="connsiteX1" fmla="*/ 10523 w 11046"/>
              <a:gd name="connsiteY1" fmla="*/ 0 h 10108"/>
              <a:gd name="connsiteX2" fmla="*/ 11046 w 11046"/>
              <a:gd name="connsiteY2" fmla="*/ 10108 h 10108"/>
              <a:gd name="connsiteX3" fmla="*/ 523 w 11046"/>
              <a:gd name="connsiteY3" fmla="*/ 10000 h 10108"/>
              <a:gd name="connsiteX4" fmla="*/ 0 w 11046"/>
              <a:gd name="connsiteY4" fmla="*/ 2645 h 10108"/>
              <a:gd name="connsiteX0" fmla="*/ 0 w 11046"/>
              <a:gd name="connsiteY0" fmla="*/ 2256 h 9719"/>
              <a:gd name="connsiteX1" fmla="*/ 10407 w 11046"/>
              <a:gd name="connsiteY1" fmla="*/ 0 h 9719"/>
              <a:gd name="connsiteX2" fmla="*/ 11046 w 11046"/>
              <a:gd name="connsiteY2" fmla="*/ 9719 h 9719"/>
              <a:gd name="connsiteX3" fmla="*/ 523 w 11046"/>
              <a:gd name="connsiteY3" fmla="*/ 9611 h 9719"/>
              <a:gd name="connsiteX4" fmla="*/ 0 w 11046"/>
              <a:gd name="connsiteY4" fmla="*/ 2256 h 9719"/>
              <a:gd name="connsiteX0" fmla="*/ 0 w 10000"/>
              <a:gd name="connsiteY0" fmla="*/ 2321 h 10000"/>
              <a:gd name="connsiteX1" fmla="*/ 9422 w 10000"/>
              <a:gd name="connsiteY1" fmla="*/ 0 h 10000"/>
              <a:gd name="connsiteX2" fmla="*/ 10000 w 10000"/>
              <a:gd name="connsiteY2" fmla="*/ 10000 h 10000"/>
              <a:gd name="connsiteX3" fmla="*/ 473 w 10000"/>
              <a:gd name="connsiteY3" fmla="*/ 9889 h 10000"/>
              <a:gd name="connsiteX4" fmla="*/ 0 w 10000"/>
              <a:gd name="connsiteY4" fmla="*/ 2321 h 10000"/>
              <a:gd name="connsiteX0" fmla="*/ 0 w 10000"/>
              <a:gd name="connsiteY0" fmla="*/ 2321 h 10000"/>
              <a:gd name="connsiteX1" fmla="*/ 9422 w 10000"/>
              <a:gd name="connsiteY1" fmla="*/ 0 h 10000"/>
              <a:gd name="connsiteX2" fmla="*/ 10000 w 10000"/>
              <a:gd name="connsiteY2" fmla="*/ 10000 h 10000"/>
              <a:gd name="connsiteX3" fmla="*/ 473 w 10000"/>
              <a:gd name="connsiteY3" fmla="*/ 9889 h 10000"/>
              <a:gd name="connsiteX4" fmla="*/ 0 w 10000"/>
              <a:gd name="connsiteY4" fmla="*/ 2321 h 10000"/>
              <a:gd name="connsiteX0" fmla="*/ 0 w 10106"/>
              <a:gd name="connsiteY0" fmla="*/ 2321 h 9899"/>
              <a:gd name="connsiteX1" fmla="*/ 9422 w 10106"/>
              <a:gd name="connsiteY1" fmla="*/ 0 h 9899"/>
              <a:gd name="connsiteX2" fmla="*/ 10106 w 10106"/>
              <a:gd name="connsiteY2" fmla="*/ 9899 h 9899"/>
              <a:gd name="connsiteX3" fmla="*/ 473 w 10106"/>
              <a:gd name="connsiteY3" fmla="*/ 9889 h 9899"/>
              <a:gd name="connsiteX4" fmla="*/ 0 w 10106"/>
              <a:gd name="connsiteY4" fmla="*/ 2321 h 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06" h="9899">
                <a:moveTo>
                  <a:pt x="0" y="2321"/>
                </a:moveTo>
                <a:lnTo>
                  <a:pt x="9422" y="0"/>
                </a:lnTo>
                <a:cubicBezTo>
                  <a:pt x="9579" y="3466"/>
                  <a:pt x="9948" y="6433"/>
                  <a:pt x="10106" y="9899"/>
                </a:cubicBezTo>
                <a:lnTo>
                  <a:pt x="473" y="9889"/>
                </a:lnTo>
                <a:cubicBezTo>
                  <a:pt x="316" y="7366"/>
                  <a:pt x="158" y="4844"/>
                  <a:pt x="0" y="2321"/>
                </a:cubicBezTo>
                <a:close/>
              </a:path>
            </a:pathLst>
          </a:custGeom>
          <a:solidFill>
            <a:schemeClr val="bg1"/>
          </a:solidFill>
          <a:ln w="31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851" y="130860"/>
            <a:ext cx="1018565" cy="440555"/>
          </a:xfrm>
          <a:prstGeom prst="rect">
            <a:avLst/>
          </a:prstGeom>
        </p:spPr>
      </p:pic>
      <p:grpSp>
        <p:nvGrpSpPr>
          <p:cNvPr id="5" name="Grupa 4"/>
          <p:cNvGrpSpPr/>
          <p:nvPr userDrawn="1"/>
        </p:nvGrpSpPr>
        <p:grpSpPr>
          <a:xfrm>
            <a:off x="499105" y="188640"/>
            <a:ext cx="648072" cy="648072"/>
            <a:chOff x="9732404" y="3038973"/>
            <a:chExt cx="1666341" cy="1666341"/>
          </a:xfrm>
        </p:grpSpPr>
        <p:sp>
          <p:nvSpPr>
            <p:cNvPr id="6" name="Elipsa 5"/>
            <p:cNvSpPr/>
            <p:nvPr/>
          </p:nvSpPr>
          <p:spPr>
            <a:xfrm>
              <a:off x="9732404" y="3038973"/>
              <a:ext cx="1666341" cy="16663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1780" y="3191809"/>
              <a:ext cx="1427589" cy="13606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621787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17" userDrawn="1">
          <p15:clr>
            <a:srgbClr val="FBAE40"/>
          </p15:clr>
        </p15:guide>
        <p15:guide id="2" pos="5443" userDrawn="1">
          <p15:clr>
            <a:srgbClr val="FBAE40"/>
          </p15:clr>
        </p15:guide>
        <p15:guide id="3" orient="horz" pos="845" userDrawn="1">
          <p15:clr>
            <a:srgbClr val="FBAE40"/>
          </p15:clr>
        </p15:guide>
        <p15:guide id="4" orient="horz" pos="3884" userDrawn="1">
          <p15:clr>
            <a:srgbClr val="FBAE40"/>
          </p15:clr>
        </p15:guide>
        <p15:guide id="5" pos="725" userDrawn="1">
          <p15:clr>
            <a:srgbClr val="FBAE40"/>
          </p15:clr>
        </p15:guide>
        <p15:guide id="6" orient="horz" pos="527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15.12.2023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8691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501" y="1773597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15.12.2023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9972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15.12.2023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1989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6C843-8639-43E4-A1BD-D0A0993F8BEA}" type="datetimeFigureOut">
              <a:rPr lang="pl-PL" smtClean="0"/>
              <a:pPr/>
              <a:t>15.12.2023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7734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5" r:id="rId2"/>
    <p:sldLayoutId id="2147483688" r:id="rId3"/>
    <p:sldLayoutId id="2147483663" r:id="rId4"/>
    <p:sldLayoutId id="2147483689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29825-B730-4301-89AA-56CF31BA8882}" type="datetimeFigureOut">
              <a:rPr lang="pl-PL" smtClean="0"/>
              <a:t>15.12.2023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1660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7" t="5925" r="3927" b="19458"/>
          <a:stretch/>
        </p:blipFill>
        <p:spPr>
          <a:xfrm>
            <a:off x="503548" y="1340768"/>
            <a:ext cx="8136904" cy="4536504"/>
          </a:xfrm>
          <a:prstGeom prst="rect">
            <a:avLst/>
          </a:prstGeom>
        </p:spPr>
      </p:pic>
      <p:sp>
        <p:nvSpPr>
          <p:cNvPr id="16" name="Prostokąt 15"/>
          <p:cNvSpPr/>
          <p:nvPr/>
        </p:nvSpPr>
        <p:spPr>
          <a:xfrm>
            <a:off x="1" y="5193304"/>
            <a:ext cx="9144000" cy="972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68000" tIns="108000" bIns="72000" rtlCol="0" anchor="ctr"/>
          <a:lstStyle/>
          <a:p>
            <a:pPr>
              <a:lnSpc>
                <a:spcPts val="3200"/>
              </a:lnSpc>
            </a:pPr>
            <a:r>
              <a:rPr lang="pl-PL" sz="2800" b="1" dirty="0">
                <a:solidFill>
                  <a:schemeClr val="tx2"/>
                </a:solidFill>
                <a:latin typeface="Calibri" panose="020F0502020204030204" pitchFamily="34" charset="0"/>
              </a:rPr>
              <a:t>Sprawa polska podczas </a:t>
            </a:r>
            <a:r>
              <a:rPr lang="pl-PL" sz="28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II </a:t>
            </a:r>
            <a:r>
              <a:rPr lang="pl-PL" sz="2800" b="1" dirty="0">
                <a:solidFill>
                  <a:schemeClr val="tx2"/>
                </a:solidFill>
                <a:latin typeface="Calibri" panose="020F0502020204030204" pitchFamily="34" charset="0"/>
              </a:rPr>
              <a:t>wojny </a:t>
            </a:r>
            <a:r>
              <a:rPr lang="pl-PL" sz="28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/>
            </a:r>
            <a:br>
              <a:rPr lang="pl-PL" sz="2800" b="1" dirty="0" smtClean="0">
                <a:solidFill>
                  <a:schemeClr val="tx2"/>
                </a:solidFill>
                <a:latin typeface="Calibri" panose="020F0502020204030204" pitchFamily="34" charset="0"/>
              </a:rPr>
            </a:br>
            <a:r>
              <a:rPr lang="pl-PL" sz="28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światowej</a:t>
            </a:r>
            <a:endParaRPr lang="pl-PL" sz="2800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Obraz 4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09" y="4020377"/>
            <a:ext cx="1539796" cy="2000911"/>
          </a:xfrm>
          <a:prstGeom prst="rect">
            <a:avLst/>
          </a:prstGeom>
          <a:noFill/>
          <a:ln w="12700">
            <a:solidFill>
              <a:schemeClr val="bg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41112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rostokąt 36"/>
          <p:cNvSpPr/>
          <p:nvPr/>
        </p:nvSpPr>
        <p:spPr>
          <a:xfrm>
            <a:off x="503548" y="3392996"/>
            <a:ext cx="8137214" cy="432000"/>
          </a:xfrm>
          <a:prstGeom prst="rect">
            <a:avLst/>
          </a:prstGeom>
          <a:pattFill prst="zigZag">
            <a:fgClr>
              <a:schemeClr val="accent1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72000" rtlCol="0" anchor="b"/>
          <a:lstStyle/>
          <a:p>
            <a:r>
              <a:rPr lang="pl-PL" b="1" dirty="0" smtClean="0">
                <a:solidFill>
                  <a:schemeClr val="tx2"/>
                </a:solidFill>
              </a:rPr>
              <a:t>NACOBEZU</a:t>
            </a:r>
            <a:endParaRPr lang="pl-PL" b="1" dirty="0">
              <a:solidFill>
                <a:schemeClr val="tx2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503548" y="944772"/>
            <a:ext cx="8137214" cy="432000"/>
          </a:xfrm>
          <a:prstGeom prst="rect">
            <a:avLst/>
          </a:prstGeom>
          <a:pattFill prst="zigZag">
            <a:fgClr>
              <a:schemeClr val="accent1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72000" rtlCol="0" anchor="b"/>
          <a:lstStyle/>
          <a:p>
            <a:r>
              <a:rPr lang="pl-PL" b="1" dirty="0" smtClean="0">
                <a:solidFill>
                  <a:schemeClr val="tx2"/>
                </a:solidFill>
              </a:rPr>
              <a:t>Cele lekcji</a:t>
            </a:r>
            <a:endParaRPr lang="pl-PL" b="1" dirty="0">
              <a:solidFill>
                <a:schemeClr val="tx2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503547" y="1376772"/>
            <a:ext cx="8137215" cy="1656184"/>
          </a:xfrm>
          <a:prstGeom prst="rect">
            <a:avLst/>
          </a:prstGeom>
          <a:ln>
            <a:noFill/>
          </a:ln>
        </p:spPr>
        <p:txBody>
          <a:bodyPr wrap="square" lIns="0" tIns="72000" rIns="0" bIns="0" anchor="t">
            <a:noAutofit/>
          </a:bodyPr>
          <a:lstStyle/>
          <a:p>
            <a:pPr marL="180000" lvl="1" indent="-1800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przedstawisz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dokonania polskiego żołnierza podczas II wojny światowej</a:t>
            </a:r>
          </a:p>
          <a:p>
            <a:pPr marL="180000" lvl="1" indent="-1800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dowiesz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się, jakie decyzje zapadły na konferencjach </a:t>
            </a: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wielkiej trójki 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sprawie Polski </a:t>
            </a:r>
          </a:p>
          <a:p>
            <a:pPr marL="180000" lvl="1" indent="-1800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określisz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plany Stalina względem Polski</a:t>
            </a:r>
          </a:p>
        </p:txBody>
      </p:sp>
      <p:cxnSp>
        <p:nvCxnSpPr>
          <p:cNvPr id="17" name="Łącznik prosty 16"/>
          <p:cNvCxnSpPr/>
          <p:nvPr/>
        </p:nvCxnSpPr>
        <p:spPr>
          <a:xfrm>
            <a:off x="503238" y="3824539"/>
            <a:ext cx="813752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35"/>
          <p:cNvCxnSpPr/>
          <p:nvPr/>
        </p:nvCxnSpPr>
        <p:spPr>
          <a:xfrm>
            <a:off x="503238" y="1376772"/>
            <a:ext cx="813752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rostokąt 23"/>
          <p:cNvSpPr/>
          <p:nvPr/>
        </p:nvSpPr>
        <p:spPr>
          <a:xfrm>
            <a:off x="503547" y="3824538"/>
            <a:ext cx="8137215" cy="1656184"/>
          </a:xfrm>
          <a:prstGeom prst="rect">
            <a:avLst/>
          </a:prstGeom>
          <a:ln>
            <a:noFill/>
          </a:ln>
        </p:spPr>
        <p:txBody>
          <a:bodyPr wrap="square" lIns="0" tIns="72000" rIns="0" bIns="0" anchor="t">
            <a:noAutofit/>
          </a:bodyPr>
          <a:lstStyle/>
          <a:p>
            <a:pPr marL="180000" lvl="1" indent="-1800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odpowiesz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pytanie: Gdzie walczył polski żołnierz podczas II wojny światowej? </a:t>
            </a:r>
          </a:p>
          <a:p>
            <a:pPr marL="180000" lvl="1" indent="-1800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odpowiesz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pytanie: co zdecydowano w sprawie Polski na konferencjach </a:t>
            </a: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Teheranie i w Jałcie? </a:t>
            </a:r>
          </a:p>
        </p:txBody>
      </p:sp>
    </p:spTree>
    <p:extLst>
      <p:ext uri="{BB962C8B-B14F-4D97-AF65-F5344CB8AC3E}">
        <p14:creationId xmlns:p14="http://schemas.microsoft.com/office/powerpoint/2010/main" val="388256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Łącznik prosty 18"/>
          <p:cNvCxnSpPr/>
          <p:nvPr/>
        </p:nvCxnSpPr>
        <p:spPr>
          <a:xfrm>
            <a:off x="503238" y="1376363"/>
            <a:ext cx="3888000" cy="0"/>
          </a:xfrm>
          <a:prstGeom prst="line">
            <a:avLst/>
          </a:prstGeom>
          <a:ln w="12700">
            <a:solidFill>
              <a:srgbClr val="0139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rostokąt 21"/>
          <p:cNvSpPr/>
          <p:nvPr/>
        </p:nvSpPr>
        <p:spPr>
          <a:xfrm>
            <a:off x="503548" y="944772"/>
            <a:ext cx="3924000" cy="432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/>
          <a:lstStyle/>
          <a:p>
            <a:r>
              <a:rPr lang="pl-PL" b="1" dirty="0" smtClean="0">
                <a:solidFill>
                  <a:schemeClr val="tx2"/>
                </a:solidFill>
              </a:rPr>
              <a:t>Polacy </a:t>
            </a:r>
            <a:r>
              <a:rPr lang="pl-PL" b="1" dirty="0">
                <a:solidFill>
                  <a:schemeClr val="tx2"/>
                </a:solidFill>
              </a:rPr>
              <a:t>na frontach II wojny światowej</a:t>
            </a:r>
          </a:p>
        </p:txBody>
      </p:sp>
      <p:sp>
        <p:nvSpPr>
          <p:cNvPr id="34" name="Prostokąt 33"/>
          <p:cNvSpPr/>
          <p:nvPr/>
        </p:nvSpPr>
        <p:spPr>
          <a:xfrm>
            <a:off x="4788292" y="1573522"/>
            <a:ext cx="1295876" cy="4848416"/>
          </a:xfrm>
          <a:prstGeom prst="rect">
            <a:avLst/>
          </a:prstGeom>
          <a:pattFill prst="zigZag">
            <a:fgClr>
              <a:srgbClr val="B5D2EC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36000" bIns="72000" rtlCol="0" anchor="t"/>
          <a:lstStyle/>
          <a:p>
            <a:endParaRPr lang="pl-PL" b="1" dirty="0">
              <a:solidFill>
                <a:schemeClr val="accent2"/>
              </a:solidFill>
            </a:endParaRPr>
          </a:p>
        </p:txBody>
      </p:sp>
      <p:cxnSp>
        <p:nvCxnSpPr>
          <p:cNvPr id="15" name="Łącznik prosty 14"/>
          <p:cNvCxnSpPr/>
          <p:nvPr/>
        </p:nvCxnSpPr>
        <p:spPr>
          <a:xfrm>
            <a:off x="503238" y="1376363"/>
            <a:ext cx="3852000" cy="0"/>
          </a:xfrm>
          <a:prstGeom prst="line">
            <a:avLst/>
          </a:prstGeom>
          <a:ln w="12700">
            <a:solidFill>
              <a:srgbClr val="0139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911" y="1573522"/>
            <a:ext cx="4572508" cy="4843153"/>
          </a:xfrm>
          <a:prstGeom prst="rect">
            <a:avLst/>
          </a:prstGeom>
          <a:ln w="12700">
            <a:solidFill>
              <a:schemeClr val="accent1">
                <a:lumMod val="9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5509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Łącznik prosty 8"/>
          <p:cNvCxnSpPr/>
          <p:nvPr/>
        </p:nvCxnSpPr>
        <p:spPr>
          <a:xfrm>
            <a:off x="503238" y="1376363"/>
            <a:ext cx="4716000" cy="0"/>
          </a:xfrm>
          <a:prstGeom prst="line">
            <a:avLst/>
          </a:prstGeom>
          <a:ln w="12700">
            <a:solidFill>
              <a:srgbClr val="0139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ostokąt 9"/>
          <p:cNvSpPr/>
          <p:nvPr/>
        </p:nvSpPr>
        <p:spPr>
          <a:xfrm>
            <a:off x="503548" y="944772"/>
            <a:ext cx="4715690" cy="432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/>
          <a:lstStyle/>
          <a:p>
            <a:r>
              <a:rPr lang="pl-PL" b="1" dirty="0" smtClean="0">
                <a:solidFill>
                  <a:srgbClr val="013974"/>
                </a:solidFill>
              </a:rPr>
              <a:t>Alianci </a:t>
            </a:r>
            <a:r>
              <a:rPr lang="pl-PL" b="1" dirty="0">
                <a:solidFill>
                  <a:srgbClr val="013974"/>
                </a:solidFill>
              </a:rPr>
              <a:t>a sprawa polska</a:t>
            </a:r>
          </a:p>
        </p:txBody>
      </p:sp>
      <p:sp>
        <p:nvSpPr>
          <p:cNvPr id="28" name="Prostokąt 27"/>
          <p:cNvSpPr/>
          <p:nvPr/>
        </p:nvSpPr>
        <p:spPr>
          <a:xfrm>
            <a:off x="503856" y="1376771"/>
            <a:ext cx="4715382" cy="1368478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Plany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Stalina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Polska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krajem satelickim – strefą buforową chroniącą ZSRR przed atakiem z zachodu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Polsce potrzebna posłuszna władza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konieczne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zerwanie relacji z rządem londyńskim</a:t>
            </a:r>
          </a:p>
        </p:txBody>
      </p:sp>
      <p:cxnSp>
        <p:nvCxnSpPr>
          <p:cNvPr id="13" name="Łącznik prosty 12"/>
          <p:cNvCxnSpPr/>
          <p:nvPr/>
        </p:nvCxnSpPr>
        <p:spPr>
          <a:xfrm>
            <a:off x="503548" y="2817254"/>
            <a:ext cx="471538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rostokąt 16"/>
          <p:cNvSpPr/>
          <p:nvPr/>
        </p:nvSpPr>
        <p:spPr>
          <a:xfrm>
            <a:off x="503856" y="2889260"/>
            <a:ext cx="4715382" cy="2880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stosunek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zachodnich aliantów do sprawy </a:t>
            </a:r>
            <a:r>
              <a:rPr lang="pl-PL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polskiej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premier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Wielkiej Brytanii, Winston Churchill,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oczekiwał </a:t>
            </a:r>
            <a:b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Polaków zgody na zmianę granic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oddanie ZSRR Kresów Wschodnich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prezydent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USA, Franklin D. Roosevelt,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 interesował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się sprawami Europy Środkowej</a:t>
            </a:r>
          </a:p>
        </p:txBody>
      </p:sp>
    </p:spTree>
    <p:extLst>
      <p:ext uri="{BB962C8B-B14F-4D97-AF65-F5344CB8AC3E}">
        <p14:creationId xmlns:p14="http://schemas.microsoft.com/office/powerpoint/2010/main" val="269169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Łącznik prosty 8"/>
          <p:cNvCxnSpPr/>
          <p:nvPr/>
        </p:nvCxnSpPr>
        <p:spPr>
          <a:xfrm>
            <a:off x="503238" y="1376363"/>
            <a:ext cx="3816616" cy="0"/>
          </a:xfrm>
          <a:prstGeom prst="line">
            <a:avLst/>
          </a:prstGeom>
          <a:ln w="12700">
            <a:solidFill>
              <a:srgbClr val="0139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ostokąt 9"/>
          <p:cNvSpPr/>
          <p:nvPr/>
        </p:nvSpPr>
        <p:spPr>
          <a:xfrm>
            <a:off x="503548" y="944772"/>
            <a:ext cx="3816365" cy="432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/>
          <a:lstStyle/>
          <a:p>
            <a:r>
              <a:rPr lang="pl-PL" b="1" dirty="0" smtClean="0">
                <a:solidFill>
                  <a:srgbClr val="013974"/>
                </a:solidFill>
              </a:rPr>
              <a:t>Konferencja </a:t>
            </a:r>
            <a:r>
              <a:rPr lang="pl-PL" b="1" dirty="0">
                <a:solidFill>
                  <a:srgbClr val="013974"/>
                </a:solidFill>
              </a:rPr>
              <a:t>w Teheranie</a:t>
            </a:r>
          </a:p>
        </p:txBody>
      </p:sp>
      <p:sp>
        <p:nvSpPr>
          <p:cNvPr id="28" name="Prostokąt 27"/>
          <p:cNvSpPr/>
          <p:nvPr/>
        </p:nvSpPr>
        <p:spPr>
          <a:xfrm>
            <a:off x="503856" y="1412774"/>
            <a:ext cx="3816116" cy="288034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1943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r.</a:t>
            </a:r>
          </a:p>
        </p:txBody>
      </p:sp>
      <p:sp>
        <p:nvSpPr>
          <p:cNvPr id="8" name="Prostokąt 7"/>
          <p:cNvSpPr/>
          <p:nvPr/>
        </p:nvSpPr>
        <p:spPr>
          <a:xfrm>
            <a:off x="503856" y="1700808"/>
            <a:ext cx="3816116" cy="1476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Polska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miała utracić ziemie na wschód od linii Curzona (wzdłuż Bugu) 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rekompensata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tereny na zachodzie (po Odrę) i szeroki dostęp do Bałtyku 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Polska miała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utrzymywać „przyjazne stosunki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b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ZSRR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facto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stać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się zależna) </a:t>
            </a:r>
          </a:p>
        </p:txBody>
      </p:sp>
      <p:cxnSp>
        <p:nvCxnSpPr>
          <p:cNvPr id="11" name="Łącznik prosty 10"/>
          <p:cNvCxnSpPr/>
          <p:nvPr/>
        </p:nvCxnSpPr>
        <p:spPr>
          <a:xfrm>
            <a:off x="503238" y="3284982"/>
            <a:ext cx="3816616" cy="0"/>
          </a:xfrm>
          <a:prstGeom prst="line">
            <a:avLst/>
          </a:prstGeom>
          <a:ln w="9525">
            <a:solidFill>
              <a:srgbClr val="0139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rostokąt 11"/>
          <p:cNvSpPr/>
          <p:nvPr/>
        </p:nvSpPr>
        <p:spPr>
          <a:xfrm>
            <a:off x="503856" y="3356990"/>
            <a:ext cx="3816116" cy="1476166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Zakładając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że Polacy dowiedzieliby się od razu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decyzjach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wielkiej trójki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to co mogliby zrobić, aby zatrzymać taki rozwój wypadków?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4824028" y="1376363"/>
            <a:ext cx="4319972" cy="4789487"/>
          </a:xfrm>
          <a:prstGeom prst="rect">
            <a:avLst/>
          </a:prstGeom>
          <a:pattFill prst="zigZag">
            <a:fgClr>
              <a:srgbClr val="B5D2EC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36000" bIns="72000" rtlCol="0" anchor="t"/>
          <a:lstStyle/>
          <a:p>
            <a:endParaRPr lang="pl-PL" b="1" dirty="0">
              <a:solidFill>
                <a:schemeClr val="accent2"/>
              </a:solidFill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5760132" y="1376363"/>
            <a:ext cx="3383868" cy="47894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1"/>
          <a:stretch/>
        </p:blipFill>
        <p:spPr>
          <a:xfrm>
            <a:off x="5004049" y="1544956"/>
            <a:ext cx="4140460" cy="3360208"/>
          </a:xfrm>
          <a:prstGeom prst="rect">
            <a:avLst/>
          </a:prstGeom>
          <a:ln w="12700">
            <a:solidFill>
              <a:schemeClr val="accent1">
                <a:lumMod val="90000"/>
              </a:schemeClr>
            </a:solidFill>
          </a:ln>
        </p:spPr>
      </p:pic>
      <p:sp>
        <p:nvSpPr>
          <p:cNvPr id="16" name="pole tekstowe 15"/>
          <p:cNvSpPr txBox="1"/>
          <p:nvPr/>
        </p:nvSpPr>
        <p:spPr>
          <a:xfrm>
            <a:off x="5004048" y="5013200"/>
            <a:ext cx="1980219" cy="2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108000" tIns="0" rIns="108000" bIns="0" rtlCol="0" anchor="ctr">
            <a:noAutofit/>
          </a:bodyPr>
          <a:lstStyle/>
          <a:p>
            <a:r>
              <a:rPr lang="pl-PL" sz="700" dirty="0" smtClean="0"/>
              <a:t>Wielka </a:t>
            </a:r>
            <a:r>
              <a:rPr lang="pl-PL" sz="700" dirty="0" smtClean="0"/>
              <a:t>trójka </a:t>
            </a:r>
            <a:r>
              <a:rPr lang="pl-PL" sz="700" dirty="0" smtClean="0"/>
              <a:t>podczas konferencji w Teheranie</a:t>
            </a:r>
            <a:endParaRPr lang="pl-PL" sz="700" i="1" dirty="0"/>
          </a:p>
        </p:txBody>
      </p:sp>
    </p:spTree>
    <p:extLst>
      <p:ext uri="{BB962C8B-B14F-4D97-AF65-F5344CB8AC3E}">
        <p14:creationId xmlns:p14="http://schemas.microsoft.com/office/powerpoint/2010/main" val="198582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8" grpId="0"/>
      <p:bldP spid="12" grpId="0"/>
      <p:bldP spid="13" grpId="0" animBg="1"/>
      <p:bldP spid="14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rostokąt 48"/>
          <p:cNvSpPr/>
          <p:nvPr/>
        </p:nvSpPr>
        <p:spPr>
          <a:xfrm>
            <a:off x="4572000" y="1376363"/>
            <a:ext cx="4572000" cy="3781425"/>
          </a:xfrm>
          <a:prstGeom prst="rect">
            <a:avLst/>
          </a:prstGeom>
          <a:pattFill prst="zigZag">
            <a:fgClr>
              <a:srgbClr val="B5D2EC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36000" bIns="72000" rtlCol="0" anchor="t"/>
          <a:lstStyle/>
          <a:p>
            <a:endParaRPr lang="pl-PL" b="1" dirty="0">
              <a:solidFill>
                <a:schemeClr val="accent2"/>
              </a:solidFill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5724128" y="1376363"/>
            <a:ext cx="3419872" cy="3781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33" name="Łącznik prosty 32"/>
          <p:cNvCxnSpPr/>
          <p:nvPr/>
        </p:nvCxnSpPr>
        <p:spPr>
          <a:xfrm>
            <a:off x="503238" y="1376363"/>
            <a:ext cx="3852000" cy="0"/>
          </a:xfrm>
          <a:prstGeom prst="line">
            <a:avLst/>
          </a:prstGeom>
          <a:ln w="12700">
            <a:solidFill>
              <a:srgbClr val="0139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rostokąt 33"/>
          <p:cNvSpPr/>
          <p:nvPr/>
        </p:nvSpPr>
        <p:spPr>
          <a:xfrm>
            <a:off x="503548" y="944772"/>
            <a:ext cx="3924000" cy="432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/>
          <a:lstStyle/>
          <a:p>
            <a:r>
              <a:rPr lang="pl-PL" b="1" dirty="0" smtClean="0">
                <a:solidFill>
                  <a:schemeClr val="tx2"/>
                </a:solidFill>
              </a:rPr>
              <a:t>Plany </a:t>
            </a:r>
            <a:r>
              <a:rPr lang="pl-PL" b="1" dirty="0">
                <a:solidFill>
                  <a:schemeClr val="tx2"/>
                </a:solidFill>
              </a:rPr>
              <a:t>Stalina</a:t>
            </a:r>
          </a:p>
        </p:txBody>
      </p:sp>
      <p:sp>
        <p:nvSpPr>
          <p:cNvPr id="35" name="Prostokąt 34"/>
          <p:cNvSpPr/>
          <p:nvPr/>
        </p:nvSpPr>
        <p:spPr>
          <a:xfrm>
            <a:off x="503547" y="1376772"/>
            <a:ext cx="3888000" cy="791753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lipca 1944 r.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powołanie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Polskiego Komitetu Wyzwolenia Narodowego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(zalążek rządu)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Manifest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PKWN </a:t>
            </a:r>
          </a:p>
        </p:txBody>
      </p:sp>
      <p:sp>
        <p:nvSpPr>
          <p:cNvPr id="18" name="pole tekstowe 17"/>
          <p:cNvSpPr txBox="1"/>
          <p:nvPr/>
        </p:nvSpPr>
        <p:spPr>
          <a:xfrm>
            <a:off x="4752020" y="4101404"/>
            <a:ext cx="3384000" cy="28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108000" tIns="0" rIns="108000" bIns="0" rtlCol="0" anchor="ctr">
            <a:noAutofit/>
          </a:bodyPr>
          <a:lstStyle/>
          <a:p>
            <a:r>
              <a:rPr lang="pl-PL" sz="700" dirty="0" smtClean="0"/>
              <a:t>Manifest PKWN</a:t>
            </a:r>
            <a:endParaRPr lang="pl-PL" sz="700" i="1" dirty="0"/>
          </a:p>
        </p:txBody>
      </p:sp>
      <p:sp>
        <p:nvSpPr>
          <p:cNvPr id="9" name="Prostokąt 8"/>
          <p:cNvSpPr/>
          <p:nvPr/>
        </p:nvSpPr>
        <p:spPr>
          <a:xfrm>
            <a:off x="503547" y="2168860"/>
            <a:ext cx="3888000" cy="1152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54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uregulowanie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granic</a:t>
            </a:r>
          </a:p>
          <a:p>
            <a:pPr marL="54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reforma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rolna</a:t>
            </a:r>
          </a:p>
          <a:p>
            <a:pPr marL="54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swobody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obywatelskie</a:t>
            </a:r>
          </a:p>
          <a:p>
            <a:pPr marL="54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rząd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londyński jest nielegalny</a:t>
            </a:r>
          </a:p>
        </p:txBody>
      </p:sp>
      <p:sp>
        <p:nvSpPr>
          <p:cNvPr id="10" name="Prostokąt 9"/>
          <p:cNvSpPr/>
          <p:nvPr/>
        </p:nvSpPr>
        <p:spPr>
          <a:xfrm>
            <a:off x="503547" y="3465132"/>
            <a:ext cx="3888000" cy="1152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31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grudnia 1944 r.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PKWN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przekształcił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się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Rząd Tymczasowy Rzeczypospolitej Polskiej</a:t>
            </a:r>
          </a:p>
        </p:txBody>
      </p:sp>
      <p:cxnSp>
        <p:nvCxnSpPr>
          <p:cNvPr id="11" name="Łącznik prosty 10"/>
          <p:cNvCxnSpPr/>
          <p:nvPr/>
        </p:nvCxnSpPr>
        <p:spPr>
          <a:xfrm>
            <a:off x="503548" y="3392996"/>
            <a:ext cx="3816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" t="827" r="1861" b="63126"/>
          <a:stretch/>
        </p:blipFill>
        <p:spPr>
          <a:xfrm>
            <a:off x="4752020" y="1556792"/>
            <a:ext cx="4176464" cy="2472186"/>
          </a:xfrm>
          <a:prstGeom prst="rect">
            <a:avLst/>
          </a:prstGeom>
          <a:ln w="12700">
            <a:solidFill>
              <a:schemeClr val="accent1">
                <a:lumMod val="9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8826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15" grpId="0" animBg="1"/>
      <p:bldP spid="35" grpId="0"/>
      <p:bldP spid="18" grpId="0" animBg="1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/>
          <p:cNvSpPr/>
          <p:nvPr/>
        </p:nvSpPr>
        <p:spPr>
          <a:xfrm>
            <a:off x="503548" y="1448779"/>
            <a:ext cx="3906812" cy="49678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3348441" y="1448779"/>
            <a:ext cx="1079543" cy="4967895"/>
          </a:xfrm>
          <a:prstGeom prst="rect">
            <a:avLst/>
          </a:prstGeom>
          <a:pattFill prst="zigZag">
            <a:fgClr>
              <a:srgbClr val="B5D2EC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36000" bIns="72000" rtlCol="0" anchor="t"/>
          <a:lstStyle/>
          <a:p>
            <a:endParaRPr lang="pl-PL" b="1" dirty="0">
              <a:solidFill>
                <a:schemeClr val="accent2"/>
              </a:solidFill>
            </a:endParaRPr>
          </a:p>
        </p:txBody>
      </p:sp>
      <p:cxnSp>
        <p:nvCxnSpPr>
          <p:cNvPr id="9" name="Łącznik prosty 8"/>
          <p:cNvCxnSpPr/>
          <p:nvPr/>
        </p:nvCxnSpPr>
        <p:spPr>
          <a:xfrm>
            <a:off x="503238" y="1376363"/>
            <a:ext cx="3924000" cy="0"/>
          </a:xfrm>
          <a:prstGeom prst="line">
            <a:avLst/>
          </a:prstGeom>
          <a:ln w="12700">
            <a:solidFill>
              <a:srgbClr val="0139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ostokąt 9"/>
          <p:cNvSpPr/>
          <p:nvPr/>
        </p:nvSpPr>
        <p:spPr>
          <a:xfrm>
            <a:off x="503548" y="944772"/>
            <a:ext cx="3924000" cy="432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/>
          <a:lstStyle/>
          <a:p>
            <a:r>
              <a:rPr lang="pl-PL" b="1" dirty="0" smtClean="0">
                <a:solidFill>
                  <a:srgbClr val="013974"/>
                </a:solidFill>
              </a:rPr>
              <a:t>Konferencja </a:t>
            </a:r>
            <a:r>
              <a:rPr lang="pl-PL" b="1" dirty="0">
                <a:solidFill>
                  <a:srgbClr val="013974"/>
                </a:solidFill>
              </a:rPr>
              <a:t>w Jałcie</a:t>
            </a:r>
          </a:p>
        </p:txBody>
      </p:sp>
      <p:sp>
        <p:nvSpPr>
          <p:cNvPr id="51" name="Prostokąt 50"/>
          <p:cNvSpPr/>
          <p:nvPr/>
        </p:nvSpPr>
        <p:spPr>
          <a:xfrm>
            <a:off x="4572000" y="1376770"/>
            <a:ext cx="4068452" cy="288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1945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r.</a:t>
            </a:r>
          </a:p>
        </p:txBody>
      </p:sp>
      <p:sp>
        <p:nvSpPr>
          <p:cNvPr id="62" name="pole tekstowe 61"/>
          <p:cNvSpPr txBox="1"/>
          <p:nvPr/>
        </p:nvSpPr>
        <p:spPr>
          <a:xfrm>
            <a:off x="2557570" y="4113076"/>
            <a:ext cx="1727850" cy="2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108000" tIns="0" rIns="108000" bIns="0" rtlCol="0" anchor="ctr">
            <a:noAutofit/>
          </a:bodyPr>
          <a:lstStyle/>
          <a:p>
            <a:pPr algn="r"/>
            <a:r>
              <a:rPr lang="pl-PL" sz="700" dirty="0" err="1" smtClean="0"/>
              <a:t>Xxxx</a:t>
            </a:r>
            <a:endParaRPr lang="pl-PL" sz="700" dirty="0"/>
          </a:p>
        </p:txBody>
      </p:sp>
      <p:sp>
        <p:nvSpPr>
          <p:cNvPr id="11" name="Prostokąt 10"/>
          <p:cNvSpPr/>
          <p:nvPr/>
        </p:nvSpPr>
        <p:spPr>
          <a:xfrm>
            <a:off x="4572000" y="3789040"/>
            <a:ext cx="4068452" cy="720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Zakładając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że Polacy dowiedzieliby się od razu </a:t>
            </a:r>
            <a:r>
              <a:rPr lang="pl-PL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decyzjach </a:t>
            </a:r>
            <a:r>
              <a:rPr lang="pl-PL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wielkiej trójki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to co mogliby zrobić, </a:t>
            </a:r>
            <a:r>
              <a:rPr lang="pl-PL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aby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zatrzymać taki rozwój wypadków?</a:t>
            </a:r>
          </a:p>
        </p:txBody>
      </p:sp>
      <p:cxnSp>
        <p:nvCxnSpPr>
          <p:cNvPr id="12" name="Łącznik prosty 11"/>
          <p:cNvCxnSpPr/>
          <p:nvPr/>
        </p:nvCxnSpPr>
        <p:spPr>
          <a:xfrm>
            <a:off x="4572000" y="3717032"/>
            <a:ext cx="4068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2" t="712" r="22026" b="9365"/>
          <a:stretch/>
        </p:blipFill>
        <p:spPr>
          <a:xfrm>
            <a:off x="702618" y="1628800"/>
            <a:ext cx="3564396" cy="4541348"/>
          </a:xfrm>
          <a:prstGeom prst="rect">
            <a:avLst/>
          </a:prstGeom>
          <a:ln w="12700">
            <a:solidFill>
              <a:schemeClr val="accent1">
                <a:lumMod val="90000"/>
              </a:schemeClr>
            </a:solidFill>
          </a:ln>
        </p:spPr>
      </p:pic>
      <p:sp>
        <p:nvSpPr>
          <p:cNvPr id="14" name="pole tekstowe 13"/>
          <p:cNvSpPr txBox="1"/>
          <p:nvPr/>
        </p:nvSpPr>
        <p:spPr>
          <a:xfrm>
            <a:off x="2663788" y="5625244"/>
            <a:ext cx="1771251" cy="2160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108000" tIns="0" rIns="108000" bIns="0" rtlCol="0" anchor="ctr">
            <a:noAutofit/>
          </a:bodyPr>
          <a:lstStyle/>
          <a:p>
            <a:r>
              <a:rPr lang="pl-PL" sz="700" dirty="0" smtClean="0"/>
              <a:t>Wielka </a:t>
            </a:r>
            <a:r>
              <a:rPr lang="pl-PL" sz="700" dirty="0" smtClean="0"/>
              <a:t>trójka </a:t>
            </a:r>
            <a:r>
              <a:rPr lang="pl-PL" sz="700" dirty="0" smtClean="0"/>
              <a:t>podczas konferencji w Jałcie</a:t>
            </a:r>
            <a:endParaRPr lang="pl-PL" sz="700" i="1" dirty="0"/>
          </a:p>
        </p:txBody>
      </p:sp>
      <p:sp>
        <p:nvSpPr>
          <p:cNvPr id="17" name="Prostokąt 16"/>
          <p:cNvSpPr/>
          <p:nvPr/>
        </p:nvSpPr>
        <p:spPr>
          <a:xfrm>
            <a:off x="4572000" y="1664769"/>
            <a:ext cx="4068452" cy="2016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wschodnia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granica Polski wzdłuż linii Curzona 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Polska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miała poszerzyć swoje terytorium na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zachodzie i na północy 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nowy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rząd miał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powstać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drodze przekształcenia „na szerszej podstawie demokratycznej” Rządu Tymczasowego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nowy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rząd miał przeprowadzić „wolne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nieskrępowane” wybory</a:t>
            </a:r>
          </a:p>
        </p:txBody>
      </p:sp>
    </p:spTree>
    <p:extLst>
      <p:ext uri="{BB962C8B-B14F-4D97-AF65-F5344CB8AC3E}">
        <p14:creationId xmlns:p14="http://schemas.microsoft.com/office/powerpoint/2010/main" val="422081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51" grpId="0"/>
      <p:bldP spid="11" grpId="0"/>
      <p:bldP spid="14" grpId="0" animBg="1"/>
      <p:bldP spid="17" grpId="0"/>
    </p:bldLst>
  </p:timing>
</p:sld>
</file>

<file path=ppt/theme/theme1.xml><?xml version="1.0" encoding="utf-8"?>
<a:theme xmlns:a="http://schemas.openxmlformats.org/drawingml/2006/main" name="Motyw pakietu Office">
  <a:themeElements>
    <a:clrScheme name="Historia_Lic">
      <a:dk1>
        <a:sysClr val="windowText" lastClr="000000"/>
      </a:dk1>
      <a:lt1>
        <a:sysClr val="window" lastClr="FFFFFF"/>
      </a:lt1>
      <a:dk2>
        <a:srgbClr val="1F3864"/>
      </a:dk2>
      <a:lt2>
        <a:srgbClr val="E7E6E6"/>
      </a:lt2>
      <a:accent1>
        <a:srgbClr val="D1E3F3"/>
      </a:accent1>
      <a:accent2>
        <a:srgbClr val="8B3F65"/>
      </a:accent2>
      <a:accent3>
        <a:srgbClr val="A5A5A5"/>
      </a:accent3>
      <a:accent4>
        <a:srgbClr val="2E75B5"/>
      </a:accent4>
      <a:accent5>
        <a:srgbClr val="3F9FCB"/>
      </a:accent5>
      <a:accent6>
        <a:srgbClr val="4472C4"/>
      </a:accent6>
      <a:hlink>
        <a:srgbClr val="4472C4"/>
      </a:hlink>
      <a:folHlink>
        <a:srgbClr val="4472C4"/>
      </a:folHlink>
    </a:clrScheme>
    <a:fontScheme name="Motyw pakietu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rgbClr val="B5D2EC"/>
          </a:solidFill>
        </a:ln>
      </a:spPr>
      <a:bodyPr wrap="square" lIns="108000" tIns="36000" rIns="36000" bIns="36000" anchor="ctr">
        <a:noAutofit/>
      </a:bodyPr>
      <a:lstStyle>
        <a:defPPr marL="0">
          <a:spcAft>
            <a:spcPts val="200"/>
          </a:spcAft>
          <a:buClr>
            <a:srgbClr val="B5D2EC"/>
          </a:buClr>
          <a:defRPr sz="1400" dirty="0"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14424</TotalTime>
  <Words>266</Words>
  <Application>Microsoft Office PowerPoint</Application>
  <PresentationFormat>Pokaz na ekranie (4:3)</PresentationFormat>
  <Paragraphs>49</Paragraphs>
  <Slides>7</Slides>
  <Notes>7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Motyw pakietu Office</vt:lpstr>
      <vt:lpstr>Projekt niestandardowy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Agata Bereza</dc:creator>
  <cp:lastModifiedBy>Piotr Salewski</cp:lastModifiedBy>
  <cp:revision>1904</cp:revision>
  <dcterms:created xsi:type="dcterms:W3CDTF">2015-10-29T10:43:43Z</dcterms:created>
  <dcterms:modified xsi:type="dcterms:W3CDTF">2023-12-15T10:46:57Z</dcterms:modified>
</cp:coreProperties>
</file>