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</p:sldMasterIdLst>
  <p:notesMasterIdLst>
    <p:notesMasterId r:id="rId11"/>
  </p:notesMasterIdLst>
  <p:handoutMasterIdLst>
    <p:handoutMasterId r:id="rId12"/>
  </p:handoutMasterIdLst>
  <p:sldIdLst>
    <p:sldId id="296" r:id="rId3"/>
    <p:sldId id="258" r:id="rId4"/>
    <p:sldId id="281" r:id="rId5"/>
    <p:sldId id="291" r:id="rId6"/>
    <p:sldId id="297" r:id="rId7"/>
    <p:sldId id="299" r:id="rId8"/>
    <p:sldId id="305" r:id="rId9"/>
    <p:sldId id="308" r:id="rId10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3" orient="horz" pos="4042" userDrawn="1">
          <p15:clr>
            <a:srgbClr val="A4A3A4"/>
          </p15:clr>
        </p15:guide>
        <p15:guide id="4" orient="horz" pos="527" userDrawn="1">
          <p15:clr>
            <a:srgbClr val="A4A3A4"/>
          </p15:clr>
        </p15:guide>
        <p15:guide id="5" pos="2880">
          <p15:clr>
            <a:srgbClr val="A4A3A4"/>
          </p15:clr>
        </p15:guide>
        <p15:guide id="6" orient="horz" pos="324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5D2EC"/>
    <a:srgbClr val="2E75B5"/>
    <a:srgbClr val="013974"/>
    <a:srgbClr val="036B9A"/>
    <a:srgbClr val="3B87CD"/>
    <a:srgbClr val="2DAFE6"/>
    <a:srgbClr val="0E7094"/>
    <a:srgbClr val="E83363"/>
    <a:srgbClr val="28659C"/>
    <a:srgbClr val="0A5E8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Bez stylu, siatka tabeli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Styl pośredni 2 — Ak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012ECD-51FC-41F1-AA8D-1B2483CD663E}" styleName="Styl jasny 2 — Ak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Styl pośredni 1 — Ak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6" autoAdjust="0"/>
    <p:restoredTop sz="94699" autoAdjust="0"/>
  </p:normalViewPr>
  <p:slideViewPr>
    <p:cSldViewPr showGuides="1">
      <p:cViewPr varScale="1">
        <p:scale>
          <a:sx n="105" d="100"/>
          <a:sy n="105" d="100"/>
        </p:scale>
        <p:origin x="1188" y="114"/>
      </p:cViewPr>
      <p:guideLst>
        <p:guide orient="horz" pos="4042"/>
        <p:guide orient="horz" pos="527"/>
        <p:guide pos="2880"/>
        <p:guide orient="horz" pos="324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100" d="100"/>
          <a:sy n="100" d="100"/>
        </p:scale>
        <p:origin x="2592" y="78"/>
      </p:cViewPr>
      <p:guideLst/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1740E5-BA40-4EC5-9D1F-2F0DE9FBD18D}" type="datetimeFigureOut">
              <a:rPr lang="pl-PL" smtClean="0"/>
              <a:t>07.12.2023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07E743-41CC-4F35-8F12-9486F6BDD45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544509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F645C8-E335-461C-8D96-6403F75384D7}" type="datetimeFigureOut">
              <a:rPr lang="pl-PL" smtClean="0"/>
              <a:pPr/>
              <a:t>07.12.2023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4382AB-0074-4F59-87A4-F26287206BBB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762106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b="0" dirty="0" smtClean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991218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877192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 smtClean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864394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 smtClean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271113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236470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 smtClean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745307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 smtClean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21163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 smtClean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42611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Obraz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134682"/>
            <a:ext cx="1040407" cy="450002"/>
          </a:xfrm>
          <a:prstGeom prst="rect">
            <a:avLst/>
          </a:prstGeom>
        </p:spPr>
      </p:pic>
      <p:sp>
        <p:nvSpPr>
          <p:cNvPr id="16" name="Tytuł 1"/>
          <p:cNvSpPr txBox="1">
            <a:spLocks/>
          </p:cNvSpPr>
          <p:nvPr userDrawn="1"/>
        </p:nvSpPr>
        <p:spPr>
          <a:xfrm>
            <a:off x="-72516" y="174166"/>
            <a:ext cx="4068000" cy="360000"/>
          </a:xfrm>
          <a:prstGeom prst="roundRect">
            <a:avLst/>
          </a:prstGeom>
          <a:noFill/>
        </p:spPr>
        <p:txBody>
          <a:bodyPr vert="horz" lIns="54000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1400" b="1" kern="1200" dirty="0" smtClean="0">
                <a:solidFill>
                  <a:schemeClr val="accent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Polityka zagraniczna II Rzeczpospolitej</a:t>
            </a:r>
          </a:p>
        </p:txBody>
      </p:sp>
      <p:grpSp>
        <p:nvGrpSpPr>
          <p:cNvPr id="5" name="Grupa 4"/>
          <p:cNvGrpSpPr/>
          <p:nvPr userDrawn="1"/>
        </p:nvGrpSpPr>
        <p:grpSpPr>
          <a:xfrm>
            <a:off x="6888761" y="80628"/>
            <a:ext cx="590538" cy="590538"/>
            <a:chOff x="9732404" y="3038973"/>
            <a:chExt cx="1666341" cy="1666341"/>
          </a:xfrm>
        </p:grpSpPr>
        <p:sp>
          <p:nvSpPr>
            <p:cNvPr id="6" name="Elipsa 5"/>
            <p:cNvSpPr/>
            <p:nvPr/>
          </p:nvSpPr>
          <p:spPr>
            <a:xfrm>
              <a:off x="9732404" y="3038973"/>
              <a:ext cx="1666341" cy="166634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7" name="Obraz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51780" y="3191809"/>
              <a:ext cx="1427589" cy="136066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5445810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317">
          <p15:clr>
            <a:srgbClr val="FBAE40"/>
          </p15:clr>
        </p15:guide>
        <p15:guide id="2" orient="horz" pos="595">
          <p15:clr>
            <a:srgbClr val="FBAE40"/>
          </p15:clr>
        </p15:guide>
        <p15:guide id="3" orient="horz" pos="3884">
          <p15:clr>
            <a:srgbClr val="FBAE40"/>
          </p15:clr>
        </p15:guide>
        <p15:guide id="4" pos="5443">
          <p15:clr>
            <a:srgbClr val="FBAE40"/>
          </p15:clr>
        </p15:guide>
        <p15:guide id="0" pos="288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6C843-8639-43E4-A1BD-D0A0993F8BEA}" type="datetimeFigureOut">
              <a:rPr lang="pl-PL" smtClean="0"/>
              <a:pPr/>
              <a:t>07.12.2023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907035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6C843-8639-43E4-A1BD-D0A0993F8BEA}" type="datetimeFigureOut">
              <a:rPr lang="pl-PL" smtClean="0"/>
              <a:pPr/>
              <a:t>07.12.2023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066085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6C843-8639-43E4-A1BD-D0A0993F8BEA}" type="datetimeFigureOut">
              <a:rPr lang="pl-PL" smtClean="0"/>
              <a:pPr/>
              <a:t>07.12.2023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519114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6C843-8639-43E4-A1BD-D0A0993F8BEA}" type="datetimeFigureOut">
              <a:rPr lang="pl-PL" smtClean="0"/>
              <a:pPr/>
              <a:t>07.12.2023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854805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07.12.2023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704827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07.12.2023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792194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07.12.2023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675549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07.12.2023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830772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07.12.2023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6474504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07.12.2023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89429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Obraz 1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134682"/>
            <a:ext cx="1040407" cy="450002"/>
          </a:xfrm>
          <a:prstGeom prst="rect">
            <a:avLst/>
          </a:prstGeom>
        </p:spPr>
      </p:pic>
      <p:sp>
        <p:nvSpPr>
          <p:cNvPr id="19" name="Tytuł 1"/>
          <p:cNvSpPr txBox="1">
            <a:spLocks/>
          </p:cNvSpPr>
          <p:nvPr userDrawn="1"/>
        </p:nvSpPr>
        <p:spPr>
          <a:xfrm>
            <a:off x="503238" y="174166"/>
            <a:ext cx="3384706" cy="360000"/>
          </a:xfrm>
          <a:prstGeom prst="rect">
            <a:avLst/>
          </a:prstGeom>
          <a:solidFill>
            <a:schemeClr val="bg1"/>
          </a:solidFill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1400" b="1" kern="1200" dirty="0" smtClean="0">
                <a:solidFill>
                  <a:schemeClr val="bg1">
                    <a:lumMod val="65000"/>
                  </a:schemeClr>
                </a:solidFill>
                <a:effectLst/>
                <a:latin typeface="+mn-lt"/>
                <a:ea typeface="+mj-ea"/>
                <a:cs typeface="Times New Roman" panose="02020603050405020304" pitchFamily="18" charset="0"/>
              </a:rPr>
              <a:t>Polityka zagraniczna II Rzeczpospolitej</a:t>
            </a:r>
          </a:p>
        </p:txBody>
      </p:sp>
      <p:grpSp>
        <p:nvGrpSpPr>
          <p:cNvPr id="5" name="Grupa 4"/>
          <p:cNvGrpSpPr/>
          <p:nvPr userDrawn="1"/>
        </p:nvGrpSpPr>
        <p:grpSpPr>
          <a:xfrm>
            <a:off x="6888761" y="80628"/>
            <a:ext cx="590538" cy="590538"/>
            <a:chOff x="9732404" y="3038973"/>
            <a:chExt cx="1666341" cy="1666341"/>
          </a:xfrm>
        </p:grpSpPr>
        <p:sp>
          <p:nvSpPr>
            <p:cNvPr id="6" name="Elipsa 5"/>
            <p:cNvSpPr/>
            <p:nvPr/>
          </p:nvSpPr>
          <p:spPr>
            <a:xfrm>
              <a:off x="9732404" y="3038973"/>
              <a:ext cx="1666341" cy="166634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7" name="Obraz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51780" y="3191809"/>
              <a:ext cx="1427589" cy="136066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8868087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317">
          <p15:clr>
            <a:srgbClr val="FBAE40"/>
          </p15:clr>
        </p15:guide>
        <p15:guide id="2" orient="horz" pos="595">
          <p15:clr>
            <a:srgbClr val="FBAE40"/>
          </p15:clr>
        </p15:guide>
        <p15:guide id="3" orient="horz" pos="3884">
          <p15:clr>
            <a:srgbClr val="FBAE40"/>
          </p15:clr>
        </p15:guide>
        <p15:guide id="4" pos="5443">
          <p15:clr>
            <a:srgbClr val="FBAE40"/>
          </p15:clr>
        </p15:guide>
        <p15:guide id="5" orient="horz" pos="867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07.12.2023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618077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07.12.2023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2944004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07.12.2023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457584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07.12.2023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4921073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07.12.2023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434436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lajd tytułow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a 2"/>
          <p:cNvGrpSpPr/>
          <p:nvPr userDrawn="1"/>
        </p:nvGrpSpPr>
        <p:grpSpPr>
          <a:xfrm>
            <a:off x="6888761" y="80628"/>
            <a:ext cx="590538" cy="590538"/>
            <a:chOff x="9732404" y="3038973"/>
            <a:chExt cx="1666341" cy="1666341"/>
          </a:xfrm>
        </p:grpSpPr>
        <p:sp>
          <p:nvSpPr>
            <p:cNvPr id="4" name="Elipsa 3"/>
            <p:cNvSpPr/>
            <p:nvPr/>
          </p:nvSpPr>
          <p:spPr>
            <a:xfrm>
              <a:off x="9732404" y="3038973"/>
              <a:ext cx="1666341" cy="166634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5" name="Obraz 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51780" y="3191809"/>
              <a:ext cx="1427589" cy="136066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799175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317">
          <p15:clr>
            <a:srgbClr val="FBAE40"/>
          </p15:clr>
        </p15:guide>
        <p15:guide id="2" orient="horz" pos="595">
          <p15:clr>
            <a:srgbClr val="FBAE40"/>
          </p15:clr>
        </p15:guide>
        <p15:guide id="3" orient="horz" pos="3884">
          <p15:clr>
            <a:srgbClr val="FBAE40"/>
          </p15:clr>
        </p15:guide>
        <p15:guide id="4" pos="5443">
          <p15:clr>
            <a:srgbClr val="FBAE40"/>
          </p15:clr>
        </p15:guide>
        <p15:guide id="5" orient="horz" pos="867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główek sekcji">
    <p:bg>
      <p:bgPr>
        <a:solidFill>
          <a:srgbClr val="B5D2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raz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9370" y="151397"/>
            <a:ext cx="461393" cy="416572"/>
          </a:xfrm>
          <a:prstGeom prst="rect">
            <a:avLst/>
          </a:prstGeom>
        </p:spPr>
      </p:pic>
      <p:sp>
        <p:nvSpPr>
          <p:cNvPr id="17" name="Tytuł 1"/>
          <p:cNvSpPr txBox="1">
            <a:spLocks/>
          </p:cNvSpPr>
          <p:nvPr userDrawn="1"/>
        </p:nvSpPr>
        <p:spPr>
          <a:xfrm>
            <a:off x="-72516" y="174166"/>
            <a:ext cx="4068000" cy="360000"/>
          </a:xfrm>
          <a:prstGeom prst="roundRect">
            <a:avLst/>
          </a:prstGeom>
          <a:noFill/>
        </p:spPr>
        <p:txBody>
          <a:bodyPr vert="horz" lIns="54000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1400" b="1" kern="1200" dirty="0" smtClean="0">
                <a:solidFill>
                  <a:schemeClr val="bg1"/>
                </a:solidFill>
                <a:effectLst/>
                <a:latin typeface="+mn-lt"/>
                <a:ea typeface="+mj-ea"/>
                <a:cs typeface="Times New Roman" panose="02020603050405020304" pitchFamily="18" charset="0"/>
              </a:rPr>
              <a:t>Polityka zagraniczna II Rzeczpospolitej</a:t>
            </a:r>
          </a:p>
        </p:txBody>
      </p:sp>
      <p:grpSp>
        <p:nvGrpSpPr>
          <p:cNvPr id="5" name="Grupa 4"/>
          <p:cNvGrpSpPr/>
          <p:nvPr userDrawn="1"/>
        </p:nvGrpSpPr>
        <p:grpSpPr>
          <a:xfrm>
            <a:off x="7401842" y="80628"/>
            <a:ext cx="590538" cy="590538"/>
            <a:chOff x="9732404" y="3038973"/>
            <a:chExt cx="1666341" cy="1666341"/>
          </a:xfrm>
        </p:grpSpPr>
        <p:sp>
          <p:nvSpPr>
            <p:cNvPr id="6" name="Elipsa 5"/>
            <p:cNvSpPr/>
            <p:nvPr/>
          </p:nvSpPr>
          <p:spPr>
            <a:xfrm>
              <a:off x="9732404" y="3038973"/>
              <a:ext cx="1666341" cy="166634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7" name="Obraz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51780" y="3191809"/>
              <a:ext cx="1427589" cy="136066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1367968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890" userDrawn="1">
          <p15:clr>
            <a:srgbClr val="FBAE40"/>
          </p15:clr>
        </p15:guide>
        <p15:guide id="2" orient="horz" pos="3884" userDrawn="1">
          <p15:clr>
            <a:srgbClr val="FBAE40"/>
          </p15:clr>
        </p15:guide>
        <p15:guide id="3" pos="5443" userDrawn="1">
          <p15:clr>
            <a:srgbClr val="FBAE40"/>
          </p15:clr>
        </p15:guide>
        <p15:guide id="4" pos="317" userDrawn="1">
          <p15:clr>
            <a:srgbClr val="FBAE40"/>
          </p15:clr>
        </p15:guide>
        <p15:guide id="5" orient="horz" pos="618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agłówek sekcji">
    <p:bg>
      <p:bgPr>
        <a:solidFill>
          <a:srgbClr val="0139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raz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9370" y="151397"/>
            <a:ext cx="461393" cy="416572"/>
          </a:xfrm>
          <a:prstGeom prst="rect">
            <a:avLst/>
          </a:prstGeom>
        </p:spPr>
      </p:pic>
      <p:sp>
        <p:nvSpPr>
          <p:cNvPr id="17" name="Tytuł 1"/>
          <p:cNvSpPr txBox="1">
            <a:spLocks/>
          </p:cNvSpPr>
          <p:nvPr userDrawn="1"/>
        </p:nvSpPr>
        <p:spPr>
          <a:xfrm>
            <a:off x="-72516" y="174166"/>
            <a:ext cx="4068000" cy="360000"/>
          </a:xfrm>
          <a:prstGeom prst="roundRect">
            <a:avLst/>
          </a:prstGeom>
          <a:noFill/>
        </p:spPr>
        <p:txBody>
          <a:bodyPr vert="horz" lIns="54000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1400" b="1" kern="12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/>
                <a:latin typeface="+mn-lt"/>
                <a:ea typeface="+mj-ea"/>
                <a:cs typeface="Times New Roman" panose="02020603050405020304" pitchFamily="18" charset="0"/>
              </a:rPr>
              <a:t>Polityka zagraniczna II Rzeczpospolitej</a:t>
            </a:r>
          </a:p>
        </p:txBody>
      </p:sp>
      <p:grpSp>
        <p:nvGrpSpPr>
          <p:cNvPr id="5" name="Grupa 4"/>
          <p:cNvGrpSpPr/>
          <p:nvPr userDrawn="1"/>
        </p:nvGrpSpPr>
        <p:grpSpPr>
          <a:xfrm>
            <a:off x="7401842" y="80628"/>
            <a:ext cx="590538" cy="590538"/>
            <a:chOff x="9732404" y="3038973"/>
            <a:chExt cx="1666341" cy="1666341"/>
          </a:xfrm>
        </p:grpSpPr>
        <p:sp>
          <p:nvSpPr>
            <p:cNvPr id="6" name="Elipsa 5"/>
            <p:cNvSpPr/>
            <p:nvPr/>
          </p:nvSpPr>
          <p:spPr>
            <a:xfrm>
              <a:off x="9732404" y="3038973"/>
              <a:ext cx="1666341" cy="166634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7" name="Obraz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51780" y="3191809"/>
              <a:ext cx="1427589" cy="136066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3908811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890">
          <p15:clr>
            <a:srgbClr val="FBAE40"/>
          </p15:clr>
        </p15:guide>
        <p15:guide id="2" orient="horz" pos="3884">
          <p15:clr>
            <a:srgbClr val="FBAE40"/>
          </p15:clr>
        </p15:guide>
        <p15:guide id="3" pos="5443">
          <p15:clr>
            <a:srgbClr val="FBAE40"/>
          </p15:clr>
        </p15:guide>
        <p15:guide id="4" pos="317">
          <p15:clr>
            <a:srgbClr val="FBAE40"/>
          </p15:clr>
        </p15:guide>
        <p15:guide id="5" orient="horz" pos="618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wa elementy zawartości">
    <p:bg>
      <p:bgPr>
        <a:solidFill>
          <a:srgbClr val="0139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chemat blokowy: ręczne wprowadzanie danych 5"/>
          <p:cNvSpPr/>
          <p:nvPr/>
        </p:nvSpPr>
        <p:spPr>
          <a:xfrm rot="10800000">
            <a:off x="6949741" y="-27383"/>
            <a:ext cx="1691021" cy="871417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523"/>
              <a:gd name="connsiteY0" fmla="*/ 2645 h 10000"/>
              <a:gd name="connsiteX1" fmla="*/ 10523 w 10523"/>
              <a:gd name="connsiteY1" fmla="*/ 0 h 10000"/>
              <a:gd name="connsiteX2" fmla="*/ 10523 w 10523"/>
              <a:gd name="connsiteY2" fmla="*/ 10000 h 10000"/>
              <a:gd name="connsiteX3" fmla="*/ 523 w 10523"/>
              <a:gd name="connsiteY3" fmla="*/ 10000 h 10000"/>
              <a:gd name="connsiteX4" fmla="*/ 0 w 10523"/>
              <a:gd name="connsiteY4" fmla="*/ 2645 h 10000"/>
              <a:gd name="connsiteX0" fmla="*/ 0 w 11046"/>
              <a:gd name="connsiteY0" fmla="*/ 2645 h 10108"/>
              <a:gd name="connsiteX1" fmla="*/ 10523 w 11046"/>
              <a:gd name="connsiteY1" fmla="*/ 0 h 10108"/>
              <a:gd name="connsiteX2" fmla="*/ 11046 w 11046"/>
              <a:gd name="connsiteY2" fmla="*/ 10108 h 10108"/>
              <a:gd name="connsiteX3" fmla="*/ 523 w 11046"/>
              <a:gd name="connsiteY3" fmla="*/ 10000 h 10108"/>
              <a:gd name="connsiteX4" fmla="*/ 0 w 11046"/>
              <a:gd name="connsiteY4" fmla="*/ 2645 h 10108"/>
              <a:gd name="connsiteX0" fmla="*/ 0 w 11046"/>
              <a:gd name="connsiteY0" fmla="*/ 2256 h 9719"/>
              <a:gd name="connsiteX1" fmla="*/ 10407 w 11046"/>
              <a:gd name="connsiteY1" fmla="*/ 0 h 9719"/>
              <a:gd name="connsiteX2" fmla="*/ 11046 w 11046"/>
              <a:gd name="connsiteY2" fmla="*/ 9719 h 9719"/>
              <a:gd name="connsiteX3" fmla="*/ 523 w 11046"/>
              <a:gd name="connsiteY3" fmla="*/ 9611 h 9719"/>
              <a:gd name="connsiteX4" fmla="*/ 0 w 11046"/>
              <a:gd name="connsiteY4" fmla="*/ 2256 h 9719"/>
              <a:gd name="connsiteX0" fmla="*/ 0 w 10000"/>
              <a:gd name="connsiteY0" fmla="*/ 2321 h 10000"/>
              <a:gd name="connsiteX1" fmla="*/ 9422 w 10000"/>
              <a:gd name="connsiteY1" fmla="*/ 0 h 10000"/>
              <a:gd name="connsiteX2" fmla="*/ 10000 w 10000"/>
              <a:gd name="connsiteY2" fmla="*/ 10000 h 10000"/>
              <a:gd name="connsiteX3" fmla="*/ 473 w 10000"/>
              <a:gd name="connsiteY3" fmla="*/ 9889 h 10000"/>
              <a:gd name="connsiteX4" fmla="*/ 0 w 10000"/>
              <a:gd name="connsiteY4" fmla="*/ 2321 h 10000"/>
              <a:gd name="connsiteX0" fmla="*/ 0 w 10000"/>
              <a:gd name="connsiteY0" fmla="*/ 2321 h 10000"/>
              <a:gd name="connsiteX1" fmla="*/ 9422 w 10000"/>
              <a:gd name="connsiteY1" fmla="*/ 0 h 10000"/>
              <a:gd name="connsiteX2" fmla="*/ 10000 w 10000"/>
              <a:gd name="connsiteY2" fmla="*/ 10000 h 10000"/>
              <a:gd name="connsiteX3" fmla="*/ 473 w 10000"/>
              <a:gd name="connsiteY3" fmla="*/ 9889 h 10000"/>
              <a:gd name="connsiteX4" fmla="*/ 0 w 10000"/>
              <a:gd name="connsiteY4" fmla="*/ 2321 h 10000"/>
              <a:gd name="connsiteX0" fmla="*/ 0 w 10106"/>
              <a:gd name="connsiteY0" fmla="*/ 2321 h 9899"/>
              <a:gd name="connsiteX1" fmla="*/ 9422 w 10106"/>
              <a:gd name="connsiteY1" fmla="*/ 0 h 9899"/>
              <a:gd name="connsiteX2" fmla="*/ 10106 w 10106"/>
              <a:gd name="connsiteY2" fmla="*/ 9899 h 9899"/>
              <a:gd name="connsiteX3" fmla="*/ 473 w 10106"/>
              <a:gd name="connsiteY3" fmla="*/ 9889 h 9899"/>
              <a:gd name="connsiteX4" fmla="*/ 0 w 10106"/>
              <a:gd name="connsiteY4" fmla="*/ 2321 h 98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06" h="9899">
                <a:moveTo>
                  <a:pt x="0" y="2321"/>
                </a:moveTo>
                <a:lnTo>
                  <a:pt x="9422" y="0"/>
                </a:lnTo>
                <a:cubicBezTo>
                  <a:pt x="9579" y="3466"/>
                  <a:pt x="9948" y="6433"/>
                  <a:pt x="10106" y="9899"/>
                </a:cubicBezTo>
                <a:lnTo>
                  <a:pt x="473" y="9889"/>
                </a:lnTo>
                <a:cubicBezTo>
                  <a:pt x="316" y="7366"/>
                  <a:pt x="158" y="4844"/>
                  <a:pt x="0" y="2321"/>
                </a:cubicBezTo>
                <a:close/>
              </a:path>
            </a:pathLst>
          </a:custGeom>
          <a:solidFill>
            <a:schemeClr val="bg1"/>
          </a:solidFill>
          <a:ln w="317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6" name="Obraz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7851" y="130860"/>
            <a:ext cx="1018565" cy="440555"/>
          </a:xfrm>
          <a:prstGeom prst="rect">
            <a:avLst/>
          </a:prstGeom>
        </p:spPr>
      </p:pic>
      <p:grpSp>
        <p:nvGrpSpPr>
          <p:cNvPr id="5" name="Grupa 4"/>
          <p:cNvGrpSpPr/>
          <p:nvPr userDrawn="1"/>
        </p:nvGrpSpPr>
        <p:grpSpPr>
          <a:xfrm>
            <a:off x="499105" y="188640"/>
            <a:ext cx="648072" cy="648072"/>
            <a:chOff x="9732404" y="3038973"/>
            <a:chExt cx="1666341" cy="1666341"/>
          </a:xfrm>
        </p:grpSpPr>
        <p:sp>
          <p:nvSpPr>
            <p:cNvPr id="6" name="Elipsa 5"/>
            <p:cNvSpPr/>
            <p:nvPr/>
          </p:nvSpPr>
          <p:spPr>
            <a:xfrm>
              <a:off x="9732404" y="3038973"/>
              <a:ext cx="1666341" cy="166634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7" name="Obraz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51780" y="3191809"/>
              <a:ext cx="1427589" cy="136066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3621787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317" userDrawn="1">
          <p15:clr>
            <a:srgbClr val="FBAE40"/>
          </p15:clr>
        </p15:guide>
        <p15:guide id="2" pos="5443" userDrawn="1">
          <p15:clr>
            <a:srgbClr val="FBAE40"/>
          </p15:clr>
        </p15:guide>
        <p15:guide id="3" orient="horz" pos="845" userDrawn="1">
          <p15:clr>
            <a:srgbClr val="FBAE40"/>
          </p15:clr>
        </p15:guide>
        <p15:guide id="4" orient="horz" pos="3884" userDrawn="1">
          <p15:clr>
            <a:srgbClr val="FBAE40"/>
          </p15:clr>
        </p15:guide>
        <p15:guide id="5" pos="725" userDrawn="1">
          <p15:clr>
            <a:srgbClr val="FBAE40"/>
          </p15:clr>
        </p15:guide>
        <p15:guide id="6" orient="horz" pos="527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6C843-8639-43E4-A1BD-D0A0993F8BEA}" type="datetimeFigureOut">
              <a:rPr lang="pl-PL" smtClean="0"/>
              <a:pPr/>
              <a:t>07.12.2023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186917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2501" y="1773597"/>
            <a:ext cx="78867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6C843-8639-43E4-A1BD-D0A0993F8BEA}" type="datetimeFigureOut">
              <a:rPr lang="pl-PL" smtClean="0"/>
              <a:pPr/>
              <a:t>07.12.2023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499729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6C843-8639-43E4-A1BD-D0A0993F8BEA}" type="datetimeFigureOut">
              <a:rPr lang="pl-PL" smtClean="0"/>
              <a:pPr/>
              <a:t>07.12.2023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319893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16C843-8639-43E4-A1BD-D0A0993F8BEA}" type="datetimeFigureOut">
              <a:rPr lang="pl-PL" smtClean="0"/>
              <a:pPr/>
              <a:t>07.12.2023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377344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5" r:id="rId2"/>
    <p:sldLayoutId id="2147483688" r:id="rId3"/>
    <p:sldLayoutId id="2147483663" r:id="rId4"/>
    <p:sldLayoutId id="2147483689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 smtClean="0"/>
              <a:t>Kliknij, aby edytować style wzorca tekstu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129825-B730-4301-89AA-56CF31BA8882}" type="datetimeFigureOut">
              <a:rPr lang="pl-PL" smtClean="0"/>
              <a:t>07.12.2023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416608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3" t="4326" r="3634" b="19551"/>
          <a:stretch/>
        </p:blipFill>
        <p:spPr>
          <a:xfrm>
            <a:off x="4503636" y="1340768"/>
            <a:ext cx="4136816" cy="4080533"/>
          </a:xfrm>
          <a:prstGeom prst="rect">
            <a:avLst/>
          </a:prstGeom>
        </p:spPr>
      </p:pic>
      <p:sp>
        <p:nvSpPr>
          <p:cNvPr id="16" name="Prostokąt 15"/>
          <p:cNvSpPr/>
          <p:nvPr/>
        </p:nvSpPr>
        <p:spPr>
          <a:xfrm>
            <a:off x="1" y="5193304"/>
            <a:ext cx="9144000" cy="97200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268000" tIns="108000" bIns="72000" rtlCol="0" anchor="ctr"/>
          <a:lstStyle/>
          <a:p>
            <a:pPr>
              <a:lnSpc>
                <a:spcPts val="3200"/>
              </a:lnSpc>
            </a:pPr>
            <a:r>
              <a:rPr lang="pl-PL" sz="3200" b="1" dirty="0">
                <a:solidFill>
                  <a:schemeClr val="tx2"/>
                </a:solidFill>
                <a:latin typeface="Calibri" panose="020F0502020204030204" pitchFamily="34" charset="0"/>
              </a:rPr>
              <a:t>Polityka zagraniczna II Rzeczpospolitej</a:t>
            </a:r>
            <a:endParaRPr lang="pl-PL" dirty="0">
              <a:solidFill>
                <a:schemeClr val="tx2"/>
              </a:solidFill>
            </a:endParaRPr>
          </a:p>
        </p:txBody>
      </p:sp>
      <p:pic>
        <p:nvPicPr>
          <p:cNvPr id="6" name="Obraz 5"/>
          <p:cNvPicPr preferRelativeResize="0"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742" y="4022503"/>
            <a:ext cx="1497032" cy="1998785"/>
          </a:xfrm>
          <a:prstGeom prst="rect">
            <a:avLst/>
          </a:prstGeom>
          <a:noFill/>
          <a:ln w="12700">
            <a:solidFill>
              <a:schemeClr val="bg1"/>
            </a:solidFill>
          </a:ln>
          <a:effectLst/>
        </p:spPr>
      </p:pic>
      <p:sp>
        <p:nvSpPr>
          <p:cNvPr id="7" name="pole tekstowe 6"/>
          <p:cNvSpPr txBox="1"/>
          <p:nvPr/>
        </p:nvSpPr>
        <p:spPr>
          <a:xfrm>
            <a:off x="7452320" y="4463904"/>
            <a:ext cx="1188443" cy="36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108000" tIns="0" rIns="108000" bIns="0" rtlCol="0" anchor="ctr">
            <a:noAutofit/>
          </a:bodyPr>
          <a:lstStyle/>
          <a:p>
            <a:pPr algn="r"/>
            <a:r>
              <a:rPr lang="pl-PL" sz="700" dirty="0"/>
              <a:t>Propozycja granic państwa polskiego po zakończeniu </a:t>
            </a:r>
            <a:r>
              <a:rPr lang="pl-PL" sz="700" dirty="0" smtClean="0"/>
              <a:t/>
            </a:r>
            <a:br>
              <a:rPr lang="pl-PL" sz="700" dirty="0" smtClean="0"/>
            </a:br>
            <a:r>
              <a:rPr lang="pl-PL" sz="700" dirty="0" smtClean="0"/>
              <a:t>I </a:t>
            </a:r>
            <a:r>
              <a:rPr lang="pl-PL" sz="700" dirty="0"/>
              <a:t>wojny światowej</a:t>
            </a:r>
            <a:endParaRPr lang="pl-PL" sz="700" i="1" dirty="0"/>
          </a:p>
        </p:txBody>
      </p:sp>
    </p:spTree>
    <p:extLst>
      <p:ext uri="{BB962C8B-B14F-4D97-AF65-F5344CB8AC3E}">
        <p14:creationId xmlns:p14="http://schemas.microsoft.com/office/powerpoint/2010/main" val="411127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rostokąt 36"/>
          <p:cNvSpPr/>
          <p:nvPr/>
        </p:nvSpPr>
        <p:spPr>
          <a:xfrm>
            <a:off x="503548" y="3392996"/>
            <a:ext cx="8137214" cy="432000"/>
          </a:xfrm>
          <a:prstGeom prst="rect">
            <a:avLst/>
          </a:prstGeom>
          <a:pattFill prst="zigZag">
            <a:fgClr>
              <a:schemeClr val="accent1"/>
            </a:fgClr>
            <a:bgClr>
              <a:schemeClr val="bg1"/>
            </a:bgClr>
          </a:patt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72000" rtlCol="0" anchor="b"/>
          <a:lstStyle/>
          <a:p>
            <a:r>
              <a:rPr lang="pl-PL" b="1" dirty="0" smtClean="0">
                <a:solidFill>
                  <a:schemeClr val="tx2"/>
                </a:solidFill>
              </a:rPr>
              <a:t>NACOBEZU</a:t>
            </a:r>
            <a:endParaRPr lang="pl-PL" b="1" dirty="0">
              <a:solidFill>
                <a:schemeClr val="tx2"/>
              </a:solidFill>
            </a:endParaRPr>
          </a:p>
        </p:txBody>
      </p:sp>
      <p:sp>
        <p:nvSpPr>
          <p:cNvPr id="5" name="Prostokąt 4"/>
          <p:cNvSpPr/>
          <p:nvPr/>
        </p:nvSpPr>
        <p:spPr>
          <a:xfrm>
            <a:off x="503548" y="944772"/>
            <a:ext cx="8137214" cy="432000"/>
          </a:xfrm>
          <a:prstGeom prst="rect">
            <a:avLst/>
          </a:prstGeom>
          <a:pattFill prst="zigZag">
            <a:fgClr>
              <a:schemeClr val="accent1"/>
            </a:fgClr>
            <a:bgClr>
              <a:schemeClr val="bg1"/>
            </a:bgClr>
          </a:patt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72000" rtlCol="0" anchor="b"/>
          <a:lstStyle/>
          <a:p>
            <a:r>
              <a:rPr lang="pl-PL" b="1" dirty="0" smtClean="0">
                <a:solidFill>
                  <a:schemeClr val="tx2"/>
                </a:solidFill>
              </a:rPr>
              <a:t>Cele lekcji</a:t>
            </a:r>
            <a:endParaRPr lang="pl-PL" b="1" dirty="0">
              <a:solidFill>
                <a:schemeClr val="tx2"/>
              </a:solidFill>
            </a:endParaRPr>
          </a:p>
        </p:txBody>
      </p:sp>
      <p:sp>
        <p:nvSpPr>
          <p:cNvPr id="6" name="Prostokąt 5"/>
          <p:cNvSpPr/>
          <p:nvPr/>
        </p:nvSpPr>
        <p:spPr>
          <a:xfrm>
            <a:off x="503547" y="1376772"/>
            <a:ext cx="8137215" cy="1656184"/>
          </a:xfrm>
          <a:prstGeom prst="rect">
            <a:avLst/>
          </a:prstGeom>
          <a:ln>
            <a:noFill/>
          </a:ln>
        </p:spPr>
        <p:txBody>
          <a:bodyPr wrap="square" lIns="0" tIns="72000" rIns="0" bIns="0" anchor="t">
            <a:noAutofit/>
          </a:bodyPr>
          <a:lstStyle/>
          <a:p>
            <a:pPr marL="180000" lvl="1" indent="-180000"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pl-PL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scharakteryzujesz 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sytuację międzynarodową Rzeczpospolitej po 1918 r.</a:t>
            </a:r>
          </a:p>
          <a:p>
            <a:pPr marL="180000" lvl="1" indent="-180000"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pl-PL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przedstawisz 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relacje II Rzeczpospolitej z Niemcami i ZSRS</a:t>
            </a:r>
          </a:p>
          <a:p>
            <a:pPr marL="180000" lvl="1" indent="-180000"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pl-PL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wyjaśnisz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na czym polegała polityka równowagi</a:t>
            </a:r>
          </a:p>
        </p:txBody>
      </p:sp>
      <p:cxnSp>
        <p:nvCxnSpPr>
          <p:cNvPr id="17" name="Łącznik prosty 16"/>
          <p:cNvCxnSpPr/>
          <p:nvPr/>
        </p:nvCxnSpPr>
        <p:spPr>
          <a:xfrm>
            <a:off x="503238" y="3824539"/>
            <a:ext cx="8137525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Łącznik prosty 35"/>
          <p:cNvCxnSpPr/>
          <p:nvPr/>
        </p:nvCxnSpPr>
        <p:spPr>
          <a:xfrm>
            <a:off x="503238" y="1376772"/>
            <a:ext cx="8137525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Prostokąt 23"/>
          <p:cNvSpPr/>
          <p:nvPr/>
        </p:nvSpPr>
        <p:spPr>
          <a:xfrm>
            <a:off x="503547" y="3824538"/>
            <a:ext cx="8137215" cy="1656184"/>
          </a:xfrm>
          <a:prstGeom prst="rect">
            <a:avLst/>
          </a:prstGeom>
          <a:ln>
            <a:noFill/>
          </a:ln>
        </p:spPr>
        <p:txBody>
          <a:bodyPr wrap="square" lIns="0" tIns="72000" rIns="0" bIns="0" anchor="t">
            <a:noAutofit/>
          </a:bodyPr>
          <a:lstStyle/>
          <a:p>
            <a:pPr marL="180000" lvl="1" indent="-180000"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pl-PL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wymienisz 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sąsiadów Rzeczpospolitej</a:t>
            </a:r>
          </a:p>
          <a:p>
            <a:pPr marL="180000" lvl="1" indent="-180000"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pl-PL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przedstawisz 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sukcesy i niepowodzenia polskiej polityki zagranicznej</a:t>
            </a:r>
          </a:p>
        </p:txBody>
      </p:sp>
    </p:spTree>
    <p:extLst>
      <p:ext uri="{BB962C8B-B14F-4D97-AF65-F5344CB8AC3E}">
        <p14:creationId xmlns:p14="http://schemas.microsoft.com/office/powerpoint/2010/main" val="3882569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Łącznik prosty 18"/>
          <p:cNvCxnSpPr/>
          <p:nvPr/>
        </p:nvCxnSpPr>
        <p:spPr>
          <a:xfrm>
            <a:off x="503238" y="1376363"/>
            <a:ext cx="3888000" cy="0"/>
          </a:xfrm>
          <a:prstGeom prst="line">
            <a:avLst/>
          </a:prstGeom>
          <a:ln w="12700">
            <a:solidFill>
              <a:srgbClr val="0139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Prostokąt 21"/>
          <p:cNvSpPr/>
          <p:nvPr/>
        </p:nvSpPr>
        <p:spPr>
          <a:xfrm>
            <a:off x="503548" y="944772"/>
            <a:ext cx="3924000" cy="4320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b"/>
          <a:lstStyle/>
          <a:p>
            <a:r>
              <a:rPr lang="pl-PL" b="1" dirty="0" smtClean="0">
                <a:solidFill>
                  <a:schemeClr val="tx2"/>
                </a:solidFill>
              </a:rPr>
              <a:t>Sytuacja </a:t>
            </a:r>
            <a:r>
              <a:rPr lang="pl-PL" b="1" dirty="0">
                <a:solidFill>
                  <a:schemeClr val="tx2"/>
                </a:solidFill>
              </a:rPr>
              <a:t>Polski po wielkiej wojnie</a:t>
            </a:r>
          </a:p>
        </p:txBody>
      </p:sp>
      <p:sp>
        <p:nvSpPr>
          <p:cNvPr id="33" name="Prostokąt 32"/>
          <p:cNvSpPr/>
          <p:nvPr/>
        </p:nvSpPr>
        <p:spPr>
          <a:xfrm>
            <a:off x="5256076" y="945850"/>
            <a:ext cx="3887924" cy="54708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4" name="Prostokąt 33"/>
          <p:cNvSpPr/>
          <p:nvPr/>
        </p:nvSpPr>
        <p:spPr>
          <a:xfrm>
            <a:off x="4751712" y="944724"/>
            <a:ext cx="1295876" cy="5477214"/>
          </a:xfrm>
          <a:prstGeom prst="rect">
            <a:avLst/>
          </a:prstGeom>
          <a:pattFill prst="zigZag">
            <a:fgClr>
              <a:srgbClr val="B5D2EC"/>
            </a:fgClr>
            <a:bgClr>
              <a:schemeClr val="bg1"/>
            </a:bgClr>
          </a:patt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36000" bIns="72000" rtlCol="0" anchor="t"/>
          <a:lstStyle/>
          <a:p>
            <a:endParaRPr lang="pl-PL" b="1" dirty="0">
              <a:solidFill>
                <a:schemeClr val="accent2"/>
              </a:solidFill>
            </a:endParaRPr>
          </a:p>
        </p:txBody>
      </p:sp>
      <p:cxnSp>
        <p:nvCxnSpPr>
          <p:cNvPr id="15" name="Łącznik prosty 14"/>
          <p:cNvCxnSpPr/>
          <p:nvPr/>
        </p:nvCxnSpPr>
        <p:spPr>
          <a:xfrm>
            <a:off x="503238" y="1376363"/>
            <a:ext cx="3852000" cy="0"/>
          </a:xfrm>
          <a:prstGeom prst="line">
            <a:avLst/>
          </a:prstGeom>
          <a:ln w="12700">
            <a:solidFill>
              <a:srgbClr val="0139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Prostokąt 15"/>
          <p:cNvSpPr/>
          <p:nvPr/>
        </p:nvSpPr>
        <p:spPr>
          <a:xfrm>
            <a:off x="503547" y="1376772"/>
            <a:ext cx="3888000" cy="504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II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Rzeczpospolita graniczyła z sześcioma państwami oraz z Wolnym Miastem Gdańskiem</a:t>
            </a:r>
          </a:p>
        </p:txBody>
      </p:sp>
      <p:sp>
        <p:nvSpPr>
          <p:cNvPr id="18" name="Prostokąt 17"/>
          <p:cNvSpPr/>
          <p:nvPr/>
        </p:nvSpPr>
        <p:spPr>
          <a:xfrm>
            <a:off x="503547" y="1916832"/>
            <a:ext cx="3888000" cy="1116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przyjazne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stosunki miała tylko z Łotwą i Rumunią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Litwa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traktowała Polskę jak wroga</a:t>
            </a:r>
          </a:p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zagrożeniem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dla Polski były Niemcy i Związek Sowiecki</a:t>
            </a:r>
          </a:p>
        </p:txBody>
      </p:sp>
      <p:sp>
        <p:nvSpPr>
          <p:cNvPr id="25" name="Prostokąt 24"/>
          <p:cNvSpPr/>
          <p:nvPr/>
        </p:nvSpPr>
        <p:spPr>
          <a:xfrm>
            <a:off x="503547" y="3140968"/>
            <a:ext cx="3888000" cy="720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celem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władz polskich stało się umocnienie pozycji międzynarodowej Polski i zagwarantowanie nienaruszalności jej granic </a:t>
            </a:r>
          </a:p>
        </p:txBody>
      </p:sp>
      <p:cxnSp>
        <p:nvCxnSpPr>
          <p:cNvPr id="17" name="Łącznik prosty 16"/>
          <p:cNvCxnSpPr/>
          <p:nvPr/>
        </p:nvCxnSpPr>
        <p:spPr>
          <a:xfrm>
            <a:off x="503238" y="3068960"/>
            <a:ext cx="39240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Obraz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9602" y="1088740"/>
            <a:ext cx="4329712" cy="4824536"/>
          </a:xfrm>
          <a:prstGeom prst="rect">
            <a:avLst/>
          </a:prstGeom>
          <a:ln w="12700">
            <a:solidFill>
              <a:schemeClr val="accent1">
                <a:lumMod val="90000"/>
              </a:schemeClr>
            </a:solidFill>
          </a:ln>
        </p:spPr>
      </p:pic>
      <p:sp>
        <p:nvSpPr>
          <p:cNvPr id="14" name="pole tekstowe 13"/>
          <p:cNvSpPr txBox="1"/>
          <p:nvPr/>
        </p:nvSpPr>
        <p:spPr>
          <a:xfrm>
            <a:off x="3991503" y="4869788"/>
            <a:ext cx="1440000" cy="28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108000" tIns="0" rIns="108000" bIns="0" rtlCol="0" anchor="ctr">
            <a:noAutofit/>
          </a:bodyPr>
          <a:lstStyle/>
          <a:p>
            <a:pPr algn="r"/>
            <a:r>
              <a:rPr lang="pl-PL" sz="700" dirty="0" smtClean="0"/>
              <a:t>Ustalenie granic </a:t>
            </a:r>
            <a:r>
              <a:rPr lang="pl-PL" sz="700" dirty="0" smtClean="0"/>
              <a:t>Polski </a:t>
            </a:r>
            <a:r>
              <a:rPr lang="pl-PL" sz="700" dirty="0" smtClean="0"/>
              <a:t/>
            </a:r>
            <a:br>
              <a:rPr lang="pl-PL" sz="700" dirty="0" smtClean="0"/>
            </a:br>
            <a:r>
              <a:rPr lang="pl-PL" sz="700" dirty="0" smtClean="0"/>
              <a:t>z Niemcami i z Czechosłowacją</a:t>
            </a:r>
            <a:endParaRPr lang="pl-PL" sz="700" i="1" dirty="0"/>
          </a:p>
        </p:txBody>
      </p:sp>
    </p:spTree>
    <p:extLst>
      <p:ext uri="{BB962C8B-B14F-4D97-AF65-F5344CB8AC3E}">
        <p14:creationId xmlns:p14="http://schemas.microsoft.com/office/powerpoint/2010/main" val="3755099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4" grpId="0" animBg="1"/>
      <p:bldP spid="16" grpId="0"/>
      <p:bldP spid="18" grpId="0"/>
      <p:bldP spid="25" grpId="0"/>
      <p:bldP spid="1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rostokąt 14"/>
          <p:cNvSpPr/>
          <p:nvPr/>
        </p:nvSpPr>
        <p:spPr>
          <a:xfrm>
            <a:off x="503548" y="1448780"/>
            <a:ext cx="3906812" cy="39468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6" name="Prostokąt 15"/>
          <p:cNvSpPr/>
          <p:nvPr/>
        </p:nvSpPr>
        <p:spPr>
          <a:xfrm>
            <a:off x="3348441" y="1448780"/>
            <a:ext cx="1079543" cy="3946884"/>
          </a:xfrm>
          <a:prstGeom prst="rect">
            <a:avLst/>
          </a:prstGeom>
          <a:pattFill prst="zigZag">
            <a:fgClr>
              <a:srgbClr val="B5D2EC"/>
            </a:fgClr>
            <a:bgClr>
              <a:schemeClr val="bg1"/>
            </a:bgClr>
          </a:patt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36000" bIns="72000" rtlCol="0" anchor="t"/>
          <a:lstStyle/>
          <a:p>
            <a:endParaRPr lang="pl-PL" b="1" dirty="0">
              <a:solidFill>
                <a:schemeClr val="accent2"/>
              </a:solidFill>
            </a:endParaRPr>
          </a:p>
        </p:txBody>
      </p:sp>
      <p:cxnSp>
        <p:nvCxnSpPr>
          <p:cNvPr id="9" name="Łącznik prosty 8"/>
          <p:cNvCxnSpPr/>
          <p:nvPr/>
        </p:nvCxnSpPr>
        <p:spPr>
          <a:xfrm>
            <a:off x="503238" y="1376363"/>
            <a:ext cx="3924000" cy="0"/>
          </a:xfrm>
          <a:prstGeom prst="line">
            <a:avLst/>
          </a:prstGeom>
          <a:ln w="12700">
            <a:solidFill>
              <a:srgbClr val="0139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Prostokąt 9"/>
          <p:cNvSpPr/>
          <p:nvPr/>
        </p:nvSpPr>
        <p:spPr>
          <a:xfrm>
            <a:off x="503548" y="944772"/>
            <a:ext cx="3600400" cy="4320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b"/>
          <a:lstStyle/>
          <a:p>
            <a:r>
              <a:rPr lang="pl-PL" b="1" dirty="0" smtClean="0">
                <a:solidFill>
                  <a:srgbClr val="013974"/>
                </a:solidFill>
              </a:rPr>
              <a:t>Sytuacja </a:t>
            </a:r>
            <a:r>
              <a:rPr lang="pl-PL" b="1" dirty="0">
                <a:solidFill>
                  <a:srgbClr val="013974"/>
                </a:solidFill>
              </a:rPr>
              <a:t>Polski po wielkiej wojnie</a:t>
            </a:r>
          </a:p>
        </p:txBody>
      </p:sp>
      <p:sp>
        <p:nvSpPr>
          <p:cNvPr id="28" name="Prostokąt 27"/>
          <p:cNvSpPr/>
          <p:nvPr/>
        </p:nvSpPr>
        <p:spPr>
          <a:xfrm>
            <a:off x="4572434" y="1376771"/>
            <a:ext cx="4068329" cy="1800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1922 </a:t>
            </a:r>
            <a:r>
              <a:rPr lang="pl-PL" sz="14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r. – układ w </a:t>
            </a:r>
            <a:r>
              <a:rPr lang="pl-PL" sz="1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Rapallo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Niemcy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ZSRS nawiązały stosunki dyplomatyczne, zrzekły się wzajemnych odszkodowań i rozpoczęły tajną współpracę wojskową</a:t>
            </a:r>
          </a:p>
          <a:p>
            <a:pPr marL="54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„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zmora Rapallo”</a:t>
            </a:r>
          </a:p>
          <a:p>
            <a:pPr marL="72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możliwość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sojuszu państw wrogo nastawionych do Polski</a:t>
            </a:r>
          </a:p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7" name="Łącznik prosty 16"/>
          <p:cNvCxnSpPr/>
          <p:nvPr/>
        </p:nvCxnSpPr>
        <p:spPr>
          <a:xfrm>
            <a:off x="4572126" y="3212976"/>
            <a:ext cx="40680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Prostokąt 17"/>
          <p:cNvSpPr/>
          <p:nvPr/>
        </p:nvSpPr>
        <p:spPr>
          <a:xfrm>
            <a:off x="4572434" y="3248980"/>
            <a:ext cx="4068329" cy="288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1925 </a:t>
            </a:r>
            <a:r>
              <a:rPr lang="pl-PL" sz="14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r. – układ w Locarno</a:t>
            </a:r>
          </a:p>
        </p:txBody>
      </p:sp>
      <p:sp>
        <p:nvSpPr>
          <p:cNvPr id="11" name="Prostokąt 10"/>
          <p:cNvSpPr/>
          <p:nvPr/>
        </p:nvSpPr>
        <p:spPr>
          <a:xfrm>
            <a:off x="4572434" y="3537012"/>
            <a:ext cx="4068329" cy="1800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54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Niemcy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uznały swoją granicę z Francją i Belgią</a:t>
            </a:r>
          </a:p>
          <a:p>
            <a:pPr marL="54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takiej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gwarancji nie otrzymała ani Polska, ani Czechosłowacja</a:t>
            </a:r>
          </a:p>
          <a:p>
            <a:pPr marL="72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„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zmora Locarno”</a:t>
            </a:r>
          </a:p>
          <a:p>
            <a:pPr marL="90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przyzwolenie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dla Niemców do kwestionowania przebiegu ich granicy na wschodzie</a:t>
            </a:r>
          </a:p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53" t="1977" b="2201"/>
          <a:stretch/>
        </p:blipFill>
        <p:spPr>
          <a:xfrm>
            <a:off x="647564" y="1592796"/>
            <a:ext cx="3616276" cy="3132348"/>
          </a:xfrm>
          <a:prstGeom prst="rect">
            <a:avLst/>
          </a:prstGeom>
          <a:ln w="12700">
            <a:solidFill>
              <a:schemeClr val="accent1">
                <a:lumMod val="90000"/>
              </a:schemeClr>
            </a:solidFill>
          </a:ln>
        </p:spPr>
      </p:pic>
      <p:sp>
        <p:nvSpPr>
          <p:cNvPr id="34" name="pole tekstowe 33"/>
          <p:cNvSpPr txBox="1"/>
          <p:nvPr/>
        </p:nvSpPr>
        <p:spPr>
          <a:xfrm>
            <a:off x="2823840" y="4833156"/>
            <a:ext cx="1440000" cy="21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108000" tIns="0" rIns="108000" bIns="0" rtlCol="0" anchor="ctr">
            <a:noAutofit/>
          </a:bodyPr>
          <a:lstStyle/>
          <a:p>
            <a:pPr algn="r"/>
            <a:r>
              <a:rPr lang="pl-PL" sz="700" dirty="0"/>
              <a:t>Uczestnicy konferencji w Locarno</a:t>
            </a:r>
          </a:p>
        </p:txBody>
      </p:sp>
    </p:spTree>
    <p:extLst>
      <p:ext uri="{BB962C8B-B14F-4D97-AF65-F5344CB8AC3E}">
        <p14:creationId xmlns:p14="http://schemas.microsoft.com/office/powerpoint/2010/main" val="1985827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28" grpId="0"/>
      <p:bldP spid="18" grpId="0"/>
      <p:bldP spid="11" grpId="0"/>
      <p:bldP spid="3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rostokąt 48"/>
          <p:cNvSpPr/>
          <p:nvPr/>
        </p:nvSpPr>
        <p:spPr>
          <a:xfrm>
            <a:off x="4572000" y="1376363"/>
            <a:ext cx="4572000" cy="4428901"/>
          </a:xfrm>
          <a:prstGeom prst="rect">
            <a:avLst/>
          </a:prstGeom>
          <a:pattFill prst="zigZag">
            <a:fgClr>
              <a:srgbClr val="B5D2EC"/>
            </a:fgClr>
            <a:bgClr>
              <a:schemeClr val="bg1"/>
            </a:bgClr>
          </a:patt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36000" bIns="72000" rtlCol="0" anchor="t"/>
          <a:lstStyle/>
          <a:p>
            <a:endParaRPr lang="pl-PL" b="1" dirty="0">
              <a:solidFill>
                <a:schemeClr val="accent2"/>
              </a:solidFill>
            </a:endParaRPr>
          </a:p>
        </p:txBody>
      </p:sp>
      <p:cxnSp>
        <p:nvCxnSpPr>
          <p:cNvPr id="33" name="Łącznik prosty 32"/>
          <p:cNvCxnSpPr/>
          <p:nvPr/>
        </p:nvCxnSpPr>
        <p:spPr>
          <a:xfrm>
            <a:off x="503238" y="1376363"/>
            <a:ext cx="3852000" cy="0"/>
          </a:xfrm>
          <a:prstGeom prst="line">
            <a:avLst/>
          </a:prstGeom>
          <a:ln w="12700">
            <a:solidFill>
              <a:srgbClr val="0139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Prostokąt 33"/>
          <p:cNvSpPr/>
          <p:nvPr/>
        </p:nvSpPr>
        <p:spPr>
          <a:xfrm>
            <a:off x="503548" y="944772"/>
            <a:ext cx="3924000" cy="4320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b"/>
          <a:lstStyle/>
          <a:p>
            <a:r>
              <a:rPr lang="pl-PL" b="1" dirty="0" smtClean="0">
                <a:solidFill>
                  <a:schemeClr val="tx2"/>
                </a:solidFill>
              </a:rPr>
              <a:t>Sojusz </a:t>
            </a:r>
            <a:r>
              <a:rPr lang="pl-PL" b="1" dirty="0">
                <a:solidFill>
                  <a:schemeClr val="tx2"/>
                </a:solidFill>
              </a:rPr>
              <a:t>z Francją</a:t>
            </a:r>
          </a:p>
        </p:txBody>
      </p:sp>
      <p:sp>
        <p:nvSpPr>
          <p:cNvPr id="35" name="Prostokąt 34"/>
          <p:cNvSpPr/>
          <p:nvPr/>
        </p:nvSpPr>
        <p:spPr>
          <a:xfrm>
            <a:off x="503547" y="1376772"/>
            <a:ext cx="3888000" cy="468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Polskę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Francję łączyły obawy, że Niemcy będą dążyły do rewizji swoich granic i odzyskania statusu mocarstwa</a:t>
            </a:r>
            <a:endParaRPr lang="pl-PL" sz="14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0" name="Prostokąt 39"/>
          <p:cNvSpPr/>
          <p:nvPr/>
        </p:nvSpPr>
        <p:spPr>
          <a:xfrm>
            <a:off x="503547" y="2133080"/>
            <a:ext cx="3888000" cy="323812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1921 </a:t>
            </a:r>
            <a:r>
              <a:rPr lang="pl-PL" sz="14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r. – sojusz Polski i Francji</a:t>
            </a:r>
          </a:p>
        </p:txBody>
      </p:sp>
      <p:cxnSp>
        <p:nvCxnSpPr>
          <p:cNvPr id="16" name="Łącznik prosty 15"/>
          <p:cNvCxnSpPr/>
          <p:nvPr/>
        </p:nvCxnSpPr>
        <p:spPr>
          <a:xfrm>
            <a:off x="503238" y="2096852"/>
            <a:ext cx="38520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rostokąt 13"/>
          <p:cNvSpPr/>
          <p:nvPr/>
        </p:nvSpPr>
        <p:spPr>
          <a:xfrm>
            <a:off x="503547" y="2420888"/>
            <a:ext cx="3888000" cy="504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wzajemna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pomoc w wypadku agresji Niemiec </a:t>
            </a: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jedno z państw</a:t>
            </a:r>
          </a:p>
        </p:txBody>
      </p:sp>
      <p:cxnSp>
        <p:nvCxnSpPr>
          <p:cNvPr id="20" name="Łącznik prosty 19"/>
          <p:cNvCxnSpPr/>
          <p:nvPr/>
        </p:nvCxnSpPr>
        <p:spPr>
          <a:xfrm>
            <a:off x="503238" y="2996952"/>
            <a:ext cx="38520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Prostokąt 20"/>
          <p:cNvSpPr/>
          <p:nvPr/>
        </p:nvSpPr>
        <p:spPr>
          <a:xfrm>
            <a:off x="503547" y="3050790"/>
            <a:ext cx="3888000" cy="648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1921 </a:t>
            </a:r>
            <a:r>
              <a:rPr lang="pl-PL" sz="14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r. – sojusz Polski i Rumunii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wzajemna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pomoc na wypadek agresji ZSRS</a:t>
            </a: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06" t="9320" r="16352" b="3190"/>
          <a:stretch/>
        </p:blipFill>
        <p:spPr>
          <a:xfrm>
            <a:off x="4686191" y="1471756"/>
            <a:ext cx="3954261" cy="3402546"/>
          </a:xfrm>
          <a:prstGeom prst="rect">
            <a:avLst/>
          </a:prstGeom>
          <a:ln w="12700">
            <a:solidFill>
              <a:schemeClr val="accent1">
                <a:lumMod val="90000"/>
              </a:schemeClr>
            </a:solidFill>
          </a:ln>
        </p:spPr>
      </p:pic>
      <p:sp>
        <p:nvSpPr>
          <p:cNvPr id="50" name="pole tekstowe 49"/>
          <p:cNvSpPr txBox="1"/>
          <p:nvPr/>
        </p:nvSpPr>
        <p:spPr>
          <a:xfrm>
            <a:off x="4686191" y="4977196"/>
            <a:ext cx="2412000" cy="21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108000" tIns="0" rIns="108000" bIns="0" rtlCol="0" anchor="ctr">
            <a:noAutofit/>
          </a:bodyPr>
          <a:lstStyle/>
          <a:p>
            <a:r>
              <a:rPr lang="pl-PL" sz="700" dirty="0"/>
              <a:t>Wizyta Naczelnika Państwa Józefa Piłsudskiego we Francji</a:t>
            </a:r>
          </a:p>
        </p:txBody>
      </p:sp>
    </p:spTree>
    <p:extLst>
      <p:ext uri="{BB962C8B-B14F-4D97-AF65-F5344CB8AC3E}">
        <p14:creationId xmlns:p14="http://schemas.microsoft.com/office/powerpoint/2010/main" val="3288265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  <p:bldP spid="35" grpId="0"/>
      <p:bldP spid="40" grpId="0"/>
      <p:bldP spid="14" grpId="0"/>
      <p:bldP spid="21" grpId="0"/>
      <p:bldP spid="5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rostokąt 14"/>
          <p:cNvSpPr/>
          <p:nvPr/>
        </p:nvSpPr>
        <p:spPr>
          <a:xfrm>
            <a:off x="503548" y="1448780"/>
            <a:ext cx="3906812" cy="410416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6" name="Prostokąt 15"/>
          <p:cNvSpPr/>
          <p:nvPr/>
        </p:nvSpPr>
        <p:spPr>
          <a:xfrm>
            <a:off x="3348441" y="1448780"/>
            <a:ext cx="1079543" cy="4104164"/>
          </a:xfrm>
          <a:prstGeom prst="rect">
            <a:avLst/>
          </a:prstGeom>
          <a:pattFill prst="zigZag">
            <a:fgClr>
              <a:srgbClr val="B5D2EC"/>
            </a:fgClr>
            <a:bgClr>
              <a:schemeClr val="bg1"/>
            </a:bgClr>
          </a:patt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36000" bIns="72000" rtlCol="0" anchor="t"/>
          <a:lstStyle/>
          <a:p>
            <a:endParaRPr lang="pl-PL" b="1" dirty="0">
              <a:solidFill>
                <a:schemeClr val="accent2"/>
              </a:solidFill>
            </a:endParaRPr>
          </a:p>
        </p:txBody>
      </p:sp>
      <p:cxnSp>
        <p:nvCxnSpPr>
          <p:cNvPr id="9" name="Łącznik prosty 8"/>
          <p:cNvCxnSpPr/>
          <p:nvPr/>
        </p:nvCxnSpPr>
        <p:spPr>
          <a:xfrm>
            <a:off x="503238" y="1376363"/>
            <a:ext cx="3924000" cy="0"/>
          </a:xfrm>
          <a:prstGeom prst="line">
            <a:avLst/>
          </a:prstGeom>
          <a:ln w="12700">
            <a:solidFill>
              <a:srgbClr val="0139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Prostokąt 9"/>
          <p:cNvSpPr/>
          <p:nvPr/>
        </p:nvSpPr>
        <p:spPr>
          <a:xfrm>
            <a:off x="503548" y="944772"/>
            <a:ext cx="3924000" cy="4320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b"/>
          <a:lstStyle/>
          <a:p>
            <a:r>
              <a:rPr lang="pl-PL" b="1" dirty="0" smtClean="0">
                <a:solidFill>
                  <a:srgbClr val="013974"/>
                </a:solidFill>
              </a:rPr>
              <a:t>Stosunki </a:t>
            </a:r>
            <a:r>
              <a:rPr lang="pl-PL" b="1" dirty="0">
                <a:solidFill>
                  <a:srgbClr val="013974"/>
                </a:solidFill>
              </a:rPr>
              <a:t>z </a:t>
            </a:r>
            <a:r>
              <a:rPr lang="pl-PL" b="1" dirty="0" smtClean="0">
                <a:solidFill>
                  <a:srgbClr val="013974"/>
                </a:solidFill>
              </a:rPr>
              <a:t>Niemcami</a:t>
            </a:r>
            <a:endParaRPr lang="pl-PL" b="1" dirty="0">
              <a:solidFill>
                <a:srgbClr val="013974"/>
              </a:solidFill>
            </a:endParaRPr>
          </a:p>
        </p:txBody>
      </p:sp>
      <p:sp>
        <p:nvSpPr>
          <p:cNvPr id="51" name="Prostokąt 50"/>
          <p:cNvSpPr/>
          <p:nvPr/>
        </p:nvSpPr>
        <p:spPr>
          <a:xfrm>
            <a:off x="4572000" y="1376771"/>
            <a:ext cx="4068452" cy="4284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1925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r. – wobec odmowy Polski na żądania Niemiec dotyczące zgody na zmianę granic, Niemcy zaprzestały importowania polskiego węgla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odpowiedzi Polacy zakazali importu wielu towarów niemieckich, a na inne nałożyli </a:t>
            </a: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wysokie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cła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rozpoczęła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się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wojna celna</a:t>
            </a:r>
          </a:p>
          <a:p>
            <a:pPr marL="54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zachwiała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ona gospodarką Polski, ale też zmusiła państwo do podjęcia działań, które miały przeciwdziałać stratom gospodarczym</a:t>
            </a:r>
          </a:p>
          <a:p>
            <a:pPr marL="54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rozpoczęto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produkcję towarów dotychczas sprowadzanych z Niemiec</a:t>
            </a:r>
          </a:p>
          <a:p>
            <a:pPr marL="54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znaleziono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nowe rynki zbytu dla polskich towarów</a:t>
            </a:r>
          </a:p>
          <a:p>
            <a:pPr marL="54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przyspieszono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pracę przy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budowie portu </a:t>
            </a:r>
            <a:r>
              <a:rPr lang="pl-PL" sz="1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l-PL" sz="1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Gdyni</a:t>
            </a:r>
          </a:p>
          <a:p>
            <a:pPr marL="54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rozpoczęto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budowę magistrali kolejowej</a:t>
            </a: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95" r="18868" b="2668"/>
          <a:stretch/>
        </p:blipFill>
        <p:spPr>
          <a:xfrm>
            <a:off x="638752" y="1567905"/>
            <a:ext cx="3655255" cy="3337259"/>
          </a:xfrm>
          <a:prstGeom prst="rect">
            <a:avLst/>
          </a:prstGeom>
          <a:ln w="12700">
            <a:solidFill>
              <a:schemeClr val="accent1">
                <a:lumMod val="90000"/>
              </a:schemeClr>
            </a:solidFill>
          </a:ln>
        </p:spPr>
      </p:pic>
      <p:sp>
        <p:nvSpPr>
          <p:cNvPr id="62" name="pole tekstowe 61"/>
          <p:cNvSpPr txBox="1"/>
          <p:nvPr/>
        </p:nvSpPr>
        <p:spPr>
          <a:xfrm>
            <a:off x="2566157" y="4981216"/>
            <a:ext cx="1727850" cy="43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108000" tIns="0" rIns="108000" bIns="0" rtlCol="0" anchor="ctr">
            <a:noAutofit/>
          </a:bodyPr>
          <a:lstStyle/>
          <a:p>
            <a:pPr algn="r"/>
            <a:r>
              <a:rPr lang="pl-PL" sz="700" dirty="0"/>
              <a:t>Wznoszenie wiaduktu na budowanym drugim torze magistrali węglowej </a:t>
            </a:r>
            <a:r>
              <a:rPr lang="pl-PL" sz="700" dirty="0" smtClean="0"/>
              <a:t/>
            </a:r>
            <a:br>
              <a:rPr lang="pl-PL" sz="700" dirty="0" smtClean="0"/>
            </a:br>
            <a:r>
              <a:rPr lang="pl-PL" sz="700" dirty="0" smtClean="0"/>
              <a:t>w </a:t>
            </a:r>
            <a:r>
              <a:rPr lang="pl-PL" sz="700" dirty="0"/>
              <a:t>Tczewie</a:t>
            </a:r>
          </a:p>
        </p:txBody>
      </p:sp>
    </p:spTree>
    <p:extLst>
      <p:ext uri="{BB962C8B-B14F-4D97-AF65-F5344CB8AC3E}">
        <p14:creationId xmlns:p14="http://schemas.microsoft.com/office/powerpoint/2010/main" val="4220813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51" grpId="0"/>
      <p:bldP spid="6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Łącznik prosty 18"/>
          <p:cNvCxnSpPr/>
          <p:nvPr/>
        </p:nvCxnSpPr>
        <p:spPr>
          <a:xfrm>
            <a:off x="503238" y="1376363"/>
            <a:ext cx="3888000" cy="0"/>
          </a:xfrm>
          <a:prstGeom prst="line">
            <a:avLst/>
          </a:prstGeom>
          <a:ln w="12700">
            <a:solidFill>
              <a:srgbClr val="0139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Prostokąt 21"/>
          <p:cNvSpPr/>
          <p:nvPr/>
        </p:nvSpPr>
        <p:spPr>
          <a:xfrm>
            <a:off x="503548" y="944772"/>
            <a:ext cx="3924000" cy="4320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b"/>
          <a:lstStyle/>
          <a:p>
            <a:r>
              <a:rPr lang="pl-PL" b="1" dirty="0" smtClean="0">
                <a:solidFill>
                  <a:schemeClr val="tx2"/>
                </a:solidFill>
              </a:rPr>
              <a:t>Polityka </a:t>
            </a:r>
            <a:r>
              <a:rPr lang="pl-PL" b="1" dirty="0">
                <a:solidFill>
                  <a:schemeClr val="tx2"/>
                </a:solidFill>
              </a:rPr>
              <a:t>zagraniczna Józefa Piłsudskiego</a:t>
            </a:r>
          </a:p>
        </p:txBody>
      </p:sp>
      <p:sp>
        <p:nvSpPr>
          <p:cNvPr id="17" name="Prostokąt 16"/>
          <p:cNvSpPr/>
          <p:nvPr/>
        </p:nvSpPr>
        <p:spPr>
          <a:xfrm>
            <a:off x="503547" y="1376772"/>
            <a:ext cx="3888000" cy="2520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od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zamachu majowego (1926 r.) polityką zagraniczną kierował Józef Piłsudski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tym okresie na jaw wyszła bezsilność Ligi Narodów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Piłsudski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nie ufał też zbiorowym układom bezpieczeństwa</a:t>
            </a:r>
          </a:p>
          <a:p>
            <a:pPr marL="54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zdawał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sobie sprawę, że największym zagrożeniem dla Polski są Niemcy i ZSRS</a:t>
            </a:r>
          </a:p>
          <a:p>
            <a:pPr marL="54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dlatego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zdecydował się prowadzić </a:t>
            </a:r>
            <a:r>
              <a:rPr lang="pl-PL" sz="14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politykę równowagi</a:t>
            </a:r>
          </a:p>
        </p:txBody>
      </p:sp>
      <p:sp>
        <p:nvSpPr>
          <p:cNvPr id="21" name="Prostokąt 20"/>
          <p:cNvSpPr/>
          <p:nvPr/>
        </p:nvSpPr>
        <p:spPr>
          <a:xfrm>
            <a:off x="4744114" y="1349263"/>
            <a:ext cx="3888000" cy="972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 śmierci Piłsudskiego politykę równowagi prowadził minister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Józef Beck</a:t>
            </a:r>
          </a:p>
        </p:txBody>
      </p:sp>
      <p:cxnSp>
        <p:nvCxnSpPr>
          <p:cNvPr id="14" name="Łącznik prosty 13"/>
          <p:cNvCxnSpPr/>
          <p:nvPr/>
        </p:nvCxnSpPr>
        <p:spPr>
          <a:xfrm>
            <a:off x="503238" y="3933056"/>
            <a:ext cx="38520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Prostokąt 14"/>
          <p:cNvSpPr/>
          <p:nvPr/>
        </p:nvSpPr>
        <p:spPr>
          <a:xfrm>
            <a:off x="503547" y="3969060"/>
            <a:ext cx="3888000" cy="288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1932 </a:t>
            </a:r>
            <a:r>
              <a:rPr lang="pl-PL" sz="14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r. – pakt o nieagresji z ZSRS</a:t>
            </a:r>
          </a:p>
        </p:txBody>
      </p:sp>
      <p:sp>
        <p:nvSpPr>
          <p:cNvPr id="20" name="Prostokąt 19"/>
          <p:cNvSpPr/>
          <p:nvPr/>
        </p:nvSpPr>
        <p:spPr>
          <a:xfrm>
            <a:off x="4780114" y="1916832"/>
            <a:ext cx="4363886" cy="4941168"/>
          </a:xfrm>
          <a:prstGeom prst="rect">
            <a:avLst/>
          </a:prstGeom>
          <a:pattFill prst="zigZag">
            <a:fgClr>
              <a:srgbClr val="B5D2EC"/>
            </a:fgClr>
            <a:bgClr>
              <a:schemeClr val="bg1"/>
            </a:bgClr>
          </a:patt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36000" bIns="72000" rtlCol="0" anchor="t"/>
          <a:lstStyle/>
          <a:p>
            <a:endParaRPr lang="pl-PL" b="1" dirty="0">
              <a:solidFill>
                <a:schemeClr val="accent2"/>
              </a:solidFill>
            </a:endParaRPr>
          </a:p>
        </p:txBody>
      </p:sp>
      <p:sp>
        <p:nvSpPr>
          <p:cNvPr id="24" name="Prostokąt 23"/>
          <p:cNvSpPr/>
          <p:nvPr/>
        </p:nvSpPr>
        <p:spPr>
          <a:xfrm>
            <a:off x="503547" y="4257092"/>
            <a:ext cx="3888000" cy="612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obie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strony wyrzekły się wojny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ZSRS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uznał polską granicę wschodnią</a:t>
            </a:r>
          </a:p>
        </p:txBody>
      </p:sp>
      <p:cxnSp>
        <p:nvCxnSpPr>
          <p:cNvPr id="26" name="Łącznik prosty 25"/>
          <p:cNvCxnSpPr/>
          <p:nvPr/>
        </p:nvCxnSpPr>
        <p:spPr>
          <a:xfrm>
            <a:off x="503238" y="4869092"/>
            <a:ext cx="3888000" cy="0"/>
          </a:xfrm>
          <a:prstGeom prst="line">
            <a:avLst/>
          </a:prstGeom>
          <a:ln w="12700">
            <a:solidFill>
              <a:srgbClr val="0139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Prostokąt 27"/>
          <p:cNvSpPr/>
          <p:nvPr/>
        </p:nvSpPr>
        <p:spPr>
          <a:xfrm>
            <a:off x="503547" y="4869501"/>
            <a:ext cx="3888000" cy="1691847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1934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r. – deklaracja o niestosowaniu przemocy </a:t>
            </a: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Niemcami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Polska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wykorzystywała niechęć między nazizmem a komunizmem, starając się lawirować między oboma państwami totalitarnymi za swoją zachodnią i wschodnią </a:t>
            </a: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granicą</a:t>
            </a: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76" t="3831" r="5901" b="16178"/>
          <a:stretch/>
        </p:blipFill>
        <p:spPr>
          <a:xfrm>
            <a:off x="4926442" y="2057877"/>
            <a:ext cx="3647910" cy="2664405"/>
          </a:xfrm>
          <a:prstGeom prst="rect">
            <a:avLst/>
          </a:prstGeom>
          <a:ln w="12700">
            <a:solidFill>
              <a:schemeClr val="accent1">
                <a:lumMod val="90000"/>
              </a:schemeClr>
            </a:solidFill>
          </a:ln>
        </p:spPr>
      </p:pic>
      <p:sp>
        <p:nvSpPr>
          <p:cNvPr id="30" name="pole tekstowe 29"/>
          <p:cNvSpPr txBox="1"/>
          <p:nvPr/>
        </p:nvSpPr>
        <p:spPr>
          <a:xfrm>
            <a:off x="4777939" y="2292168"/>
            <a:ext cx="1522253" cy="28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108000" tIns="0" rIns="108000" bIns="0" rtlCol="0" anchor="ctr">
            <a:noAutofit/>
          </a:bodyPr>
          <a:lstStyle/>
          <a:p>
            <a:r>
              <a:rPr lang="pl-PL" sz="800" dirty="0" smtClean="0"/>
              <a:t>Podpisanie </a:t>
            </a:r>
            <a:r>
              <a:rPr lang="pl-PL" sz="800" dirty="0"/>
              <a:t>polsko-radzieckiego układu o nieagresji</a:t>
            </a:r>
            <a:endParaRPr lang="pl-PL" sz="700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81"/>
          <a:stretch/>
        </p:blipFill>
        <p:spPr>
          <a:xfrm>
            <a:off x="5148064" y="3883651"/>
            <a:ext cx="1985803" cy="2533024"/>
          </a:xfrm>
          <a:prstGeom prst="rect">
            <a:avLst/>
          </a:prstGeom>
          <a:ln w="12700">
            <a:solidFill>
              <a:schemeClr val="accent1">
                <a:lumMod val="90000"/>
              </a:schemeClr>
            </a:solidFill>
          </a:ln>
        </p:spPr>
      </p:pic>
      <p:sp>
        <p:nvSpPr>
          <p:cNvPr id="29" name="pole tekstowe 28"/>
          <p:cNvSpPr txBox="1"/>
          <p:nvPr/>
        </p:nvSpPr>
        <p:spPr>
          <a:xfrm>
            <a:off x="4777939" y="5917765"/>
            <a:ext cx="612000" cy="21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108000" tIns="0" rIns="108000" bIns="0" rtlCol="0" anchor="ctr">
            <a:noAutofit/>
          </a:bodyPr>
          <a:lstStyle/>
          <a:p>
            <a:r>
              <a:rPr lang="pl-PL" sz="700" dirty="0" smtClean="0"/>
              <a:t>Józef Beck</a:t>
            </a:r>
            <a:endParaRPr lang="pl-PL" sz="700" dirty="0"/>
          </a:p>
        </p:txBody>
      </p:sp>
    </p:spTree>
    <p:extLst>
      <p:ext uri="{BB962C8B-B14F-4D97-AF65-F5344CB8AC3E}">
        <p14:creationId xmlns:p14="http://schemas.microsoft.com/office/powerpoint/2010/main" val="3697479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1" grpId="0"/>
      <p:bldP spid="15" grpId="0"/>
      <p:bldP spid="20" grpId="0" animBg="1"/>
      <p:bldP spid="24" grpId="0"/>
      <p:bldP spid="28" grpId="0"/>
      <p:bldP spid="30" grpId="0" animBg="1"/>
      <p:bldP spid="2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Łącznik prosty 18"/>
          <p:cNvCxnSpPr/>
          <p:nvPr/>
        </p:nvCxnSpPr>
        <p:spPr>
          <a:xfrm>
            <a:off x="503238" y="1376363"/>
            <a:ext cx="3888000" cy="0"/>
          </a:xfrm>
          <a:prstGeom prst="line">
            <a:avLst/>
          </a:prstGeom>
          <a:ln w="12700">
            <a:solidFill>
              <a:srgbClr val="0139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Prostokąt 21"/>
          <p:cNvSpPr/>
          <p:nvPr/>
        </p:nvSpPr>
        <p:spPr>
          <a:xfrm>
            <a:off x="503548" y="944772"/>
            <a:ext cx="3924000" cy="4320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b"/>
          <a:lstStyle/>
          <a:p>
            <a:r>
              <a:rPr lang="pl-PL" b="1" dirty="0" smtClean="0">
                <a:solidFill>
                  <a:schemeClr val="tx2"/>
                </a:solidFill>
              </a:rPr>
              <a:t>Zajęcie </a:t>
            </a:r>
            <a:r>
              <a:rPr lang="pl-PL" b="1" dirty="0">
                <a:solidFill>
                  <a:schemeClr val="tx2"/>
                </a:solidFill>
              </a:rPr>
              <a:t>Zaolzia</a:t>
            </a:r>
          </a:p>
        </p:txBody>
      </p:sp>
      <p:sp>
        <p:nvSpPr>
          <p:cNvPr id="17" name="Prostokąt 16"/>
          <p:cNvSpPr/>
          <p:nvPr/>
        </p:nvSpPr>
        <p:spPr>
          <a:xfrm>
            <a:off x="503547" y="1376772"/>
            <a:ext cx="3888000" cy="1188132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1938 r., po zakończeniu konferencji </a:t>
            </a: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Monachium, która doprowadziła do rozbioru Czechosłowacji, Polacy wykorzystali słabość południowego sąsiada i postawiali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ultimatum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sprawie natychmiastowego oddania Zaolzia</a:t>
            </a:r>
            <a:endParaRPr lang="pl-PL" sz="1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3" name="Prostokąt 32"/>
          <p:cNvSpPr/>
          <p:nvPr/>
        </p:nvSpPr>
        <p:spPr>
          <a:xfrm>
            <a:off x="5256076" y="1376363"/>
            <a:ext cx="3887924" cy="442890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4" name="Prostokąt 33"/>
          <p:cNvSpPr/>
          <p:nvPr/>
        </p:nvSpPr>
        <p:spPr>
          <a:xfrm>
            <a:off x="4572000" y="1375741"/>
            <a:ext cx="1008112" cy="4434074"/>
          </a:xfrm>
          <a:prstGeom prst="rect">
            <a:avLst/>
          </a:prstGeom>
          <a:pattFill prst="zigZag">
            <a:fgClr>
              <a:srgbClr val="B5D2EC"/>
            </a:fgClr>
            <a:bgClr>
              <a:schemeClr val="bg1"/>
            </a:bgClr>
          </a:patt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36000" bIns="72000" rtlCol="0" anchor="t"/>
          <a:lstStyle/>
          <a:p>
            <a:endParaRPr lang="pl-PL" b="1" dirty="0">
              <a:solidFill>
                <a:schemeClr val="accent2"/>
              </a:solidFill>
            </a:endParaRPr>
          </a:p>
        </p:txBody>
      </p:sp>
      <p:sp>
        <p:nvSpPr>
          <p:cNvPr id="16" name="Prostokąt 15"/>
          <p:cNvSpPr/>
          <p:nvPr/>
        </p:nvSpPr>
        <p:spPr>
          <a:xfrm>
            <a:off x="503547" y="2564904"/>
            <a:ext cx="3888000" cy="1944216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54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Polsce działanie to zostało uznane za sukces</a:t>
            </a:r>
          </a:p>
          <a:p>
            <a:pPr marL="54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granicą odebrano to krytycznie (Polska ramię w ramię z Niemcami Hitlera dokonała rozbioru sąsiada)</a:t>
            </a: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11"/>
          <a:stretch/>
        </p:blipFill>
        <p:spPr>
          <a:xfrm>
            <a:off x="4722795" y="1522294"/>
            <a:ext cx="4421205" cy="3058834"/>
          </a:xfrm>
          <a:prstGeom prst="rect">
            <a:avLst/>
          </a:prstGeom>
          <a:ln w="12700">
            <a:solidFill>
              <a:schemeClr val="accent1">
                <a:lumMod val="90000"/>
              </a:schemeClr>
            </a:solidFill>
          </a:ln>
        </p:spPr>
      </p:pic>
      <p:sp>
        <p:nvSpPr>
          <p:cNvPr id="41" name="pole tekstowe 40"/>
          <p:cNvSpPr txBox="1"/>
          <p:nvPr/>
        </p:nvSpPr>
        <p:spPr>
          <a:xfrm>
            <a:off x="4714684" y="4653136"/>
            <a:ext cx="2161572" cy="2160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108000" tIns="0" rIns="108000" bIns="0" rtlCol="0" anchor="ctr">
            <a:noAutofit/>
          </a:bodyPr>
          <a:lstStyle/>
          <a:p>
            <a:r>
              <a:rPr lang="pl-PL" sz="700" dirty="0" smtClean="0"/>
              <a:t>Defilada wojsk polskich w Cieszynie po zajęciu Zaolzia</a:t>
            </a:r>
            <a:endParaRPr lang="pl-PL" sz="700" dirty="0"/>
          </a:p>
        </p:txBody>
      </p:sp>
    </p:spTree>
    <p:extLst>
      <p:ext uri="{BB962C8B-B14F-4D97-AF65-F5344CB8AC3E}">
        <p14:creationId xmlns:p14="http://schemas.microsoft.com/office/powerpoint/2010/main" val="841236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33" grpId="0" animBg="1"/>
      <p:bldP spid="34" grpId="0" animBg="1"/>
      <p:bldP spid="16" grpId="0"/>
      <p:bldP spid="41" grpId="0" animBg="1"/>
    </p:bldLst>
  </p:timing>
</p:sld>
</file>

<file path=ppt/theme/theme1.xml><?xml version="1.0" encoding="utf-8"?>
<a:theme xmlns:a="http://schemas.openxmlformats.org/drawingml/2006/main" name="Motyw pakietu Office">
  <a:themeElements>
    <a:clrScheme name="Historia_Lic">
      <a:dk1>
        <a:sysClr val="windowText" lastClr="000000"/>
      </a:dk1>
      <a:lt1>
        <a:sysClr val="window" lastClr="FFFFFF"/>
      </a:lt1>
      <a:dk2>
        <a:srgbClr val="1F3864"/>
      </a:dk2>
      <a:lt2>
        <a:srgbClr val="E7E6E6"/>
      </a:lt2>
      <a:accent1>
        <a:srgbClr val="D1E3F3"/>
      </a:accent1>
      <a:accent2>
        <a:srgbClr val="8B3F65"/>
      </a:accent2>
      <a:accent3>
        <a:srgbClr val="A5A5A5"/>
      </a:accent3>
      <a:accent4>
        <a:srgbClr val="2E75B5"/>
      </a:accent4>
      <a:accent5>
        <a:srgbClr val="3F9FCB"/>
      </a:accent5>
      <a:accent6>
        <a:srgbClr val="4472C4"/>
      </a:accent6>
      <a:hlink>
        <a:srgbClr val="4472C4"/>
      </a:hlink>
      <a:folHlink>
        <a:srgbClr val="4472C4"/>
      </a:folHlink>
    </a:clrScheme>
    <a:fontScheme name="Motyw pakietu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12700">
          <a:solidFill>
            <a:srgbClr val="B5D2EC"/>
          </a:solidFill>
        </a:ln>
      </a:spPr>
      <a:bodyPr wrap="square" lIns="108000" tIns="36000" rIns="36000" bIns="36000" anchor="ctr">
        <a:noAutofit/>
      </a:bodyPr>
      <a:lstStyle>
        <a:defPPr marL="0">
          <a:spcAft>
            <a:spcPts val="200"/>
          </a:spcAft>
          <a:buClr>
            <a:srgbClr val="B5D2EC"/>
          </a:buClr>
          <a:defRPr sz="1400" dirty="0">
            <a:latin typeface="Calibri" panose="020F0502020204030204" pitchFamily="34" charset="0"/>
            <a:ea typeface="Calibri" panose="020F0502020204030204" pitchFamily="34" charset="0"/>
            <a:cs typeface="Times New Roman" panose="02020603050405020304" pitchFamily="18" charset="0"/>
          </a:defRPr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rojekt niestandardowy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14346</TotalTime>
  <Words>426</Words>
  <Application>Microsoft Office PowerPoint</Application>
  <PresentationFormat>Pokaz na ekranie (4:3)</PresentationFormat>
  <Paragraphs>71</Paragraphs>
  <Slides>8</Slides>
  <Notes>8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Motyw pakietu Office</vt:lpstr>
      <vt:lpstr>Projekt niestandardowy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Agata Bereza</dc:creator>
  <cp:lastModifiedBy>Piotr Salewski</cp:lastModifiedBy>
  <cp:revision>1890</cp:revision>
  <dcterms:created xsi:type="dcterms:W3CDTF">2015-10-29T10:43:43Z</dcterms:created>
  <dcterms:modified xsi:type="dcterms:W3CDTF">2023-12-07T11:30:24Z</dcterms:modified>
</cp:coreProperties>
</file>