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handoutMasterIdLst>
    <p:handoutMasterId r:id="rId14"/>
  </p:handoutMasterIdLst>
  <p:sldIdLst>
    <p:sldId id="296" r:id="rId3"/>
    <p:sldId id="258" r:id="rId4"/>
    <p:sldId id="281" r:id="rId5"/>
    <p:sldId id="291" r:id="rId6"/>
    <p:sldId id="297" r:id="rId7"/>
    <p:sldId id="299" r:id="rId8"/>
    <p:sldId id="305" r:id="rId9"/>
    <p:sldId id="311" r:id="rId10"/>
    <p:sldId id="309" r:id="rId11"/>
    <p:sldId id="310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042" userDrawn="1">
          <p15:clr>
            <a:srgbClr val="A4A3A4"/>
          </p15:clr>
        </p15:guide>
        <p15:guide id="4" orient="horz" pos="527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3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2EC"/>
    <a:srgbClr val="2E75B5"/>
    <a:srgbClr val="013974"/>
    <a:srgbClr val="036B9A"/>
    <a:srgbClr val="3B87CD"/>
    <a:srgbClr val="2DAFE6"/>
    <a:srgbClr val="0E7094"/>
    <a:srgbClr val="E83363"/>
    <a:srgbClr val="28659C"/>
    <a:srgbClr val="0A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94" autoAdjust="0"/>
  </p:normalViewPr>
  <p:slideViewPr>
    <p:cSldViewPr showGuides="1">
      <p:cViewPr varScale="1">
        <p:scale>
          <a:sx n="103" d="100"/>
          <a:sy n="103" d="100"/>
        </p:scale>
        <p:origin x="2328" y="472"/>
      </p:cViewPr>
      <p:guideLst>
        <p:guide orient="horz" pos="4042"/>
        <p:guide orient="horz" pos="527"/>
        <p:guide pos="2880"/>
        <p:guide orient="horz" pos="3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25.09.2025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98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43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1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4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3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11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751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45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Nazizm w Niemczech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2880" userDrawn="1">
          <p15:clr>
            <a:srgbClr val="FBAE40"/>
          </p15:clr>
        </p15:guide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25.09.2025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25.09.2025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25.09.2025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25.09.2025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 userDrawn="1"/>
        </p:nvSpPr>
        <p:spPr>
          <a:xfrm>
            <a:off x="503238" y="174166"/>
            <a:ext cx="338470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Nazizm w Niemczech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4" name="Elipsa 3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Nazizm w Niemczech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5443" userDrawn="1">
          <p15:clr>
            <a:srgbClr val="FBAE40"/>
          </p15:clr>
        </p15:guide>
        <p15:guide id="4" pos="317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Nazizm w Niemczech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ręczne wprowadzanie danych 5"/>
          <p:cNvSpPr/>
          <p:nvPr/>
        </p:nvSpPr>
        <p:spPr>
          <a:xfrm rot="10800000">
            <a:off x="6949741" y="-2738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51" y="130860"/>
            <a:ext cx="1018565" cy="440555"/>
          </a:xfrm>
          <a:prstGeom prst="rect">
            <a:avLst/>
          </a:prstGeom>
        </p:spPr>
      </p:pic>
      <p:grpSp>
        <p:nvGrpSpPr>
          <p:cNvPr id="5" name="Grupa 4"/>
          <p:cNvGrpSpPr/>
          <p:nvPr userDrawn="1"/>
        </p:nvGrpSpPr>
        <p:grpSpPr>
          <a:xfrm>
            <a:off x="499105" y="188640"/>
            <a:ext cx="648072" cy="648072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72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25.09.2025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25.09.2025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25.09.2025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25.09.2025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63" r:id="rId4"/>
    <p:sldLayoutId id="214748368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16883"/>
          <a:stretch/>
        </p:blipFill>
        <p:spPr>
          <a:xfrm>
            <a:off x="496859" y="1340768"/>
            <a:ext cx="8150422" cy="4248472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000" tIns="108000" bIns="72000" rtlCol="0" anchor="ctr"/>
          <a:lstStyle/>
          <a:p>
            <a:pPr>
              <a:lnSpc>
                <a:spcPts val="3200"/>
              </a:lnSpc>
            </a:pPr>
            <a:r>
              <a:rPr lang="pl-PL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Nazizm w Niemczech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6" name="Obraz 5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2" y="4022503"/>
            <a:ext cx="1497032" cy="199878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7344308" y="4545156"/>
            <a:ext cx="1296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Defilada wojsk niemieckich </a:t>
            </a:r>
            <a:br>
              <a:rPr lang="pl-PL" sz="700" dirty="0"/>
            </a:br>
            <a:r>
              <a:rPr lang="pl-PL" sz="700" dirty="0"/>
              <a:t>w Berlinie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4932549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9" y="944772"/>
            <a:ext cx="497822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tx2"/>
                </a:solidFill>
              </a:rPr>
              <a:t>Polityka Trzeciej Rzeszy wobec Żydów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4932549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znajdowali się najniżej w hierarchii rasowej 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byli uznawani za zagrożenie dla „czystości rasowej” Niemców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503237" y="2024844"/>
            <a:ext cx="493199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503547" y="2072303"/>
            <a:ext cx="4932549" cy="108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1935 r. – uchwalenie ustaw norymberskich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pozbawienie Żydów i Romów niemieckiego obywatelstwa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zakaz małżeństw między Niemcami a Żydami</a:t>
            </a:r>
          </a:p>
        </p:txBody>
      </p:sp>
      <p:cxnSp>
        <p:nvCxnSpPr>
          <p:cNvPr id="24" name="Łącznik prosty 23"/>
          <p:cNvCxnSpPr/>
          <p:nvPr/>
        </p:nvCxnSpPr>
        <p:spPr>
          <a:xfrm>
            <a:off x="503237" y="2996952"/>
            <a:ext cx="493199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503547" y="3032956"/>
            <a:ext cx="5184578" cy="2647088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1938 r. – „noc kryształowa”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pogrom Żydów w Trzeciej Rzeszy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zamordowanie kilkudziesięciu Żydów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zniszczenie synagog i cmentarzy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rozbijanie szyb w sklepach żydowskich</a:t>
            </a:r>
          </a:p>
        </p:txBody>
      </p:sp>
    </p:spTree>
    <p:extLst>
      <p:ext uri="{BB962C8B-B14F-4D97-AF65-F5344CB8AC3E}">
        <p14:creationId xmlns:p14="http://schemas.microsoft.com/office/powerpoint/2010/main" val="42416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3548" y="3392996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>
                <a:solidFill>
                  <a:schemeClr val="tx2"/>
                </a:solidFill>
              </a:rPr>
              <a:t>NACOBEZU</a:t>
            </a: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>
                <a:solidFill>
                  <a:schemeClr val="tx2"/>
                </a:solidFill>
              </a:rPr>
              <a:t>Cele lekcji</a:t>
            </a:r>
          </a:p>
        </p:txBody>
      </p:sp>
      <p:sp>
        <p:nvSpPr>
          <p:cNvPr id="6" name="Prostokąt 5"/>
          <p:cNvSpPr/>
          <p:nvPr/>
        </p:nvSpPr>
        <p:spPr>
          <a:xfrm>
            <a:off x="503547" y="1376772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sytuację Niemiec po zakończeniu I wojny światowej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scharakteryzujesz funkcjonowanie Republiki Weimarskiej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wyjaśnisz, w jaki sposób funkcjonowało państwo totalitarne na przykładzie III Rzeszy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3824539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03547" y="3824538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główne założenia nazizmu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czynniki, które umożliwiły Hitlerowi przejęcie władzy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politykę Hitlera wobec własnego narodu oraz wobec Żydów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tx2"/>
                </a:solidFill>
              </a:rPr>
              <a:t>Powstanie Republiki Weimarskiej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256076" y="945850"/>
            <a:ext cx="3887924" cy="591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751712" y="944724"/>
            <a:ext cx="1295876" cy="591905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503547" y="1376772"/>
            <a:ext cx="3888000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1918 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po przegranej Niemców cesarz Wilhelm II abdykował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Niemcy stały się republiką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03547" y="2241462"/>
            <a:ext cx="3888000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1919 r. w Berlinie wybuchło powstanie komunistów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chcieli oni przekształcić Niemcy w republikę rad</a:t>
            </a:r>
          </a:p>
        </p:txBody>
      </p:sp>
      <p:cxnSp>
        <p:nvCxnSpPr>
          <p:cNvPr id="23" name="Łącznik prosty 22"/>
          <p:cNvCxnSpPr/>
          <p:nvPr/>
        </p:nvCxnSpPr>
        <p:spPr>
          <a:xfrm>
            <a:off x="503238" y="2205458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503547" y="3069024"/>
            <a:ext cx="3888000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parlament przeniósł się do miejscowości Weimar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uchwalono konstytucję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503547" y="3680586"/>
            <a:ext cx="3888000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dlatego Niemcy od 1918 r. do 1933 r. były nazywane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Republiką Weimarską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12" y="1143133"/>
            <a:ext cx="3708851" cy="4662131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14" name="pole tekstowe 13"/>
          <p:cNvSpPr txBox="1"/>
          <p:nvPr/>
        </p:nvSpPr>
        <p:spPr>
          <a:xfrm>
            <a:off x="4751712" y="5157788"/>
            <a:ext cx="1440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0" bIns="0" rtlCol="0" anchor="ctr">
            <a:noAutofit/>
          </a:bodyPr>
          <a:lstStyle/>
          <a:p>
            <a:r>
              <a:rPr lang="pl-PL" sz="700" dirty="0"/>
              <a:t>Ogłoszenie powstania republiki niemieckiej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7550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6" grpId="0"/>
      <p:bldP spid="18" grpId="0"/>
      <p:bldP spid="25" grpId="0"/>
      <p:bldP spid="27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3709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3709008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6004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rgbClr val="013974"/>
                </a:solidFill>
              </a:rPr>
              <a:t>Republika Weimarska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4572434" y="1376771"/>
            <a:ext cx="4068329" cy="187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republika była ogarnięta kryzysem gospodarczym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państwo wyczerpane wojną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konieczność spłaty reparacji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władze nie radziły sobie z problemami gospodarczymi i społecznymi w kraju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dodruk olbrzymiej ilości pieniędzy spowodował hiperinflację i spadek poziomu życia obywateli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4572126" y="3320988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4572434" y="3356992"/>
            <a:ext cx="4068329" cy="158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sytuacja w kraju spowodowała wzrost radykalnych nastrojów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1923 r. grupka nacjonalistów pod wodzą Adolfa Hitlera próbowała siłą przejąć władzę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pucz został zdławiony przez policję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Hitler trafił do więzienia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39295"/>
            <a:ext cx="3717224" cy="2645789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34" name="pole tekstowe 33"/>
          <p:cNvSpPr txBox="1"/>
          <p:nvPr/>
        </p:nvSpPr>
        <p:spPr>
          <a:xfrm>
            <a:off x="2312784" y="4293152"/>
            <a:ext cx="2016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Stosy niemieckich pieniędzy w berlińskim banku podczas hiperinflacji po I wojnie światowej. </a:t>
            </a:r>
            <a:br>
              <a:rPr lang="pl-PL" sz="700" dirty="0"/>
            </a:br>
            <a:r>
              <a:rPr lang="pl-PL" sz="700" dirty="0"/>
              <a:t>W 1923 r. dolar amerykański był wart </a:t>
            </a:r>
            <a:br>
              <a:rPr lang="pl-PL" sz="700" dirty="0"/>
            </a:br>
            <a:r>
              <a:rPr lang="pl-PL" sz="700" dirty="0"/>
              <a:t>800 milionów marek niemieckich</a:t>
            </a:r>
          </a:p>
        </p:txBody>
      </p:sp>
    </p:spTree>
    <p:extLst>
      <p:ext uri="{BB962C8B-B14F-4D97-AF65-F5344CB8AC3E}">
        <p14:creationId xmlns:p14="http://schemas.microsoft.com/office/powerpoint/2010/main" val="1985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/>
      <p:bldP spid="18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/>
        </p:nvSpPr>
        <p:spPr>
          <a:xfrm>
            <a:off x="4780114" y="1376363"/>
            <a:ext cx="4472406" cy="4789487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33" name="Łącznik prosty 32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tx2"/>
                </a:solidFill>
              </a:rPr>
              <a:t>Republika Weimarska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503547" y="1376772"/>
            <a:ext cx="3888000" cy="46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1923 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nowy rząd przeprowadził reformę państwa</a:t>
            </a:r>
            <a:endParaRPr lang="pl-PL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503547" y="1917056"/>
            <a:ext cx="3888000" cy="86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zreformowano walutę i zdławiono hiperinflację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uzyskano pożyczki od Stanów Zjednoczonych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poprawie uległa sytuacja gospodarcza kraju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503238" y="1880828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503547" y="2816932"/>
            <a:ext cx="3888000" cy="90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przemysłu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spadek bezrobocia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wzrost płac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503547" y="3789040"/>
            <a:ext cx="3888000" cy="104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1929 r. – rozpoczął się wielki kryzys gospodarczy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Niemcy straciły dostęp do pieniędzy z USA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państwa europejskie przestały kupować niemieckie towary 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503238" y="3753036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503547" y="4941168"/>
            <a:ext cx="3888000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wzrost bezrobocia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bieda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4905164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04"/>
          <a:stretch/>
        </p:blipFill>
        <p:spPr>
          <a:xfrm>
            <a:off x="4968045" y="1556792"/>
            <a:ext cx="3674882" cy="4392488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50" name="pole tekstowe 49"/>
          <p:cNvSpPr txBox="1"/>
          <p:nvPr/>
        </p:nvSpPr>
        <p:spPr>
          <a:xfrm>
            <a:off x="4953769" y="5301208"/>
            <a:ext cx="1634455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Minister spraw zagranicznych Niemiec Gustav </a:t>
            </a:r>
            <a:r>
              <a:rPr lang="pl-PL" sz="700" dirty="0" err="1"/>
              <a:t>Stresemann</a:t>
            </a:r>
            <a:r>
              <a:rPr lang="pl-PL" sz="700" dirty="0"/>
              <a:t> (w środku) podczas sesji Ligi Narodów</a:t>
            </a:r>
          </a:p>
        </p:txBody>
      </p:sp>
    </p:spTree>
    <p:extLst>
      <p:ext uri="{BB962C8B-B14F-4D97-AF65-F5344CB8AC3E}">
        <p14:creationId xmlns:p14="http://schemas.microsoft.com/office/powerpoint/2010/main" val="32882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/>
      <p:bldP spid="40" grpId="0"/>
      <p:bldP spid="14" grpId="0"/>
      <p:bldP spid="15" grpId="0"/>
      <p:bldP spid="19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41041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410416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rgbClr val="013974"/>
                </a:solidFill>
              </a:rPr>
              <a:t>Narodowy socjalizm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4572000" y="1376771"/>
            <a:ext cx="4068452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więzieniu Hitler napisał </a:t>
            </a:r>
            <a:r>
              <a:rPr lang="pl-PL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</a:t>
            </a:r>
            <a:r>
              <a:rPr lang="pl-PL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Kampf</a:t>
            </a:r>
          </a:p>
        </p:txBody>
      </p:sp>
      <p:cxnSp>
        <p:nvCxnSpPr>
          <p:cNvPr id="60" name="Łącznik prosty 59"/>
          <p:cNvCxnSpPr/>
          <p:nvPr/>
        </p:nvCxnSpPr>
        <p:spPr>
          <a:xfrm>
            <a:off x="4571691" y="3284984"/>
            <a:ext cx="40684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4572000" y="3284984"/>
            <a:ext cx="4068452" cy="162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rasistowska koncepcja ras</a:t>
            </a:r>
          </a:p>
          <a:p>
            <a:pPr marL="54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Niemcy to „nadludzie” i „rasa panów” (Aryjczycy)</a:t>
            </a:r>
          </a:p>
          <a:p>
            <a:pPr marL="54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Słowianie to „podludzie” przeznaczeni </a:t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służenia niemieckim panom</a:t>
            </a:r>
          </a:p>
          <a:p>
            <a:pPr marL="72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wielki naród niemiecki ma prawo </a:t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panowania nad innymi narodami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572000" y="1628800"/>
            <a:ext cx="4068452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zawierała założenia programowe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narodowego socjalizmu (nazizmu)</a:t>
            </a:r>
            <a:endParaRPr lang="pl-PL" sz="14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572000" y="2098826"/>
            <a:ext cx="4068452" cy="111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łączyła program partii robotniczych z niemieckim nacjonalizmem</a:t>
            </a:r>
          </a:p>
          <a:p>
            <a:pPr marL="54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pochwała Wielkich Niemiec</a:t>
            </a:r>
          </a:p>
          <a:p>
            <a:pPr marL="54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Niemcy najbardziej wartościowym narodem </a:t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dziejach</a:t>
            </a:r>
          </a:p>
        </p:txBody>
      </p:sp>
      <p:cxnSp>
        <p:nvCxnSpPr>
          <p:cNvPr id="13" name="Łącznik prosty 12"/>
          <p:cNvCxnSpPr/>
          <p:nvPr/>
        </p:nvCxnSpPr>
        <p:spPr>
          <a:xfrm>
            <a:off x="4571691" y="4905164"/>
            <a:ext cx="40684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4572000" y="4941168"/>
            <a:ext cx="4068452" cy="104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Niemcy potrzebują „przestrzeni życiowej”</a:t>
            </a:r>
          </a:p>
          <a:p>
            <a:pPr marL="36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Żydzi są sprawcami wszelkiego zła (antysemityzm)</a:t>
            </a:r>
          </a:p>
          <a:p>
            <a:pPr marL="54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odpowiedzialni za klęskę Niemiec w Wielkiej Wojnie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8" y="5553352"/>
            <a:ext cx="4068452" cy="104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dążenie do zrzucenia z Niemiec postanowień traktatu wersalskiego</a:t>
            </a:r>
          </a:p>
          <a:p>
            <a:pPr marL="36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konieczność przyznania obywatelom pracy i chleba</a:t>
            </a:r>
          </a:p>
          <a:p>
            <a:pPr marL="36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konieczność zniszczenia komunizmu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6935"/>
          <a:stretch/>
        </p:blipFill>
        <p:spPr>
          <a:xfrm>
            <a:off x="611560" y="1523035"/>
            <a:ext cx="2448583" cy="2572060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62" name="pole tekstowe 61"/>
          <p:cNvSpPr txBox="1"/>
          <p:nvPr/>
        </p:nvSpPr>
        <p:spPr>
          <a:xfrm>
            <a:off x="3168155" y="1523035"/>
            <a:ext cx="1151443" cy="306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Okładka </a:t>
            </a:r>
            <a:r>
              <a:rPr lang="pl-PL" sz="700" i="1" dirty="0" err="1"/>
              <a:t>Mein</a:t>
            </a:r>
            <a:r>
              <a:rPr lang="pl-PL" sz="700" i="1" dirty="0"/>
              <a:t> Kampf</a:t>
            </a:r>
            <a:r>
              <a:rPr lang="pl-PL" sz="700" dirty="0"/>
              <a:t>, książki autorstwa Hitlera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9576" r="27561" b="9576"/>
          <a:stretch/>
        </p:blipFill>
        <p:spPr>
          <a:xfrm>
            <a:off x="2439948" y="2729976"/>
            <a:ext cx="1879102" cy="2730016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20" name="pole tekstowe 19"/>
          <p:cNvSpPr txBox="1"/>
          <p:nvPr/>
        </p:nvSpPr>
        <p:spPr>
          <a:xfrm>
            <a:off x="611560" y="4509192"/>
            <a:ext cx="1728192" cy="64800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>
            <a:defPPr>
              <a:defRPr lang="pl-PL"/>
            </a:defPPr>
            <a:lvl1pPr>
              <a:defRPr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pl-PL" sz="700" dirty="0">
                <a:solidFill>
                  <a:schemeClr val="tx1"/>
                </a:solidFill>
              </a:rPr>
              <a:t>Okładka książki</a:t>
            </a:r>
            <a:r>
              <a:rPr lang="pl-PL" sz="700" i="1" dirty="0">
                <a:solidFill>
                  <a:schemeClr val="tx1"/>
                </a:solidFill>
              </a:rPr>
              <a:t> Prawda o Hitlerze </a:t>
            </a:r>
            <a:br>
              <a:rPr lang="pl-PL" sz="700" i="1" dirty="0">
                <a:solidFill>
                  <a:schemeClr val="tx1"/>
                </a:solidFill>
              </a:rPr>
            </a:br>
            <a:r>
              <a:rPr lang="pl-PL" sz="700" i="1" dirty="0">
                <a:solidFill>
                  <a:schemeClr val="tx1"/>
                </a:solidFill>
              </a:rPr>
              <a:t>i o Żydach</a:t>
            </a:r>
            <a:r>
              <a:rPr lang="pl-PL" sz="700" dirty="0">
                <a:solidFill>
                  <a:schemeClr val="tx1"/>
                </a:solidFill>
              </a:rPr>
              <a:t>, w której autor stara się przybliżyć polskiemu czytelnikowi, czym jest nazizm i jakie wiążą się </a:t>
            </a:r>
            <a:br>
              <a:rPr lang="pl-PL" sz="700" dirty="0">
                <a:solidFill>
                  <a:schemeClr val="tx1"/>
                </a:solidFill>
              </a:rPr>
            </a:br>
            <a:r>
              <a:rPr lang="pl-PL" sz="700" dirty="0">
                <a:solidFill>
                  <a:schemeClr val="tx1"/>
                </a:solidFill>
              </a:rPr>
              <a:t>z nim zagrożenia</a:t>
            </a:r>
          </a:p>
        </p:txBody>
      </p:sp>
    </p:spTree>
    <p:extLst>
      <p:ext uri="{BB962C8B-B14F-4D97-AF65-F5344CB8AC3E}">
        <p14:creationId xmlns:p14="http://schemas.microsoft.com/office/powerpoint/2010/main" val="4220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1" grpId="0"/>
      <p:bldP spid="21" grpId="0"/>
      <p:bldP spid="11" grpId="0"/>
      <p:bldP spid="12" grpId="0"/>
      <p:bldP spid="14" grpId="0"/>
      <p:bldP spid="17" grpId="0"/>
      <p:bldP spid="62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tx2"/>
                </a:solidFill>
              </a:rPr>
              <a:t>Hitler kanclerzem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151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1928 r. – partia narodowosocjalistyczna Hitlera – NSDAP – zdobyła w wyborach 2,6% głosów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wybuchu wielkiego kryzysu poparcie </a:t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NSDAP wzrastało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wyborach w 1932 r. naziści zdobyli </a:t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37% głosów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503547" y="2978740"/>
            <a:ext cx="3888000" cy="68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stycznia 1933 r. – po kolejnych wyborach prezydent Niemiec powierzył Hitlerowi stanowisko kanclerza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Łącznik prosty 17"/>
          <p:cNvCxnSpPr/>
          <p:nvPr/>
        </p:nvCxnSpPr>
        <p:spPr>
          <a:xfrm>
            <a:off x="503238" y="2924944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4744114" y="1349263"/>
            <a:ext cx="3888000" cy="97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połowie 1933 r. Hitler wprowadził prawo, </a:t>
            </a:r>
            <a:b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mocy którego rozwiązał wszystkie partie </a:t>
            </a:r>
            <a:b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poza NSDAP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Hitler ogłosił powstanie Trzeciej Rzeszy</a:t>
            </a:r>
          </a:p>
        </p:txBody>
      </p:sp>
      <p:cxnSp>
        <p:nvCxnSpPr>
          <p:cNvPr id="23" name="Łącznik prosty 22"/>
          <p:cNvCxnSpPr/>
          <p:nvPr/>
        </p:nvCxnSpPr>
        <p:spPr>
          <a:xfrm>
            <a:off x="4780114" y="2384884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ostokąt 26"/>
          <p:cNvSpPr/>
          <p:nvPr/>
        </p:nvSpPr>
        <p:spPr>
          <a:xfrm>
            <a:off x="4572741" y="2420888"/>
            <a:ext cx="4068022" cy="108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1934 r. – Hitler połączył stanowisko prezydenta </a:t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kanclerza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führer</a:t>
            </a:r>
            <a:endParaRPr lang="pl-PL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Niemcy stały się państwem totalitarnym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503238" y="3717032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503547" y="3753036"/>
            <a:ext cx="3888000" cy="165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1933 r. –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pożar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Reichstagu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Hitlera to okazja do zaatakowania przeciwników politycznych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socjaldemokratów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komunistów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Żydów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780114" y="3609020"/>
            <a:ext cx="4363886" cy="324898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86732"/>
            <a:ext cx="3780731" cy="2874616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30" name="pole tekstowe 29"/>
          <p:cNvSpPr txBox="1"/>
          <p:nvPr/>
        </p:nvSpPr>
        <p:spPr>
          <a:xfrm>
            <a:off x="3707904" y="5877304"/>
            <a:ext cx="1464561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6974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21" grpId="0"/>
      <p:bldP spid="27" grpId="0"/>
      <p:bldP spid="15" grpId="0"/>
      <p:bldP spid="20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tx2"/>
                </a:solidFill>
              </a:rPr>
              <a:t>Nazistowskie państwo totalitarne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223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delegalizacja niezależnych od władzy, obywatelskich stowarzyszeń i organizacji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narzucenie obywatelom oficjalnej ideologii państwowej (nazizmu), władzy jednej partii (NSDAP) i kultu nieomylnego wodza (Adolfa Hitlera)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tworzenie i rozbudowa organizacji o charakterze narodowosocjalistycznym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Hitlerjugend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256076" y="1376363"/>
            <a:ext cx="3887924" cy="4428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572000" y="1375741"/>
            <a:ext cx="1008112" cy="443407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03547" y="3645024"/>
            <a:ext cx="3888000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wychowywanie w duchu nazizmu i utrzymanie kontroli nad umysłami młodzieży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Łącznik prosty 17"/>
          <p:cNvCxnSpPr/>
          <p:nvPr/>
        </p:nvCxnSpPr>
        <p:spPr>
          <a:xfrm>
            <a:off x="503238" y="4185084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503547" y="4221088"/>
            <a:ext cx="3888000" cy="72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naziści oczekiwali, że każdy Niemiec będzie żył </a:t>
            </a:r>
            <a:b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małżeństwie i będzie miał co najmniej </a:t>
            </a:r>
            <a:b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czworo dzieci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4" b="8542"/>
          <a:stretch/>
        </p:blipFill>
        <p:spPr>
          <a:xfrm>
            <a:off x="5685000" y="1488624"/>
            <a:ext cx="2964907" cy="2660400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41" name="pole tekstowe 40"/>
          <p:cNvSpPr txBox="1"/>
          <p:nvPr/>
        </p:nvSpPr>
        <p:spPr>
          <a:xfrm>
            <a:off x="4680012" y="1592796"/>
            <a:ext cx="1398709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Chłopcy z Hitlerjugend podczas ćwiczeń gimnastycznych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947" r="-1" b="2125"/>
          <a:stretch/>
        </p:blipFill>
        <p:spPr>
          <a:xfrm>
            <a:off x="4680012" y="3645024"/>
            <a:ext cx="2972330" cy="2052228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20" name="pole tekstowe 19"/>
          <p:cNvSpPr txBox="1"/>
          <p:nvPr/>
        </p:nvSpPr>
        <p:spPr>
          <a:xfrm>
            <a:off x="7251198" y="4877812"/>
            <a:ext cx="1398709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Przykład </a:t>
            </a:r>
            <a:r>
              <a:rPr lang="pl-PL" sz="700" dirty="0" err="1"/>
              <a:t>gleichschaltungu</a:t>
            </a:r>
            <a:r>
              <a:rPr lang="pl-PL" sz="700" dirty="0"/>
              <a:t> </a:t>
            </a:r>
            <a:br>
              <a:rPr lang="pl-PL" sz="700" dirty="0"/>
            </a:br>
            <a:r>
              <a:rPr lang="pl-PL" sz="700" dirty="0"/>
              <a:t>w modzie niemieckiej. Fryzura modelek widocznych na zdjęciu była zalecana wszystkim młodym kobietom jako symbol nowego porządku w Niemczech</a:t>
            </a:r>
          </a:p>
        </p:txBody>
      </p:sp>
    </p:spTree>
    <p:extLst>
      <p:ext uri="{BB962C8B-B14F-4D97-AF65-F5344CB8AC3E}">
        <p14:creationId xmlns:p14="http://schemas.microsoft.com/office/powerpoint/2010/main" val="36173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 animBg="1"/>
      <p:bldP spid="34" grpId="0" animBg="1"/>
      <p:bldP spid="16" grpId="0"/>
      <p:bldP spid="21" grpId="0"/>
      <p:bldP spid="41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238" y="2636912"/>
            <a:ext cx="6409022" cy="3528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6084169" y="2636912"/>
            <a:ext cx="2556284" cy="3528392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456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rgbClr val="013974"/>
                </a:solidFill>
              </a:rPr>
              <a:t>Gospodarka Trzeciej Rzeszy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503857" y="1376770"/>
            <a:ext cx="4068452" cy="612069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gospodarka nadzorowana przez nazistów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robót publicznych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03857" y="1988840"/>
            <a:ext cx="4068452" cy="324036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likwidacja bezrobocia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572000" y="1376772"/>
            <a:ext cx="4068452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rozbudowa infrastruktury komunikacyjnej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odbudowa przemysłu zbrojeniowego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b="1316"/>
          <a:stretch/>
        </p:blipFill>
        <p:spPr>
          <a:xfrm>
            <a:off x="3563888" y="2780928"/>
            <a:ext cx="4920101" cy="3239703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62" name="pole tekstowe 61"/>
          <p:cNvSpPr txBox="1"/>
          <p:nvPr/>
        </p:nvSpPr>
        <p:spPr>
          <a:xfrm>
            <a:off x="1295636" y="5337212"/>
            <a:ext cx="2141397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W ramach robót publicznych rozpoczęto budowę autostrad, które miały w przyszłości posłużyć do szybkiego przemieszczania wojsk</a:t>
            </a:r>
          </a:p>
        </p:txBody>
      </p:sp>
    </p:spTree>
    <p:extLst>
      <p:ext uri="{BB962C8B-B14F-4D97-AF65-F5344CB8AC3E}">
        <p14:creationId xmlns:p14="http://schemas.microsoft.com/office/powerpoint/2010/main" val="39627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1" grpId="0"/>
      <p:bldP spid="12" grpId="0"/>
      <p:bldP spid="14" grpId="0"/>
      <p:bldP spid="62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Historia_Lic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2E75B5"/>
      </a:accent4>
      <a:accent5>
        <a:srgbClr val="3F9FCB"/>
      </a:accent5>
      <a:accent6>
        <a:srgbClr val="4472C4"/>
      </a:accent6>
      <a:hlink>
        <a:srgbClr val="4472C4"/>
      </a:hlink>
      <a:folHlink>
        <a:srgbClr val="4472C4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14305</TotalTime>
  <Words>751</Words>
  <Application>Microsoft Macintosh PowerPoint</Application>
  <PresentationFormat>Pokaz na ekranie (4:3)</PresentationFormat>
  <Paragraphs>115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Marta Handschke</cp:lastModifiedBy>
  <cp:revision>1885</cp:revision>
  <dcterms:created xsi:type="dcterms:W3CDTF">2015-10-29T10:43:43Z</dcterms:created>
  <dcterms:modified xsi:type="dcterms:W3CDTF">2025-09-25T08:15:10Z</dcterms:modified>
</cp:coreProperties>
</file>