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handoutMasterIdLst>
    <p:handoutMasterId r:id="rId15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  <p:sldId id="308" r:id="rId10"/>
    <p:sldId id="311" r:id="rId11"/>
    <p:sldId id="309" r:id="rId12"/>
    <p:sldId id="31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99" autoAdjust="0"/>
  </p:normalViewPr>
  <p:slideViewPr>
    <p:cSldViewPr showGuides="1">
      <p:cViewPr varScale="1">
        <p:scale>
          <a:sx n="121" d="100"/>
          <a:sy n="121" d="100"/>
        </p:scale>
        <p:origin x="426" y="96"/>
      </p:cViewPr>
      <p:guideLst>
        <p:guide orient="horz" pos="4042"/>
        <p:guide orient="horz" pos="527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454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98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61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75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Nazizm w Niemczech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Nazizm w Niemczech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Nazizm w Niemczech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Nazizm w Niemczech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16883"/>
          <a:stretch/>
        </p:blipFill>
        <p:spPr>
          <a:xfrm>
            <a:off x="496859" y="1340768"/>
            <a:ext cx="8150422" cy="4248472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Nazizm w Niemczech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2" y="4022503"/>
            <a:ext cx="1497032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7344308" y="4545156"/>
            <a:ext cx="1296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Defilada wojsk niemieckich </a:t>
            </a: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700" dirty="0" smtClean="0"/>
              <a:t>w </a:t>
            </a:r>
            <a:r>
              <a:rPr lang="pl-PL" sz="700" dirty="0"/>
              <a:t>Berlinie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238" y="2636912"/>
            <a:ext cx="6409022" cy="3528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6084169" y="2636912"/>
            <a:ext cx="2556284" cy="3528392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456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Gospodarka </a:t>
            </a:r>
            <a:r>
              <a:rPr lang="pl-PL" b="1" dirty="0">
                <a:solidFill>
                  <a:srgbClr val="013974"/>
                </a:solidFill>
              </a:rPr>
              <a:t>Trzeciej Rzeszy</a:t>
            </a:r>
            <a:endParaRPr lang="pl-PL" b="1" dirty="0">
              <a:solidFill>
                <a:srgbClr val="013974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503857" y="1376770"/>
            <a:ext cx="4068452" cy="612069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nadzorowana przez nazistów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robót publicznych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03857" y="1988840"/>
            <a:ext cx="4068452" cy="32403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likwidacja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bezrobocia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72000" y="1376772"/>
            <a:ext cx="4068452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rozbudowa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infrastruktury komunikacyjnej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odbudowa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przemysłu zbrojeniowego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b="1316"/>
          <a:stretch/>
        </p:blipFill>
        <p:spPr>
          <a:xfrm>
            <a:off x="3563888" y="2780928"/>
            <a:ext cx="4920101" cy="3239703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1295636" y="5337212"/>
            <a:ext cx="2141397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W ramach robót publicznych rozpoczęto budowę autostrad, które miały w przyszłości posłużyć do szybkiego przemieszczania wojsk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39627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12" grpId="0"/>
      <p:bldP spid="14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4932549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9" y="944772"/>
            <a:ext cx="497822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Polityka </a:t>
            </a:r>
            <a:r>
              <a:rPr lang="pl-PL" b="1" dirty="0">
                <a:solidFill>
                  <a:schemeClr val="tx2"/>
                </a:solidFill>
              </a:rPr>
              <a:t>Trzeciej Rzeszy wobec Żydów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4932549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znajdowali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najniżej w hierarchii rasowej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uznawani za zagrożenie dla „czystości rasowej” Niemców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503237" y="2024844"/>
            <a:ext cx="493199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03547" y="2072303"/>
            <a:ext cx="4932549" cy="108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1935 </a:t>
            </a:r>
            <a:r>
              <a:rPr lang="pl-P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uchwalenie ustaw norymberskich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pozbawienie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Żydów i Romów niemieckiego obywatelstwa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małżeństw między Niemcami a Żydami</a:t>
            </a:r>
          </a:p>
        </p:txBody>
      </p:sp>
      <p:cxnSp>
        <p:nvCxnSpPr>
          <p:cNvPr id="24" name="Łącznik prosty 23"/>
          <p:cNvCxnSpPr/>
          <p:nvPr/>
        </p:nvCxnSpPr>
        <p:spPr>
          <a:xfrm>
            <a:off x="503237" y="2996952"/>
            <a:ext cx="493199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03547" y="3032956"/>
            <a:ext cx="5184578" cy="264708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1938 </a:t>
            </a:r>
            <a:r>
              <a:rPr lang="pl-PL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„noc kryształowa”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pogrom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Żydów w Trzeciej Rzeszy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zamordowanie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kilkudziesięciu Żydów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zniszczenie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synagog i cmentarzy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rozbijanie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szyb w sklepach żydowskich</a:t>
            </a:r>
          </a:p>
        </p:txBody>
      </p:sp>
    </p:spTree>
    <p:extLst>
      <p:ext uri="{BB962C8B-B14F-4D97-AF65-F5344CB8AC3E}">
        <p14:creationId xmlns:p14="http://schemas.microsoft.com/office/powerpoint/2010/main" val="42416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sytuację Niemiec po zakończeniu I wojny światowej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scharakteryzujesz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funkcjonowanie Republiki Weimarskiej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jaki sposób funkcjonowało państwo totalitarne na przykładzie III Rzeszy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główne założenia nazizmu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czynniki, które umożliwiły Hitlerowi przejęcie władzy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politykę Hitlera wobec własnego narodu oraz wobec Żydów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Powstanie </a:t>
            </a:r>
            <a:r>
              <a:rPr lang="pl-PL" b="1" dirty="0">
                <a:solidFill>
                  <a:schemeClr val="tx2"/>
                </a:solidFill>
              </a:rPr>
              <a:t>Republiki Weimarskiej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91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944724"/>
            <a:ext cx="1295876" cy="591905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7" y="1376772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1918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 przegranej Niemców cesarz Wilhelm II abdykował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stały się republiką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03547" y="2241462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1919 r. w Berlinie wybuchło powstanie komunistów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chcieli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 przekształcić Niemcy w republikę rad</a:t>
            </a:r>
          </a:p>
        </p:txBody>
      </p:sp>
      <p:cxnSp>
        <p:nvCxnSpPr>
          <p:cNvPr id="23" name="Łącznik prosty 22"/>
          <p:cNvCxnSpPr/>
          <p:nvPr/>
        </p:nvCxnSpPr>
        <p:spPr>
          <a:xfrm>
            <a:off x="503238" y="220545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03547" y="3069024"/>
            <a:ext cx="388800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parlament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przeniósł się do miejscowości Weimar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uchwalono konstytucję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503547" y="3680586"/>
            <a:ext cx="388800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dlatego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od 1918 r. do 1933 r. były nazywane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Republiką Weimarską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12" y="1143133"/>
            <a:ext cx="3708851" cy="4662131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4751712" y="5157788"/>
            <a:ext cx="1440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/>
              <a:t>Ogłoszenie powstania republiki niemieckiej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/>
      <p:bldP spid="18" grpId="0"/>
      <p:bldP spid="25" grpId="0"/>
      <p:bldP spid="27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3709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370900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Republika </a:t>
            </a:r>
            <a:r>
              <a:rPr lang="pl-PL" b="1" dirty="0">
                <a:solidFill>
                  <a:srgbClr val="013974"/>
                </a:solidFill>
              </a:rPr>
              <a:t>Weimarska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4" y="1376771"/>
            <a:ext cx="4068329" cy="187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była ogarnięta kryzysem gospodarczym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wyczerpane wojną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konieczność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spłaty reparacji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radziły sobie z problemami gospodarczymi i społecznymi w kraju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dodruk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olbrzymiej ilości pieniędzy spowodował hiperinflację i spadek poziomu życia obywateli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4572126" y="3320988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572434" y="3356992"/>
            <a:ext cx="4068329" cy="158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sytuacja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kraju spowodowała wzrost radykalnych nastrojów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1923 r. grupka nacjonalistów pod wodzą Adolfa Hitlera próbowała siłą przejąć władzę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pucz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został zdławiony przez policję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trafił do więzienia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39295"/>
            <a:ext cx="3717224" cy="2645789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34" name="pole tekstowe 33"/>
          <p:cNvSpPr txBox="1"/>
          <p:nvPr/>
        </p:nvSpPr>
        <p:spPr>
          <a:xfrm>
            <a:off x="2312784" y="4293152"/>
            <a:ext cx="2016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Stosy niemieckich pieniędzy w berlińskim banku podczas hiperinflacji po I wojnie światowej. </a:t>
            </a:r>
            <a:br>
              <a:rPr lang="pl-PL" sz="700" dirty="0"/>
            </a:br>
            <a:r>
              <a:rPr lang="pl-PL" sz="700" dirty="0"/>
              <a:t>W 1923 r. dolar amerykański był wart </a:t>
            </a:r>
            <a:br>
              <a:rPr lang="pl-PL" sz="700" dirty="0"/>
            </a:br>
            <a:r>
              <a:rPr lang="pl-PL" sz="700" dirty="0"/>
              <a:t>800 milionów marek niemieckich</a:t>
            </a:r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18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780114" y="1376363"/>
            <a:ext cx="4472406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Republika </a:t>
            </a:r>
            <a:r>
              <a:rPr lang="pl-PL" b="1" dirty="0">
                <a:solidFill>
                  <a:schemeClr val="tx2"/>
                </a:solidFill>
              </a:rPr>
              <a:t>Weimarska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46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1923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nowy rząd przeprowadził reformę państwa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503547" y="1917056"/>
            <a:ext cx="3888000" cy="86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zreformowano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walutę i zdławiono hiperinflację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uzyskano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pożyczki od Stanów Zjednoczonych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poprawie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uległa sytuacja gospodarcza kraju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188082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3547" y="2816932"/>
            <a:ext cx="3888000" cy="90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przemysłu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spadek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bezrobocia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płac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03547" y="3789040"/>
            <a:ext cx="3888000" cy="104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1929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rozpoczął się wielki kryzys gospodarczy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straciły dostęp do pieniędzy z USA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europejskie przestały kupować niemieckie towary 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3753036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03547" y="4941168"/>
            <a:ext cx="388800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bezrobocia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bieda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490516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4"/>
          <a:stretch/>
        </p:blipFill>
        <p:spPr>
          <a:xfrm>
            <a:off x="4968045" y="1556792"/>
            <a:ext cx="3674882" cy="439248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50" name="pole tekstowe 49"/>
          <p:cNvSpPr txBox="1"/>
          <p:nvPr/>
        </p:nvSpPr>
        <p:spPr>
          <a:xfrm>
            <a:off x="4953769" y="5301208"/>
            <a:ext cx="1634455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Minister spraw zagranicznych Niemiec Gustav </a:t>
            </a:r>
            <a:r>
              <a:rPr lang="pl-PL" sz="700" dirty="0" err="1"/>
              <a:t>Stresemann</a:t>
            </a:r>
            <a:r>
              <a:rPr lang="pl-PL" sz="700" dirty="0"/>
              <a:t> </a:t>
            </a:r>
            <a:r>
              <a:rPr lang="pl-PL" sz="700" dirty="0" smtClean="0"/>
              <a:t>(</a:t>
            </a:r>
            <a:r>
              <a:rPr lang="pl-PL" sz="700" dirty="0"/>
              <a:t>w środku) podczas sesji Ligi Narodów</a:t>
            </a:r>
          </a:p>
        </p:txBody>
      </p: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14" grpId="0"/>
      <p:bldP spid="15" grpId="0"/>
      <p:bldP spid="19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104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10416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Narodowy </a:t>
            </a:r>
            <a:r>
              <a:rPr lang="pl-PL" b="1" dirty="0">
                <a:solidFill>
                  <a:srgbClr val="013974"/>
                </a:solidFill>
              </a:rPr>
              <a:t>socjalizm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więzieniu Hitler napisał </a:t>
            </a:r>
            <a:r>
              <a:rPr lang="pl-PL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</a:t>
            </a:r>
            <a:r>
              <a:rPr lang="pl-PL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Kampf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4571691" y="3284984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4572000" y="3284984"/>
            <a:ext cx="4068452" cy="16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rasistowska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koncepcja ras</a:t>
            </a:r>
          </a:p>
          <a:p>
            <a:pPr marL="54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„nadludzie” i „rasa panów” (Aryjczycy)</a:t>
            </a:r>
          </a:p>
          <a:p>
            <a:pPr marL="54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Słowianie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„podludzie” przeznaczeni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służenia niemieckim panom</a:t>
            </a:r>
          </a:p>
          <a:p>
            <a:pPr marL="72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naród niemiecki ma prawo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panowania nad innymi narodami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72000" y="1628800"/>
            <a:ext cx="4068452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zawierała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założenia programowe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narodowego socjalizmu (nazizmu)</a:t>
            </a:r>
            <a:endParaRPr lang="pl-PL" sz="14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572000" y="2098826"/>
            <a:ext cx="4068452" cy="111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łączyła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partii robotniczych z niemieckim nacjonalizmem</a:t>
            </a:r>
          </a:p>
          <a:p>
            <a:pPr marL="54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pochwała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Wielkich Niemiec</a:t>
            </a:r>
          </a:p>
          <a:p>
            <a:pPr marL="54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najbardziej wartościowym narodem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dziejach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4571691" y="4905164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4572000" y="4941168"/>
            <a:ext cx="4068452" cy="104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potrzebują „przestrzeni życiowej”</a:t>
            </a:r>
          </a:p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Żydzi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 sprawcami wszelkiego zła (antysemityzm)</a:t>
            </a:r>
          </a:p>
          <a:p>
            <a:pPr marL="54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odpowiedzialni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klęskę Niemiec w Wielkiej Wojnie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8" y="5553352"/>
            <a:ext cx="4068452" cy="104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dążenie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zrzucenia z Niemiec postanowień traktatu wersalskiego</a:t>
            </a:r>
          </a:p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konieczność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przyznania obywatelom pracy i chleba</a:t>
            </a:r>
          </a:p>
          <a:p>
            <a:pPr marL="360000" lvl="1" indent="-180000">
              <a:spcBef>
                <a:spcPts val="1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konieczność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zniszczenia komunizmu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6935"/>
          <a:stretch/>
        </p:blipFill>
        <p:spPr>
          <a:xfrm>
            <a:off x="611560" y="1523035"/>
            <a:ext cx="2448583" cy="2572060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3168155" y="1523035"/>
            <a:ext cx="1151443" cy="306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Okładka </a:t>
            </a:r>
            <a:r>
              <a:rPr lang="pl-PL" sz="700" i="1" dirty="0" err="1"/>
              <a:t>Mein</a:t>
            </a:r>
            <a:r>
              <a:rPr lang="pl-PL" sz="700" i="1" dirty="0"/>
              <a:t> Kampf</a:t>
            </a:r>
            <a:r>
              <a:rPr lang="pl-PL" sz="700" dirty="0"/>
              <a:t>, książki autorstwa Hitlera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9576" r="27561" b="9576"/>
          <a:stretch/>
        </p:blipFill>
        <p:spPr>
          <a:xfrm>
            <a:off x="2439948" y="2729976"/>
            <a:ext cx="1879102" cy="2730016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20" name="pole tekstowe 19"/>
          <p:cNvSpPr txBox="1"/>
          <p:nvPr/>
        </p:nvSpPr>
        <p:spPr>
          <a:xfrm>
            <a:off x="611560" y="4509192"/>
            <a:ext cx="1728192" cy="6480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>
            <a:defPPr>
              <a:defRPr lang="pl-PL"/>
            </a:defPPr>
            <a:lvl1pPr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pl-PL" sz="700" dirty="0">
                <a:solidFill>
                  <a:schemeClr val="tx1"/>
                </a:solidFill>
              </a:rPr>
              <a:t>Okładka książki</a:t>
            </a:r>
            <a:r>
              <a:rPr lang="pl-PL" sz="700" i="1" dirty="0">
                <a:solidFill>
                  <a:schemeClr val="tx1"/>
                </a:solidFill>
              </a:rPr>
              <a:t> Prawda o Hitlerze </a:t>
            </a:r>
            <a:br>
              <a:rPr lang="pl-PL" sz="700" i="1" dirty="0">
                <a:solidFill>
                  <a:schemeClr val="tx1"/>
                </a:solidFill>
              </a:rPr>
            </a:br>
            <a:r>
              <a:rPr lang="pl-PL" sz="700" i="1" dirty="0">
                <a:solidFill>
                  <a:schemeClr val="tx1"/>
                </a:solidFill>
              </a:rPr>
              <a:t>i o Żydach</a:t>
            </a:r>
            <a:r>
              <a:rPr lang="pl-PL" sz="700" dirty="0">
                <a:solidFill>
                  <a:schemeClr val="tx1"/>
                </a:solidFill>
              </a:rPr>
              <a:t>, w której autor stara się przybliżyć polskiemu czytelnikowi, czym jest nazizm i jakie wiążą się </a:t>
            </a:r>
            <a:br>
              <a:rPr lang="pl-PL" sz="700" dirty="0">
                <a:solidFill>
                  <a:schemeClr val="tx1"/>
                </a:solidFill>
              </a:rPr>
            </a:br>
            <a:r>
              <a:rPr lang="pl-PL" sz="700" dirty="0">
                <a:solidFill>
                  <a:schemeClr val="tx1"/>
                </a:solidFill>
              </a:rPr>
              <a:t>z nim zagrożenia</a:t>
            </a:r>
          </a:p>
        </p:txBody>
      </p:sp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21" grpId="0"/>
      <p:bldP spid="11" grpId="0"/>
      <p:bldP spid="12" grpId="0"/>
      <p:bldP spid="14" grpId="0"/>
      <p:bldP spid="17" grpId="0"/>
      <p:bldP spid="6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Hitler </a:t>
            </a:r>
            <a:r>
              <a:rPr lang="pl-PL" b="1" dirty="0">
                <a:solidFill>
                  <a:schemeClr val="tx2"/>
                </a:solidFill>
              </a:rPr>
              <a:t>kanclerzem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151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1928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partia narodowosocjalistyczna Hitlera – NSDAP – zdobyła w wyborach 2,6% głosów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wybuchu wielkiego kryzysu poparcie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NSDAP wzrastało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wyborach w 1932 r. naziści zdobyli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głosów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3547" y="2978740"/>
            <a:ext cx="3888000" cy="68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stycznia 1933 r. – po kolejnych wyborach prezydent Niemiec powierzył Hitlerowi stanowisko kanclerza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292494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4744114" y="1349263"/>
            <a:ext cx="3888000" cy="97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połowie 1933 r. Hitler wprowadził prawo,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mocy którego rozwiązał wszystkie partie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NSDAP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ogłosił powstanie Trzeciej Rzeszy</a:t>
            </a:r>
          </a:p>
        </p:txBody>
      </p:sp>
      <p:cxnSp>
        <p:nvCxnSpPr>
          <p:cNvPr id="23" name="Łącznik prosty 22"/>
          <p:cNvCxnSpPr/>
          <p:nvPr/>
        </p:nvCxnSpPr>
        <p:spPr>
          <a:xfrm>
            <a:off x="4780114" y="238488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4572741" y="2420888"/>
            <a:ext cx="4068022" cy="108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1934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Hitler połączył stanowisko prezydenta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kanclerza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führer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stały się państwem totalitarnym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503238" y="3717032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503547" y="3753036"/>
            <a:ext cx="3888000" cy="165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1933 r. –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pożar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Reichstagu</a:t>
            </a:r>
            <a:endParaRPr lang="pl-PL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Hitlera to okazja do zaatakowania przeciwników politycznych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socjaldemokratów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komunistów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Żydów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780114" y="3609020"/>
            <a:ext cx="4363886" cy="324898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86732"/>
            <a:ext cx="3780731" cy="2874616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30" name="pole tekstowe 29"/>
          <p:cNvSpPr txBox="1"/>
          <p:nvPr/>
        </p:nvSpPr>
        <p:spPr>
          <a:xfrm>
            <a:off x="3707904" y="5877304"/>
            <a:ext cx="1464561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Xxx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1" grpId="0"/>
      <p:bldP spid="27" grpId="0"/>
      <p:bldP spid="15" grpId="0"/>
      <p:bldP spid="20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Nazistowskie </a:t>
            </a:r>
            <a:r>
              <a:rPr lang="pl-PL" b="1" dirty="0">
                <a:solidFill>
                  <a:schemeClr val="tx2"/>
                </a:solidFill>
              </a:rPr>
              <a:t>państwo totalitarne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223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delegalizacja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niezależnych od władzy, obywatelskich stowarzyszeń i organizacji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narzucenie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obywatelom oficjalnej ideologii państwowej (nazizmu), władzy jednej partii (NSDAP) i kultu nieomylnego wodza (Adolfa Hitlera)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rozbudowa organizacji o charakterze narodowosocjalistycznym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Hitlerjugend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256076" y="1376363"/>
            <a:ext cx="3887924" cy="442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572000" y="1375741"/>
            <a:ext cx="1008112" cy="443407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3547" y="3645024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wychowywanie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duchu nazizmu i utrzymanie kontroli nad umysłami młodzieży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418508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4221088"/>
            <a:ext cx="3888000" cy="7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naziści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oczekiwali, że każdy Niemiec będzie żył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małżeństwie i będzie miał co najmniej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czworo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4" b="8542"/>
          <a:stretch/>
        </p:blipFill>
        <p:spPr>
          <a:xfrm>
            <a:off x="5685000" y="1488624"/>
            <a:ext cx="2964907" cy="2660400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4680012" y="1592796"/>
            <a:ext cx="1398709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Chłopcy z Hitlerjugend podczas ćwiczeń gimnastycznych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947" r="-1" b="2125"/>
          <a:stretch/>
        </p:blipFill>
        <p:spPr>
          <a:xfrm>
            <a:off x="4680012" y="3645024"/>
            <a:ext cx="2972330" cy="205222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20" name="pole tekstowe 19"/>
          <p:cNvSpPr txBox="1"/>
          <p:nvPr/>
        </p:nvSpPr>
        <p:spPr>
          <a:xfrm>
            <a:off x="7251198" y="4877812"/>
            <a:ext cx="1398709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Przykład </a:t>
            </a:r>
            <a:r>
              <a:rPr lang="pl-PL" sz="700" dirty="0" err="1"/>
              <a:t>gleichschaltungu</a:t>
            </a:r>
            <a:r>
              <a:rPr lang="pl-PL" sz="700" dirty="0"/>
              <a:t> </a:t>
            </a: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700" dirty="0" smtClean="0"/>
              <a:t>w </a:t>
            </a:r>
            <a:r>
              <a:rPr lang="pl-PL" sz="700" dirty="0"/>
              <a:t>modzie niemieckiej. Fryzura modelek widocznych na zdjęciu była zalecana wszystkim młodym kobietom jako symbol nowego porządku w </a:t>
            </a:r>
            <a:r>
              <a:rPr lang="pl-PL" sz="700" dirty="0" smtClean="0"/>
              <a:t>Niemczech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841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16" grpId="0"/>
      <p:bldP spid="21" grpId="0"/>
      <p:bldP spid="4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Nazistowskie </a:t>
            </a:r>
            <a:r>
              <a:rPr lang="pl-PL" b="1" dirty="0">
                <a:solidFill>
                  <a:schemeClr val="tx2"/>
                </a:solidFill>
              </a:rPr>
              <a:t>państwo totalitarne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223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delegalizacja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niezależnych od władzy, obywatelskich stowarzyszeń i organizacji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narzucenie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obywatelom oficjalnej ideologii państwowej (nazizmu), władzy jednej partii (NSDAP) i kultu nieomylnego wodza (Adolfa Hitlera)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rozbudowa organizacji o charakterze narodowosocjalistycznym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Hitlerjugend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256076" y="1376363"/>
            <a:ext cx="3887924" cy="442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572000" y="1375741"/>
            <a:ext cx="1008112" cy="443407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3547" y="3645024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wychowywanie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duchu nazizmu i utrzymanie kontroli nad umysłami młodzieży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418508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4221088"/>
            <a:ext cx="3888000" cy="7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naziści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oczekiwali, że każdy Niemiec będzie żył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małżeństwie i będzie miał co najmniej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czworo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dzieci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4" b="8542"/>
          <a:stretch/>
        </p:blipFill>
        <p:spPr>
          <a:xfrm>
            <a:off x="5685000" y="1488624"/>
            <a:ext cx="2964907" cy="2660400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4680012" y="1592796"/>
            <a:ext cx="1398709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Chłopcy z Hitlerjugend podczas ćwiczeń gimnastycznych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947" r="-1" b="2125"/>
          <a:stretch/>
        </p:blipFill>
        <p:spPr>
          <a:xfrm>
            <a:off x="4680012" y="3645024"/>
            <a:ext cx="2972330" cy="205222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20" name="pole tekstowe 19"/>
          <p:cNvSpPr txBox="1"/>
          <p:nvPr/>
        </p:nvSpPr>
        <p:spPr>
          <a:xfrm>
            <a:off x="7251198" y="4877812"/>
            <a:ext cx="1398709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Przykład </a:t>
            </a:r>
            <a:r>
              <a:rPr lang="pl-PL" sz="700" dirty="0" err="1"/>
              <a:t>gleichschaltungu</a:t>
            </a:r>
            <a:r>
              <a:rPr lang="pl-PL" sz="700" dirty="0"/>
              <a:t> </a:t>
            </a: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700" dirty="0" smtClean="0"/>
              <a:t>w </a:t>
            </a:r>
            <a:r>
              <a:rPr lang="pl-PL" sz="700" dirty="0"/>
              <a:t>modzie niemieckiej. Fryzura modelek widocznych na zdjęciu była zalecana wszystkim młodym kobietom jako symbol nowego porządku w </a:t>
            </a:r>
            <a:r>
              <a:rPr lang="pl-PL" sz="700" dirty="0" smtClean="0"/>
              <a:t>Niemczech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36173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16" grpId="0"/>
      <p:bldP spid="21" grpId="0"/>
      <p:bldP spid="41" grpId="0" animBg="1"/>
      <p:bldP spid="2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14305</TotalTime>
  <Words>687</Words>
  <Application>Microsoft Office PowerPoint</Application>
  <PresentationFormat>Pokaz na ekranie (4:3)</PresentationFormat>
  <Paragraphs>125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1884</cp:revision>
  <dcterms:created xsi:type="dcterms:W3CDTF">2015-10-29T10:43:43Z</dcterms:created>
  <dcterms:modified xsi:type="dcterms:W3CDTF">2023-12-07T11:04:52Z</dcterms:modified>
</cp:coreProperties>
</file>