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96" r:id="rId3"/>
    <p:sldId id="258" r:id="rId4"/>
    <p:sldId id="281" r:id="rId5"/>
    <p:sldId id="309" r:id="rId6"/>
    <p:sldId id="291" r:id="rId7"/>
    <p:sldId id="297" r:id="rId8"/>
    <p:sldId id="299" r:id="rId9"/>
    <p:sldId id="305" r:id="rId10"/>
    <p:sldId id="310" r:id="rId11"/>
    <p:sldId id="30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96"/>
      </p:cViewPr>
      <p:guideLst>
        <p:guide orient="horz" pos="4042"/>
        <p:guide orient="horz" pos="1366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067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55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Kongres wiedeński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Kongres wiedeński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Kongres wiedeński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Kongres wiedeński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27088" r="2708" b="4638"/>
          <a:stretch/>
        </p:blipFill>
        <p:spPr>
          <a:xfrm>
            <a:off x="504743" y="1340768"/>
            <a:ext cx="8135710" cy="4248472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68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Europa po kongresie wiedeńskim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2" y="4022503"/>
            <a:ext cx="1497032" cy="1998785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Europa </a:t>
            </a:r>
            <a:r>
              <a:rPr lang="pl-PL" b="1" dirty="0">
                <a:solidFill>
                  <a:schemeClr val="tx2"/>
                </a:solidFill>
              </a:rPr>
              <a:t>po kongresie wiedeńskim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zadowoleni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władcy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konserwatyzm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256076" y="1376363"/>
            <a:ext cx="3887924" cy="5040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1008112" cy="504619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503238" y="1988840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503547" y="2024844"/>
            <a:ext cx="3888000" cy="100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niezadowolone były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całe narody i większa część społeczeństw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kongresu wiedeńskiego nie wzięli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uwagę ich życzeń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547" y="3068960"/>
            <a:ext cx="3888000" cy="90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pojawienie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ruchów narodowych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niepodległość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zjednoczenie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03547" y="3969060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ład nie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 mieszczanom i chłopom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(stanowili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większość mieszkańców każdego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 europejskich)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3547" y="4725144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pojawienie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tajnych związków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dążenie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obalenia starego ładu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51" y="1534580"/>
            <a:ext cx="3087513" cy="463127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3954974" y="5769260"/>
            <a:ext cx="2057186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err="1" smtClean="0"/>
              <a:t>Pomik</a:t>
            </a:r>
            <a:r>
              <a:rPr lang="pl-PL" sz="700" dirty="0" smtClean="0"/>
              <a:t> Edwarda </a:t>
            </a:r>
            <a:r>
              <a:rPr lang="pl-PL" sz="700" dirty="0" err="1" smtClean="0"/>
              <a:t>Burke’a</a:t>
            </a:r>
            <a:r>
              <a:rPr lang="pl-PL" sz="700" dirty="0" smtClean="0"/>
              <a:t>, </a:t>
            </a:r>
            <a:r>
              <a:rPr lang="pl-PL" sz="700" smtClean="0"/>
              <a:t>filozofa, twórcy </a:t>
            </a:r>
            <a:r>
              <a:rPr lang="pl-PL" sz="700" dirty="0" smtClean="0"/>
              <a:t>nowoczesnego konserwatyzmu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1" grpId="0"/>
      <p:bldP spid="12" grpId="0"/>
      <p:bldP spid="13" grpId="0"/>
      <p:bldP spid="14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okoliczności, w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których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doszło do zwołania kongresu wiedeńskiego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się, jakie decyzje podjęto na kongresie wiedeńskim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było Święte Przymierze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zasady, na których zostały oparte decyzje kongresu wiedeńskiego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mapie najważniejsze zmiany terytorialne podjęte przez uczestników kongresu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W jakim celu powstało Święte Przymierze?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Epoka </a:t>
            </a:r>
            <a:r>
              <a:rPr lang="pl-PL" b="1" dirty="0">
                <a:solidFill>
                  <a:schemeClr val="tx2"/>
                </a:solidFill>
              </a:rPr>
              <a:t>napoleońska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47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47721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ewolucja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rządów Napoleona we Francji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1799 r. do 1804 r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konsulem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1804 r.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cesarzem Francuzów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503547" y="2348880"/>
            <a:ext cx="3888000" cy="9001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uczynić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Francję mocarstwem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uzyskać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sławę niezwyciężonego wodza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2276872"/>
            <a:ext cx="39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03547" y="3377894"/>
            <a:ext cx="3888000" cy="278795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dokonania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Napoleona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 Napoleona – zreformowane prawo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opierające się na zasadach oświecenia i ideałach rewolucji francuskiej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Europą (trwały do  1815 r.)</a:t>
            </a:r>
          </a:p>
          <a:p>
            <a:pPr marL="576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1812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wyprawa na Rosję (klęska Wielkiej Armii)</a:t>
            </a:r>
          </a:p>
          <a:p>
            <a:pPr marL="576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1813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bitwa pod Lipskiem</a:t>
            </a:r>
          </a:p>
          <a:p>
            <a:pPr marL="576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1814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abdykacja Napoleona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19"/>
          <p:cNvCxnSpPr/>
          <p:nvPr/>
        </p:nvCxnSpPr>
        <p:spPr>
          <a:xfrm>
            <a:off x="503238" y="3305886"/>
            <a:ext cx="392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58" y="3651816"/>
            <a:ext cx="3810642" cy="252283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8000" r="10040" b="10625"/>
          <a:stretch/>
        </p:blipFill>
        <p:spPr>
          <a:xfrm>
            <a:off x="4892595" y="1117320"/>
            <a:ext cx="2409713" cy="327636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7029640" y="1700772"/>
            <a:ext cx="1132308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Napoleon Bonaparte</a:t>
            </a:r>
            <a:endParaRPr lang="pl-PL" sz="700" i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892595" y="5661248"/>
            <a:ext cx="1132308" cy="2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Jan </a:t>
            </a:r>
            <a:r>
              <a:rPr lang="pl-PL" sz="700" dirty="0" err="1" smtClean="0"/>
              <a:t>Willem</a:t>
            </a:r>
            <a:r>
              <a:rPr lang="pl-PL" sz="700" dirty="0" smtClean="0"/>
              <a:t> </a:t>
            </a:r>
            <a:r>
              <a:rPr lang="pl-PL" sz="700" dirty="0" err="1" smtClean="0"/>
              <a:t>Pieneman</a:t>
            </a:r>
            <a:r>
              <a:rPr lang="pl-PL" sz="700" dirty="0" smtClean="0"/>
              <a:t>, </a:t>
            </a:r>
            <a:r>
              <a:rPr lang="pl-PL" sz="700" i="1" dirty="0" smtClean="0"/>
              <a:t>Bitwa pod Waterloo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25" grpId="0"/>
      <p:bldP spid="13" grpId="0"/>
      <p:bldP spid="14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503548" y="1448780"/>
            <a:ext cx="4707930" cy="4788532"/>
            <a:chOff x="503548" y="1448780"/>
            <a:chExt cx="3924436" cy="3946884"/>
          </a:xfrm>
        </p:grpSpPr>
        <p:sp>
          <p:nvSpPr>
            <p:cNvPr id="15" name="Prostokąt 14"/>
            <p:cNvSpPr/>
            <p:nvPr/>
          </p:nvSpPr>
          <p:spPr>
            <a:xfrm>
              <a:off x="503548" y="1448780"/>
              <a:ext cx="3906812" cy="39468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348441" y="1448780"/>
              <a:ext cx="1079543" cy="3946884"/>
            </a:xfrm>
            <a:prstGeom prst="rect">
              <a:avLst/>
            </a:prstGeom>
            <a:pattFill prst="zigZag">
              <a:fgClr>
                <a:srgbClr val="B5D2EC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9" name="Łącznik prosty 8"/>
          <p:cNvCxnSpPr/>
          <p:nvPr/>
        </p:nvCxnSpPr>
        <p:spPr>
          <a:xfrm>
            <a:off x="503238" y="1376363"/>
            <a:ext cx="4716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4715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Co </a:t>
            </a:r>
            <a:r>
              <a:rPr lang="pl-PL" b="1" dirty="0">
                <a:solidFill>
                  <a:srgbClr val="013974"/>
                </a:solidFill>
              </a:rPr>
              <a:t>się zmieniło w Europie?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436219" y="1376771"/>
            <a:ext cx="3204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terytorialne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3678990" y="4833156"/>
            <a:ext cx="144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 smtClean="0"/>
              <a:t>Europa w latach 1801–1812</a:t>
            </a:r>
            <a:endParaRPr lang="pl-PL" sz="700" dirty="0"/>
          </a:p>
        </p:txBody>
      </p:sp>
      <p:sp>
        <p:nvSpPr>
          <p:cNvPr id="12" name="Prostokąt 11"/>
          <p:cNvSpPr/>
          <p:nvPr/>
        </p:nvSpPr>
        <p:spPr>
          <a:xfrm>
            <a:off x="5436219" y="1736812"/>
            <a:ext cx="3204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wraz z nimi…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5435911" y="1700808"/>
            <a:ext cx="320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5435911" y="2060848"/>
            <a:ext cx="320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436219" y="2096852"/>
            <a:ext cx="3204000" cy="208823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zmiany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panujących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upadek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absolutyzmu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rozprzestrzenianie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idei praw człowieka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56792"/>
            <a:ext cx="4507430" cy="320342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16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503238" y="1376363"/>
            <a:ext cx="4716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471569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Klęska </a:t>
            </a:r>
            <a:r>
              <a:rPr lang="pl-PL" b="1" dirty="0">
                <a:solidFill>
                  <a:srgbClr val="013974"/>
                </a:solidFill>
              </a:rPr>
              <a:t>Napoleona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03856" y="1412774"/>
            <a:ext cx="4715382" cy="1440161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Jesteście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władcami państw europejskich, które przez kilkanaście lat znosiły jarzmo narzucone przez napoleońską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Francję.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zrobicie po klęsce Napoleona? Jakie cele będą wam przyświecały?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73216"/>
            <a:ext cx="3145542" cy="484633"/>
          </a:xfrm>
          <a:prstGeom prst="rect">
            <a:avLst/>
          </a:prstGeom>
        </p:spPr>
      </p:pic>
      <p:sp>
        <p:nvSpPr>
          <p:cNvPr id="21" name="Objaśnienie owalne 20"/>
          <p:cNvSpPr/>
          <p:nvPr/>
        </p:nvSpPr>
        <p:spPr>
          <a:xfrm>
            <a:off x="4932040" y="3465004"/>
            <a:ext cx="1728192" cy="1512170"/>
          </a:xfrm>
          <a:prstGeom prst="wedgeEllipseCallout">
            <a:avLst>
              <a:gd name="adj1" fmla="val 29523"/>
              <a:gd name="adj2" fmla="val 69756"/>
            </a:avLst>
          </a:prstGeom>
          <a:solidFill>
            <a:schemeClr val="accent1">
              <a:lumMod val="90000"/>
            </a:schemeClr>
          </a:solidFill>
          <a:ln w="15875">
            <a:noFill/>
          </a:ln>
        </p:spPr>
        <p:txBody>
          <a:bodyPr wrap="square" lIns="108000" tIns="36000" rIns="36000" bIns="36000" rtlCol="0" anchor="ctr">
            <a:noAutofit/>
          </a:bodyPr>
          <a:lstStyle/>
          <a:p>
            <a:pPr algn="ctr">
              <a:spcAft>
                <a:spcPts val="200"/>
              </a:spcAft>
              <a:buClr>
                <a:srgbClr val="B5D2EC"/>
              </a:buClr>
            </a:pPr>
            <a:r>
              <a:rPr lang="pl-PL" sz="8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Kongres </a:t>
            </a:r>
            <a:r>
              <a:rPr lang="pl-PL" b="1" dirty="0">
                <a:solidFill>
                  <a:schemeClr val="tx2"/>
                </a:solidFill>
              </a:rPr>
              <a:t>wiedeński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478907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trwania i miejsce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1814–1815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Wiedniu (minus 100 dni Napoleona)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główni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uczestnicy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Rosja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Prusy, Austria, Wielka Brytania, Francja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pokój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Europie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przywrócenie „starego ładu”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zapobieżenie kolejnej rewolucji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2816932"/>
            <a:ext cx="749810" cy="3200407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6264188" y="6165850"/>
            <a:ext cx="2448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1041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410416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Kongres </a:t>
            </a:r>
            <a:r>
              <a:rPr lang="pl-PL" b="1" dirty="0">
                <a:solidFill>
                  <a:srgbClr val="013974"/>
                </a:solidFill>
              </a:rPr>
              <a:t>wiedeński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2916325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ustalone na kongresie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restauracja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przywrócenie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(tam, gdzie to możliwe) starych władców i starych granic sprzed okresu rewolucji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legitymizm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władcami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 Bożej łaski” mogą mogły zostać tylko osoby pochodzące z rodzin królewskich lub książęcych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równowaga europejska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żadne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państwo nie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być silniejsze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innych</a:t>
            </a:r>
          </a:p>
        </p:txBody>
      </p:sp>
      <p:sp>
        <p:nvSpPr>
          <p:cNvPr id="62" name="pole tekstowe 61"/>
          <p:cNvSpPr txBox="1"/>
          <p:nvPr/>
        </p:nvSpPr>
        <p:spPr>
          <a:xfrm>
            <a:off x="1475656" y="4113076"/>
            <a:ext cx="2809764" cy="360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 smtClean="0"/>
              <a:t>Karykatura przedstawiająca uczestników kongresu wiedeńskiego usiłujących uzyskać równowagę w Europie</a:t>
            </a:r>
            <a:endParaRPr lang="pl-PL" sz="700" dirty="0"/>
          </a:p>
        </p:txBody>
      </p:sp>
      <p:sp>
        <p:nvSpPr>
          <p:cNvPr id="11" name="Prostokąt 10"/>
          <p:cNvSpPr/>
          <p:nvPr/>
        </p:nvSpPr>
        <p:spPr>
          <a:xfrm>
            <a:off x="4572000" y="4473148"/>
            <a:ext cx="4068452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kogo to dobre, a dla kogo nie?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4572000" y="4365137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3836" r="2750" b="9741"/>
          <a:stretch/>
        </p:blipFill>
        <p:spPr>
          <a:xfrm>
            <a:off x="647564" y="1592796"/>
            <a:ext cx="3637856" cy="2430269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6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Kongres </a:t>
            </a:r>
            <a:r>
              <a:rPr lang="pl-PL" b="1" dirty="0">
                <a:solidFill>
                  <a:schemeClr val="tx2"/>
                </a:solidFill>
              </a:rPr>
              <a:t>wiedeński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88032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terytorialne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8" y="4257123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4780114" y="1376363"/>
            <a:ext cx="3860649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503547" y="1664803"/>
            <a:ext cx="3888000" cy="248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powrót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Francji do granic sprzed rewolucji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rozdrobnienia ziem niemieckich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włoskich (likwidacja Królestwa Włoch)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miejscu Związku Reńskiego utworzono Związek Niemiecki (Austria)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przyłączenie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katolickiej Belgii do protestanckiej Holandii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Królestwa Polskiego, Wielkiego Księstwa Poznańskiego i Rzeczpospolitej Krakowskiej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503547" y="432913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kogo to dobre, a dla kogo nie?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4896036" y="4704903"/>
            <a:ext cx="125223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Europa w 1815 r.</a:t>
            </a:r>
            <a:endParaRPr lang="pl-PL" sz="700" dirty="0"/>
          </a:p>
        </p:txBody>
      </p:sp>
      <p:sp>
        <p:nvSpPr>
          <p:cNvPr id="16" name="Prostokąt 15"/>
          <p:cNvSpPr/>
          <p:nvPr/>
        </p:nvSpPr>
        <p:spPr>
          <a:xfrm>
            <a:off x="5724128" y="1376363"/>
            <a:ext cx="3419872" cy="4789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36" y="1484783"/>
            <a:ext cx="4247964" cy="310686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4" grpId="0"/>
      <p:bldP spid="28" grpId="0"/>
      <p:bldP spid="29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Święte </a:t>
            </a:r>
            <a:r>
              <a:rPr lang="pl-PL" b="1" dirty="0">
                <a:solidFill>
                  <a:schemeClr val="tx2"/>
                </a:solidFill>
              </a:rPr>
              <a:t>Przymierze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79175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utworzone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1815 r.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sojusz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władców europejskich opierający się na zasadach Ewangelii (sprawiedliwość, miłość, pokój)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503238" y="2996983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503547" y="306899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kogo to dobre, a dla kogo nie?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3547" y="2223578"/>
            <a:ext cx="3888000" cy="79175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utrzymanie porządku ustalonego na kongresie i zwalczanie ruchów społecznych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narodowych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780114" y="1376363"/>
            <a:ext cx="3860649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724128" y="1376363"/>
            <a:ext cx="3419872" cy="4789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41" y="1592796"/>
            <a:ext cx="3625361" cy="435648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6" name="pole tekstowe 15"/>
          <p:cNvSpPr txBox="1"/>
          <p:nvPr/>
        </p:nvSpPr>
        <p:spPr>
          <a:xfrm>
            <a:off x="4786198" y="5157788"/>
            <a:ext cx="828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ctr"/>
            <a:r>
              <a:rPr lang="pl-PL" sz="700" dirty="0" smtClean="0"/>
              <a:t>Car Aleksander I</a:t>
            </a:r>
            <a:endParaRPr lang="pl-PL" sz="700" dirty="0"/>
          </a:p>
        </p:txBody>
      </p:sp>
    </p:spTree>
    <p:extLst>
      <p:ext uri="{BB962C8B-B14F-4D97-AF65-F5344CB8AC3E}">
        <p14:creationId xmlns:p14="http://schemas.microsoft.com/office/powerpoint/2010/main" val="6493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12" grpId="0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14363</TotalTime>
  <Words>467</Words>
  <Application>Microsoft Office PowerPoint</Application>
  <PresentationFormat>Pokaz na ekranie (4:3)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1898</cp:revision>
  <dcterms:created xsi:type="dcterms:W3CDTF">2015-10-29T10:43:43Z</dcterms:created>
  <dcterms:modified xsi:type="dcterms:W3CDTF">2023-12-13T09:48:44Z</dcterms:modified>
</cp:coreProperties>
</file>