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11"/>
  </p:notesMasterIdLst>
  <p:handoutMasterIdLst>
    <p:handoutMasterId r:id="rId12"/>
  </p:handoutMasterIdLst>
  <p:sldIdLst>
    <p:sldId id="296" r:id="rId3"/>
    <p:sldId id="258" r:id="rId4"/>
    <p:sldId id="281" r:id="rId5"/>
    <p:sldId id="291" r:id="rId6"/>
    <p:sldId id="297" r:id="rId7"/>
    <p:sldId id="299" r:id="rId8"/>
    <p:sldId id="305" r:id="rId9"/>
    <p:sldId id="306" r:id="rId10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4042" userDrawn="1">
          <p15:clr>
            <a:srgbClr val="A4A3A4"/>
          </p15:clr>
        </p15:guide>
        <p15:guide id="4" orient="horz" pos="1071" userDrawn="1">
          <p15:clr>
            <a:srgbClr val="A4A3A4"/>
          </p15:clr>
        </p15:guide>
        <p15:guide id="5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D2EC"/>
    <a:srgbClr val="2E75B5"/>
    <a:srgbClr val="013974"/>
    <a:srgbClr val="036B9A"/>
    <a:srgbClr val="3B87CD"/>
    <a:srgbClr val="2DAFE6"/>
    <a:srgbClr val="0E7094"/>
    <a:srgbClr val="E83363"/>
    <a:srgbClr val="28659C"/>
    <a:srgbClr val="0A5E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Styl pośredni 1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6" autoAdjust="0"/>
    <p:restoredTop sz="94699" autoAdjust="0"/>
  </p:normalViewPr>
  <p:slideViewPr>
    <p:cSldViewPr showGuides="1">
      <p:cViewPr varScale="1">
        <p:scale>
          <a:sx n="105" d="100"/>
          <a:sy n="105" d="100"/>
        </p:scale>
        <p:origin x="1188" y="114"/>
      </p:cViewPr>
      <p:guideLst>
        <p:guide orient="horz" pos="4042"/>
        <p:guide orient="horz" pos="1071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100" d="100"/>
          <a:sy n="100" d="100"/>
        </p:scale>
        <p:origin x="2592" y="78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1740E5-BA40-4EC5-9D1F-2F0DE9FBD18D}" type="datetimeFigureOut">
              <a:rPr lang="pl-PL" smtClean="0"/>
              <a:t>05.12.2023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07E743-41CC-4F35-8F12-9486F6BDD4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44509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F645C8-E335-461C-8D96-6403F75384D7}" type="datetimeFigureOut">
              <a:rPr lang="pl-PL" smtClean="0"/>
              <a:pPr/>
              <a:t>05.12.2023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4382AB-0074-4F59-87A4-F26287206BB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6210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="0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91218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7719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64394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71113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36470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74530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21163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012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34682"/>
            <a:ext cx="1040407" cy="450002"/>
          </a:xfrm>
          <a:prstGeom prst="rect">
            <a:avLst/>
          </a:prstGeom>
        </p:spPr>
      </p:pic>
      <p:sp>
        <p:nvSpPr>
          <p:cNvPr id="16" name="Tytuł 1"/>
          <p:cNvSpPr txBox="1">
            <a:spLocks/>
          </p:cNvSpPr>
          <p:nvPr userDrawn="1"/>
        </p:nvSpPr>
        <p:spPr>
          <a:xfrm>
            <a:off x="-72516" y="174166"/>
            <a:ext cx="4068000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Unia lubelska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6888761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5445810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0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05.12.2023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0703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05.12.2023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6608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05.12.2023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519114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05.12.2023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54805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05.12.2023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04827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05.12.2023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92194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05.12.2023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75549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05.12.2023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30772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05.12.2023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47450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05.12.2023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9429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az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34682"/>
            <a:ext cx="1040407" cy="450002"/>
          </a:xfrm>
          <a:prstGeom prst="rect">
            <a:avLst/>
          </a:prstGeom>
        </p:spPr>
      </p:pic>
      <p:sp>
        <p:nvSpPr>
          <p:cNvPr id="19" name="Tytuł 1"/>
          <p:cNvSpPr txBox="1">
            <a:spLocks/>
          </p:cNvSpPr>
          <p:nvPr userDrawn="1"/>
        </p:nvSpPr>
        <p:spPr>
          <a:xfrm>
            <a:off x="503238" y="174166"/>
            <a:ext cx="3384706" cy="360000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bg1">
                    <a:lumMod val="65000"/>
                  </a:schemeClr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Unia lubelska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6888761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868087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5" orient="horz" pos="867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05.12.2023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18077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05.12.2023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94400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05.12.2023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57584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05.12.2023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92107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05.12.2023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3443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ajd tytuł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a 2"/>
          <p:cNvGrpSpPr/>
          <p:nvPr userDrawn="1"/>
        </p:nvGrpSpPr>
        <p:grpSpPr>
          <a:xfrm>
            <a:off x="6888761" y="80628"/>
            <a:ext cx="590538" cy="590538"/>
            <a:chOff x="9732404" y="3038973"/>
            <a:chExt cx="1666341" cy="1666341"/>
          </a:xfrm>
        </p:grpSpPr>
        <p:sp>
          <p:nvSpPr>
            <p:cNvPr id="4" name="Elipsa 3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5" name="Obraz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799175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5" orient="horz" pos="867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bg>
      <p:bgPr>
        <a:solidFill>
          <a:srgbClr val="B5D2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370" y="151397"/>
            <a:ext cx="461393" cy="416572"/>
          </a:xfrm>
          <a:prstGeom prst="rect">
            <a:avLst/>
          </a:prstGeom>
        </p:spPr>
      </p:pic>
      <p:sp>
        <p:nvSpPr>
          <p:cNvPr id="17" name="Tytuł 1"/>
          <p:cNvSpPr txBox="1">
            <a:spLocks/>
          </p:cNvSpPr>
          <p:nvPr userDrawn="1"/>
        </p:nvSpPr>
        <p:spPr>
          <a:xfrm>
            <a:off x="-72516" y="174166"/>
            <a:ext cx="4068000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bg1"/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Unia lubelska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7401842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367968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890" userDrawn="1">
          <p15:clr>
            <a:srgbClr val="FBAE40"/>
          </p15:clr>
        </p15:guide>
        <p15:guide id="2" orient="horz" pos="3884" userDrawn="1">
          <p15:clr>
            <a:srgbClr val="FBAE40"/>
          </p15:clr>
        </p15:guide>
        <p15:guide id="3" pos="5443" userDrawn="1">
          <p15:clr>
            <a:srgbClr val="FBAE40"/>
          </p15:clr>
        </p15:guide>
        <p15:guide id="4" pos="317" userDrawn="1">
          <p15:clr>
            <a:srgbClr val="FBAE40"/>
          </p15:clr>
        </p15:guide>
        <p15:guide id="5" orient="horz" pos="61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główek sekcji">
    <p:bg>
      <p:bgPr>
        <a:solidFill>
          <a:srgbClr val="0139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370" y="151397"/>
            <a:ext cx="461393" cy="416572"/>
          </a:xfrm>
          <a:prstGeom prst="rect">
            <a:avLst/>
          </a:prstGeom>
        </p:spPr>
      </p:pic>
      <p:sp>
        <p:nvSpPr>
          <p:cNvPr id="17" name="Tytuł 1"/>
          <p:cNvSpPr txBox="1">
            <a:spLocks/>
          </p:cNvSpPr>
          <p:nvPr userDrawn="1"/>
        </p:nvSpPr>
        <p:spPr>
          <a:xfrm>
            <a:off x="-72516" y="174166"/>
            <a:ext cx="4068000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Unia lubelska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7401842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3908811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890">
          <p15:clr>
            <a:srgbClr val="FBAE40"/>
          </p15:clr>
        </p15:guide>
        <p15:guide id="2" orient="horz" pos="3884">
          <p15:clr>
            <a:srgbClr val="FBAE40"/>
          </p15:clr>
        </p15:guide>
        <p15:guide id="3" pos="5443">
          <p15:clr>
            <a:srgbClr val="FBAE40"/>
          </p15:clr>
        </p15:guide>
        <p15:guide id="4" pos="317">
          <p15:clr>
            <a:srgbClr val="FBAE40"/>
          </p15:clr>
        </p15:guide>
        <p15:guide id="5" orient="horz" pos="61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bg>
      <p:bgPr>
        <a:solidFill>
          <a:srgbClr val="0139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chemat blokowy: ręczne wprowadzanie danych 5"/>
          <p:cNvSpPr/>
          <p:nvPr/>
        </p:nvSpPr>
        <p:spPr>
          <a:xfrm rot="10800000">
            <a:off x="6949741" y="-27383"/>
            <a:ext cx="1691021" cy="8714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523"/>
              <a:gd name="connsiteY0" fmla="*/ 2645 h 10000"/>
              <a:gd name="connsiteX1" fmla="*/ 10523 w 10523"/>
              <a:gd name="connsiteY1" fmla="*/ 0 h 10000"/>
              <a:gd name="connsiteX2" fmla="*/ 10523 w 10523"/>
              <a:gd name="connsiteY2" fmla="*/ 10000 h 10000"/>
              <a:gd name="connsiteX3" fmla="*/ 523 w 10523"/>
              <a:gd name="connsiteY3" fmla="*/ 10000 h 10000"/>
              <a:gd name="connsiteX4" fmla="*/ 0 w 10523"/>
              <a:gd name="connsiteY4" fmla="*/ 2645 h 10000"/>
              <a:gd name="connsiteX0" fmla="*/ 0 w 11046"/>
              <a:gd name="connsiteY0" fmla="*/ 2645 h 10108"/>
              <a:gd name="connsiteX1" fmla="*/ 10523 w 11046"/>
              <a:gd name="connsiteY1" fmla="*/ 0 h 10108"/>
              <a:gd name="connsiteX2" fmla="*/ 11046 w 11046"/>
              <a:gd name="connsiteY2" fmla="*/ 10108 h 10108"/>
              <a:gd name="connsiteX3" fmla="*/ 523 w 11046"/>
              <a:gd name="connsiteY3" fmla="*/ 10000 h 10108"/>
              <a:gd name="connsiteX4" fmla="*/ 0 w 11046"/>
              <a:gd name="connsiteY4" fmla="*/ 2645 h 10108"/>
              <a:gd name="connsiteX0" fmla="*/ 0 w 11046"/>
              <a:gd name="connsiteY0" fmla="*/ 2256 h 9719"/>
              <a:gd name="connsiteX1" fmla="*/ 10407 w 11046"/>
              <a:gd name="connsiteY1" fmla="*/ 0 h 9719"/>
              <a:gd name="connsiteX2" fmla="*/ 11046 w 11046"/>
              <a:gd name="connsiteY2" fmla="*/ 9719 h 9719"/>
              <a:gd name="connsiteX3" fmla="*/ 523 w 11046"/>
              <a:gd name="connsiteY3" fmla="*/ 9611 h 9719"/>
              <a:gd name="connsiteX4" fmla="*/ 0 w 11046"/>
              <a:gd name="connsiteY4" fmla="*/ 2256 h 9719"/>
              <a:gd name="connsiteX0" fmla="*/ 0 w 10000"/>
              <a:gd name="connsiteY0" fmla="*/ 2321 h 10000"/>
              <a:gd name="connsiteX1" fmla="*/ 9422 w 10000"/>
              <a:gd name="connsiteY1" fmla="*/ 0 h 10000"/>
              <a:gd name="connsiteX2" fmla="*/ 10000 w 10000"/>
              <a:gd name="connsiteY2" fmla="*/ 10000 h 10000"/>
              <a:gd name="connsiteX3" fmla="*/ 473 w 10000"/>
              <a:gd name="connsiteY3" fmla="*/ 9889 h 10000"/>
              <a:gd name="connsiteX4" fmla="*/ 0 w 10000"/>
              <a:gd name="connsiteY4" fmla="*/ 2321 h 10000"/>
              <a:gd name="connsiteX0" fmla="*/ 0 w 10000"/>
              <a:gd name="connsiteY0" fmla="*/ 2321 h 10000"/>
              <a:gd name="connsiteX1" fmla="*/ 9422 w 10000"/>
              <a:gd name="connsiteY1" fmla="*/ 0 h 10000"/>
              <a:gd name="connsiteX2" fmla="*/ 10000 w 10000"/>
              <a:gd name="connsiteY2" fmla="*/ 10000 h 10000"/>
              <a:gd name="connsiteX3" fmla="*/ 473 w 10000"/>
              <a:gd name="connsiteY3" fmla="*/ 9889 h 10000"/>
              <a:gd name="connsiteX4" fmla="*/ 0 w 10000"/>
              <a:gd name="connsiteY4" fmla="*/ 2321 h 10000"/>
              <a:gd name="connsiteX0" fmla="*/ 0 w 10106"/>
              <a:gd name="connsiteY0" fmla="*/ 2321 h 9899"/>
              <a:gd name="connsiteX1" fmla="*/ 9422 w 10106"/>
              <a:gd name="connsiteY1" fmla="*/ 0 h 9899"/>
              <a:gd name="connsiteX2" fmla="*/ 10106 w 10106"/>
              <a:gd name="connsiteY2" fmla="*/ 9899 h 9899"/>
              <a:gd name="connsiteX3" fmla="*/ 473 w 10106"/>
              <a:gd name="connsiteY3" fmla="*/ 9889 h 9899"/>
              <a:gd name="connsiteX4" fmla="*/ 0 w 10106"/>
              <a:gd name="connsiteY4" fmla="*/ 2321 h 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06" h="9899">
                <a:moveTo>
                  <a:pt x="0" y="2321"/>
                </a:moveTo>
                <a:lnTo>
                  <a:pt x="9422" y="0"/>
                </a:lnTo>
                <a:cubicBezTo>
                  <a:pt x="9579" y="3466"/>
                  <a:pt x="9948" y="6433"/>
                  <a:pt x="10106" y="9899"/>
                </a:cubicBezTo>
                <a:lnTo>
                  <a:pt x="473" y="9889"/>
                </a:lnTo>
                <a:cubicBezTo>
                  <a:pt x="316" y="7366"/>
                  <a:pt x="158" y="4844"/>
                  <a:pt x="0" y="2321"/>
                </a:cubicBezTo>
                <a:close/>
              </a:path>
            </a:pathLst>
          </a:custGeom>
          <a:solidFill>
            <a:schemeClr val="bg1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6" name="Obraz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7851" y="130860"/>
            <a:ext cx="1018565" cy="440555"/>
          </a:xfrm>
          <a:prstGeom prst="rect">
            <a:avLst/>
          </a:prstGeom>
        </p:spPr>
      </p:pic>
      <p:grpSp>
        <p:nvGrpSpPr>
          <p:cNvPr id="5" name="Grupa 4"/>
          <p:cNvGrpSpPr/>
          <p:nvPr userDrawn="1"/>
        </p:nvGrpSpPr>
        <p:grpSpPr>
          <a:xfrm>
            <a:off x="499105" y="188640"/>
            <a:ext cx="648072" cy="648072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3621787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 userDrawn="1">
          <p15:clr>
            <a:srgbClr val="FBAE40"/>
          </p15:clr>
        </p15:guide>
        <p15:guide id="2" pos="5443" userDrawn="1">
          <p15:clr>
            <a:srgbClr val="FBAE40"/>
          </p15:clr>
        </p15:guide>
        <p15:guide id="3" orient="horz" pos="845" userDrawn="1">
          <p15:clr>
            <a:srgbClr val="FBAE40"/>
          </p15:clr>
        </p15:guide>
        <p15:guide id="4" orient="horz" pos="3884" userDrawn="1">
          <p15:clr>
            <a:srgbClr val="FBAE40"/>
          </p15:clr>
        </p15:guide>
        <p15:guide id="5" pos="725" userDrawn="1">
          <p15:clr>
            <a:srgbClr val="FBAE40"/>
          </p15:clr>
        </p15:guide>
        <p15:guide id="6" orient="horz" pos="527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05.12.2023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86917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2501" y="1773597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05.12.2023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9972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05.12.2023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1989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16C843-8639-43E4-A1BD-D0A0993F8BEA}" type="datetimeFigureOut">
              <a:rPr lang="pl-PL" smtClean="0"/>
              <a:pPr/>
              <a:t>05.12.2023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7734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5" r:id="rId2"/>
    <p:sldLayoutId id="2147483688" r:id="rId3"/>
    <p:sldLayoutId id="2147483663" r:id="rId4"/>
    <p:sldLayoutId id="2147483689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129825-B730-4301-89AA-56CF31BA8882}" type="datetimeFigureOut">
              <a:rPr lang="pl-PL" smtClean="0"/>
              <a:t>05.12.2023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1660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" r="5435"/>
          <a:stretch/>
        </p:blipFill>
        <p:spPr>
          <a:xfrm>
            <a:off x="503548" y="1341438"/>
            <a:ext cx="8136904" cy="4454166"/>
          </a:xfrm>
          <a:prstGeom prst="rect">
            <a:avLst/>
          </a:prstGeom>
        </p:spPr>
      </p:pic>
      <p:sp>
        <p:nvSpPr>
          <p:cNvPr id="16" name="Prostokąt 15"/>
          <p:cNvSpPr/>
          <p:nvPr/>
        </p:nvSpPr>
        <p:spPr>
          <a:xfrm>
            <a:off x="1" y="5193304"/>
            <a:ext cx="9144000" cy="972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340000" tIns="108000" bIns="72000" rtlCol="0" anchor="ctr"/>
          <a:lstStyle/>
          <a:p>
            <a:pPr>
              <a:lnSpc>
                <a:spcPts val="3200"/>
              </a:lnSpc>
            </a:pPr>
            <a:r>
              <a:rPr lang="pl-PL" sz="32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Unia lubelska</a:t>
            </a:r>
            <a:endParaRPr lang="pl-PL" dirty="0">
              <a:solidFill>
                <a:schemeClr val="tx2"/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314" y="4022503"/>
            <a:ext cx="1538160" cy="1998785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/>
        </p:spPr>
      </p:pic>
      <p:sp>
        <p:nvSpPr>
          <p:cNvPr id="6" name="pole tekstowe 5"/>
          <p:cNvSpPr txBox="1"/>
          <p:nvPr/>
        </p:nvSpPr>
        <p:spPr>
          <a:xfrm>
            <a:off x="7308303" y="4380320"/>
            <a:ext cx="1338747" cy="4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pPr algn="r"/>
            <a:r>
              <a:rPr lang="pl-PL" sz="700" dirty="0"/>
              <a:t>Współczesny Lublin, miejsce zawarcia unii realnej między Koroną i Litwą</a:t>
            </a:r>
            <a:endParaRPr lang="pl-PL" sz="700" i="1" dirty="0"/>
          </a:p>
        </p:txBody>
      </p:sp>
    </p:spTree>
    <p:extLst>
      <p:ext uri="{BB962C8B-B14F-4D97-AF65-F5344CB8AC3E}">
        <p14:creationId xmlns:p14="http://schemas.microsoft.com/office/powerpoint/2010/main" val="41112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rostokąt 36"/>
          <p:cNvSpPr/>
          <p:nvPr/>
        </p:nvSpPr>
        <p:spPr>
          <a:xfrm>
            <a:off x="503548" y="3392996"/>
            <a:ext cx="8137214" cy="432000"/>
          </a:xfrm>
          <a:prstGeom prst="rect">
            <a:avLst/>
          </a:prstGeom>
          <a:pattFill prst="zigZag">
            <a:fgClr>
              <a:schemeClr val="accent1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NACOBEZU</a:t>
            </a:r>
            <a:endParaRPr lang="pl-PL" b="1" dirty="0">
              <a:solidFill>
                <a:schemeClr val="tx2"/>
              </a:solidFill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503548" y="944772"/>
            <a:ext cx="8137214" cy="432000"/>
          </a:xfrm>
          <a:prstGeom prst="rect">
            <a:avLst/>
          </a:prstGeom>
          <a:pattFill prst="zigZag">
            <a:fgClr>
              <a:schemeClr val="accent1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Cele lekcji</a:t>
            </a:r>
            <a:endParaRPr lang="pl-PL" b="1" dirty="0">
              <a:solidFill>
                <a:schemeClr val="tx2"/>
              </a:solidFill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503547" y="1376772"/>
            <a:ext cx="8137215" cy="1656184"/>
          </a:xfrm>
          <a:prstGeom prst="rect">
            <a:avLst/>
          </a:prstGeom>
          <a:ln>
            <a:noFill/>
          </a:ln>
        </p:spPr>
        <p:txBody>
          <a:bodyPr wrap="square" lIns="0" tIns="72000" rIns="0" bIns="0" anchor="t">
            <a:noAutofit/>
          </a:bodyPr>
          <a:lstStyle/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zlokalizujesz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czasie i przestrzeni unię lubelską </a:t>
            </a: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wyjaśnisz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okoliczności zawarcia przez Polskę unii realnej z Litwą</a:t>
            </a: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przedstawisz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warunki, na których zawarto unię w Lublinie</a:t>
            </a:r>
          </a:p>
        </p:txBody>
      </p:sp>
      <p:cxnSp>
        <p:nvCxnSpPr>
          <p:cNvPr id="17" name="Łącznik prosty 16"/>
          <p:cNvCxnSpPr/>
          <p:nvPr/>
        </p:nvCxnSpPr>
        <p:spPr>
          <a:xfrm>
            <a:off x="503238" y="3824539"/>
            <a:ext cx="813752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Łącznik prosty 35"/>
          <p:cNvCxnSpPr/>
          <p:nvPr/>
        </p:nvCxnSpPr>
        <p:spPr>
          <a:xfrm>
            <a:off x="503238" y="1376772"/>
            <a:ext cx="813752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rostokąt 23"/>
          <p:cNvSpPr/>
          <p:nvPr/>
        </p:nvSpPr>
        <p:spPr>
          <a:xfrm>
            <a:off x="503547" y="3824538"/>
            <a:ext cx="8137215" cy="1656184"/>
          </a:xfrm>
          <a:prstGeom prst="rect">
            <a:avLst/>
          </a:prstGeom>
          <a:ln>
            <a:noFill/>
          </a:ln>
        </p:spPr>
        <p:txBody>
          <a:bodyPr wrap="square" lIns="0" tIns="72000" rIns="0" bIns="0" anchor="t">
            <a:noAutofit/>
          </a:bodyPr>
          <a:lstStyle/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datę zawarcia unii lubelskiej</a:t>
            </a: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wyjaśnisz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czym jest unia realna</a:t>
            </a: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wymienisz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elementy wspólne i odrębne dla Polski i Litwy po unii lubelskiej</a:t>
            </a:r>
          </a:p>
        </p:txBody>
      </p:sp>
    </p:spTree>
    <p:extLst>
      <p:ext uri="{BB962C8B-B14F-4D97-AF65-F5344CB8AC3E}">
        <p14:creationId xmlns:p14="http://schemas.microsoft.com/office/powerpoint/2010/main" val="3882569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8" y="1376363"/>
            <a:ext cx="3888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Unia </a:t>
            </a:r>
            <a:r>
              <a:rPr lang="pl-PL" b="1" dirty="0">
                <a:solidFill>
                  <a:schemeClr val="tx2"/>
                </a:solidFill>
              </a:rPr>
              <a:t>polsko-litewska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503547" y="1376771"/>
            <a:ext cx="3888000" cy="792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1386 r.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była to </a:t>
            </a: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unia personalna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związek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dwóch lub więcej państw połączonych osobą władcy</a:t>
            </a:r>
          </a:p>
        </p:txBody>
      </p:sp>
      <p:sp>
        <p:nvSpPr>
          <p:cNvPr id="33" name="Prostokąt 32"/>
          <p:cNvSpPr/>
          <p:nvPr/>
        </p:nvSpPr>
        <p:spPr>
          <a:xfrm>
            <a:off x="5256076" y="945850"/>
            <a:ext cx="3887924" cy="59121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4" name="Prostokąt 33"/>
          <p:cNvSpPr/>
          <p:nvPr/>
        </p:nvSpPr>
        <p:spPr>
          <a:xfrm>
            <a:off x="4751712" y="944724"/>
            <a:ext cx="1295876" cy="5919054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45" name="Łącznik prosty 44"/>
          <p:cNvCxnSpPr/>
          <p:nvPr/>
        </p:nvCxnSpPr>
        <p:spPr>
          <a:xfrm>
            <a:off x="503238" y="2204864"/>
            <a:ext cx="388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rostokąt 12"/>
          <p:cNvSpPr/>
          <p:nvPr/>
        </p:nvSpPr>
        <p:spPr>
          <a:xfrm>
            <a:off x="503547" y="2248928"/>
            <a:ext cx="3888000" cy="720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czasie rządów Zygmunta II Augusta szlachta polska zaczęła domagać się zmiany tej unii na ściślejszą</a:t>
            </a:r>
          </a:p>
        </p:txBody>
      </p:sp>
      <p:sp>
        <p:nvSpPr>
          <p:cNvPr id="12" name="Prostokąt 11"/>
          <p:cNvSpPr/>
          <p:nvPr/>
        </p:nvSpPr>
        <p:spPr>
          <a:xfrm>
            <a:off x="503547" y="2961172"/>
            <a:ext cx="3888000" cy="2016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uważała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że związek Polski z Litwą przynosi korzyści obu stronom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istniało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zagrożenie, że unia rozpadnie się w razie bezpotomnej śmierci króla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obawiano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się, że po usunięciu zagrożenia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strony Moskwy Litwini będą dążyć do jej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zerwania</a:t>
            </a:r>
          </a:p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pojawiło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się żądanie wcielenia Litwy do Korony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9" t="6950" r="4219" b="19550"/>
          <a:stretch/>
        </p:blipFill>
        <p:spPr>
          <a:xfrm>
            <a:off x="4895602" y="1376772"/>
            <a:ext cx="4104456" cy="5040560"/>
          </a:xfrm>
          <a:prstGeom prst="rect">
            <a:avLst/>
          </a:prstGeom>
          <a:ln w="12700">
            <a:solidFill>
              <a:srgbClr val="B5D2EC"/>
            </a:solidFill>
          </a:ln>
        </p:spPr>
      </p:pic>
      <p:sp>
        <p:nvSpPr>
          <p:cNvPr id="41" name="pole tekstowe 40"/>
          <p:cNvSpPr txBox="1"/>
          <p:nvPr/>
        </p:nvSpPr>
        <p:spPr>
          <a:xfrm>
            <a:off x="4104076" y="5625268"/>
            <a:ext cx="1152000" cy="2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pPr algn="r"/>
            <a:r>
              <a:rPr lang="pl-PL" sz="700" dirty="0"/>
              <a:t>Król Zygmunt II August</a:t>
            </a:r>
            <a:endParaRPr lang="pl-PL" sz="700" i="1" dirty="0"/>
          </a:p>
        </p:txBody>
      </p:sp>
    </p:spTree>
    <p:extLst>
      <p:ext uri="{BB962C8B-B14F-4D97-AF65-F5344CB8AC3E}">
        <p14:creationId xmlns:p14="http://schemas.microsoft.com/office/powerpoint/2010/main" val="3755099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3" grpId="0" animBg="1"/>
      <p:bldP spid="34" grpId="0" animBg="1"/>
      <p:bldP spid="13" grpId="0"/>
      <p:bldP spid="12" grpId="0"/>
      <p:bldP spid="4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14"/>
          <p:cNvSpPr/>
          <p:nvPr/>
        </p:nvSpPr>
        <p:spPr>
          <a:xfrm>
            <a:off x="503548" y="1448780"/>
            <a:ext cx="3906812" cy="54092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/>
          <p:cNvSpPr/>
          <p:nvPr/>
        </p:nvSpPr>
        <p:spPr>
          <a:xfrm>
            <a:off x="3348441" y="1448780"/>
            <a:ext cx="1079543" cy="5409220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9" name="Łącznik prosty 8"/>
          <p:cNvCxnSpPr/>
          <p:nvPr/>
        </p:nvCxnSpPr>
        <p:spPr>
          <a:xfrm>
            <a:off x="503238" y="1376363"/>
            <a:ext cx="3924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/>
          <p:cNvSpPr/>
          <p:nvPr/>
        </p:nvSpPr>
        <p:spPr>
          <a:xfrm>
            <a:off x="503548" y="944772"/>
            <a:ext cx="392369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rgbClr val="013974"/>
                </a:solidFill>
              </a:rPr>
              <a:t>Unia </a:t>
            </a:r>
            <a:r>
              <a:rPr lang="pl-PL" b="1" dirty="0">
                <a:solidFill>
                  <a:srgbClr val="013974"/>
                </a:solidFill>
              </a:rPr>
              <a:t>polsko-litewska</a:t>
            </a:r>
          </a:p>
        </p:txBody>
      </p:sp>
      <p:sp>
        <p:nvSpPr>
          <p:cNvPr id="28" name="Prostokąt 27"/>
          <p:cNvSpPr/>
          <p:nvPr/>
        </p:nvSpPr>
        <p:spPr>
          <a:xfrm>
            <a:off x="4572435" y="1376771"/>
            <a:ext cx="4067692" cy="1512169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król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Zygmunt August początkowo sprzeciwiał się zacieśnieniu unii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jego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władza na Litwie zmalałaby, bo szlachta litewska miałaby te same przywileje co polska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zagrożenie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ze strony Moskwy rosło i Litwini potrzebowali pomocy Polski</a:t>
            </a:r>
          </a:p>
        </p:txBody>
      </p:sp>
      <p:cxnSp>
        <p:nvCxnSpPr>
          <p:cNvPr id="30" name="Łącznik prosty 29"/>
          <p:cNvCxnSpPr/>
          <p:nvPr/>
        </p:nvCxnSpPr>
        <p:spPr>
          <a:xfrm>
            <a:off x="4572126" y="2924944"/>
            <a:ext cx="406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rostokąt 11"/>
          <p:cNvSpPr/>
          <p:nvPr/>
        </p:nvSpPr>
        <p:spPr>
          <a:xfrm>
            <a:off x="4572435" y="2960948"/>
            <a:ext cx="4067692" cy="1800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społeczeństwie litewskim także nie było zgody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ściślejszą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unię popierała mniej zamożna szlachta litewska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magnaci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sprzeciwiali się unii, bo obwiali się utraty swojej pozycji w państwie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obie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strony nie zgadzały się natomiast na wcielenie Litwy do Polski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" t="1646" r="1035" b="1644"/>
          <a:stretch/>
        </p:blipFill>
        <p:spPr>
          <a:xfrm>
            <a:off x="675684" y="1712415"/>
            <a:ext cx="3600401" cy="2148633"/>
          </a:xfrm>
          <a:prstGeom prst="rect">
            <a:avLst/>
          </a:prstGeom>
        </p:spPr>
      </p:pic>
      <p:sp>
        <p:nvSpPr>
          <p:cNvPr id="34" name="pole tekstowe 33"/>
          <p:cNvSpPr txBox="1"/>
          <p:nvPr/>
        </p:nvSpPr>
        <p:spPr>
          <a:xfrm>
            <a:off x="1530969" y="3933056"/>
            <a:ext cx="2745116" cy="50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pPr algn="r"/>
            <a:r>
              <a:rPr lang="pl-PL" sz="700" dirty="0"/>
              <a:t>W czasie, gdy decydowała się wspólna przyszłość Polski i </a:t>
            </a:r>
            <a:r>
              <a:rPr lang="pl-PL" sz="700" dirty="0" smtClean="0"/>
              <a:t>Litwy, </a:t>
            </a:r>
            <a:r>
              <a:rPr lang="pl-PL" sz="700" dirty="0"/>
              <a:t>trwała wojna z państwem moskiewskim o panowanie nad wybrzeżami Morza Bałtyckiego. Na ilustracji rysownik przedstawił szturm wojsk moskiewskich na należące do Litwy miasto Połock</a:t>
            </a:r>
            <a:endParaRPr lang="pl-PL" sz="700" i="1" dirty="0"/>
          </a:p>
        </p:txBody>
      </p:sp>
    </p:spTree>
    <p:extLst>
      <p:ext uri="{BB962C8B-B14F-4D97-AF65-F5344CB8AC3E}">
        <p14:creationId xmlns:p14="http://schemas.microsoft.com/office/powerpoint/2010/main" val="198582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28" grpId="0"/>
      <p:bldP spid="12" grpId="0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rostokąt 48"/>
          <p:cNvSpPr/>
          <p:nvPr/>
        </p:nvSpPr>
        <p:spPr>
          <a:xfrm>
            <a:off x="4780114" y="1376363"/>
            <a:ext cx="4363886" cy="5040312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33" name="Łącznik prosty 32"/>
          <p:cNvCxnSpPr/>
          <p:nvPr/>
        </p:nvCxnSpPr>
        <p:spPr>
          <a:xfrm>
            <a:off x="503238" y="1376363"/>
            <a:ext cx="3852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Prostokąt 33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Sejm </a:t>
            </a:r>
            <a:r>
              <a:rPr lang="pl-PL" b="1" dirty="0">
                <a:solidFill>
                  <a:schemeClr val="tx2"/>
                </a:solidFill>
              </a:rPr>
              <a:t>lubelski 1569 r.</a:t>
            </a:r>
          </a:p>
        </p:txBody>
      </p:sp>
      <p:sp>
        <p:nvSpPr>
          <p:cNvPr id="35" name="Prostokąt 34"/>
          <p:cNvSpPr/>
          <p:nvPr/>
        </p:nvSpPr>
        <p:spPr>
          <a:xfrm>
            <a:off x="503547" y="1376771"/>
            <a:ext cx="3888000" cy="1512169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początkowo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Polacy i Litwini obradowali oddzielnie</a:t>
            </a:r>
          </a:p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obie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strony przez długie tygodnie nie mogły dojść do porozumienia</a:t>
            </a:r>
          </a:p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żądaniu króla, aby Polacy i Litwini zaczęli obradować wspólnie, delegacja litewska opuściła Lublin</a:t>
            </a:r>
          </a:p>
        </p:txBody>
      </p:sp>
      <p:cxnSp>
        <p:nvCxnSpPr>
          <p:cNvPr id="16" name="Łącznik prosty 15"/>
          <p:cNvCxnSpPr/>
          <p:nvPr/>
        </p:nvCxnSpPr>
        <p:spPr>
          <a:xfrm>
            <a:off x="503238" y="2924944"/>
            <a:ext cx="3852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rostokąt 16"/>
          <p:cNvSpPr/>
          <p:nvPr/>
        </p:nvSpPr>
        <p:spPr>
          <a:xfrm>
            <a:off x="503547" y="2960948"/>
            <a:ext cx="3888000" cy="1080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odpowiedzi król oderwał od Litwy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Podlasie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Wołyń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Podole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decyzja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 spowodowała powrót Litwinów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Lublina i do sejmu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92" r="18461"/>
          <a:stretch/>
        </p:blipFill>
        <p:spPr>
          <a:xfrm>
            <a:off x="4860032" y="1481038"/>
            <a:ext cx="3780420" cy="4686701"/>
          </a:xfrm>
          <a:prstGeom prst="rect">
            <a:avLst/>
          </a:prstGeom>
          <a:ln w="12700">
            <a:solidFill>
              <a:srgbClr val="B5D2EC"/>
            </a:solidFill>
          </a:ln>
        </p:spPr>
      </p:pic>
      <p:sp>
        <p:nvSpPr>
          <p:cNvPr id="50" name="pole tekstowe 49"/>
          <p:cNvSpPr txBox="1"/>
          <p:nvPr/>
        </p:nvSpPr>
        <p:spPr>
          <a:xfrm>
            <a:off x="4031940" y="5625244"/>
            <a:ext cx="1223944" cy="2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pPr algn="r"/>
            <a:r>
              <a:rPr lang="pl-PL" sz="700" dirty="0"/>
              <a:t>Pomnik unii lubelskiej</a:t>
            </a:r>
            <a:endParaRPr lang="pl-PL" sz="700" i="1" dirty="0"/>
          </a:p>
        </p:txBody>
      </p:sp>
    </p:spTree>
    <p:extLst>
      <p:ext uri="{BB962C8B-B14F-4D97-AF65-F5344CB8AC3E}">
        <p14:creationId xmlns:p14="http://schemas.microsoft.com/office/powerpoint/2010/main" val="328826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35" grpId="0"/>
      <p:bldP spid="17" grpId="0"/>
      <p:bldP spid="5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14"/>
          <p:cNvSpPr/>
          <p:nvPr/>
        </p:nvSpPr>
        <p:spPr>
          <a:xfrm>
            <a:off x="503548" y="1448780"/>
            <a:ext cx="3906812" cy="42631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/>
          <p:cNvSpPr/>
          <p:nvPr/>
        </p:nvSpPr>
        <p:spPr>
          <a:xfrm>
            <a:off x="3348441" y="1448780"/>
            <a:ext cx="1079543" cy="4263183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9" name="Łącznik prosty 8"/>
          <p:cNvCxnSpPr/>
          <p:nvPr/>
        </p:nvCxnSpPr>
        <p:spPr>
          <a:xfrm>
            <a:off x="503238" y="1376363"/>
            <a:ext cx="3924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rgbClr val="013974"/>
                </a:solidFill>
              </a:rPr>
              <a:t>Unia </a:t>
            </a:r>
            <a:r>
              <a:rPr lang="pl-PL" b="1" dirty="0">
                <a:solidFill>
                  <a:srgbClr val="013974"/>
                </a:solidFill>
              </a:rPr>
              <a:t>lubelska</a:t>
            </a:r>
          </a:p>
        </p:txBody>
      </p:sp>
      <p:sp>
        <p:nvSpPr>
          <p:cNvPr id="51" name="Prostokąt 50"/>
          <p:cNvSpPr/>
          <p:nvPr/>
        </p:nvSpPr>
        <p:spPr>
          <a:xfrm>
            <a:off x="4572000" y="1376771"/>
            <a:ext cx="4068452" cy="504057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Królestwo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Polskie i Wielkie Księstwo Litewskie utworzyły jedno państwo – </a:t>
            </a: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Rzeczpospolitą (1569 r.)</a:t>
            </a:r>
          </a:p>
        </p:txBody>
      </p:sp>
      <p:sp>
        <p:nvSpPr>
          <p:cNvPr id="56" name="Prostokąt 55"/>
          <p:cNvSpPr/>
          <p:nvPr/>
        </p:nvSpPr>
        <p:spPr>
          <a:xfrm>
            <a:off x="4572000" y="3695963"/>
            <a:ext cx="4068452" cy="2016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odrębne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pozostały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terytoria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urzędy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armie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skarb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prawa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języki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urzędowe</a:t>
            </a:r>
          </a:p>
        </p:txBody>
      </p:sp>
      <p:cxnSp>
        <p:nvCxnSpPr>
          <p:cNvPr id="60" name="Łącznik prosty 59"/>
          <p:cNvCxnSpPr/>
          <p:nvPr/>
        </p:nvCxnSpPr>
        <p:spPr>
          <a:xfrm>
            <a:off x="4571691" y="3659960"/>
            <a:ext cx="4068452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pole tekstowe 61"/>
          <p:cNvSpPr txBox="1"/>
          <p:nvPr/>
        </p:nvSpPr>
        <p:spPr>
          <a:xfrm>
            <a:off x="2771800" y="4257116"/>
            <a:ext cx="1584176" cy="2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pPr algn="r"/>
            <a:r>
              <a:rPr lang="pl-PL" sz="700" i="1" dirty="0"/>
              <a:t>Unia lubelska</a:t>
            </a:r>
            <a:r>
              <a:rPr lang="pl-PL" sz="700" dirty="0"/>
              <a:t>, obraz Jana Matejki</a:t>
            </a:r>
            <a:endParaRPr lang="pl-PL" sz="700" i="1" dirty="0"/>
          </a:p>
        </p:txBody>
      </p:sp>
      <p:sp>
        <p:nvSpPr>
          <p:cNvPr id="13" name="Prostokąt 12"/>
          <p:cNvSpPr/>
          <p:nvPr/>
        </p:nvSpPr>
        <p:spPr>
          <a:xfrm>
            <a:off x="4572000" y="1881020"/>
            <a:ext cx="4068452" cy="172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wspólne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dla Rzeczpospolitej były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król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wybierany przez szlachtę polską i litewską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sejm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moneta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polityka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zagraniczna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polityka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obronna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56" y="2014320"/>
            <a:ext cx="3780420" cy="2170788"/>
          </a:xfrm>
          <a:prstGeom prst="rect">
            <a:avLst/>
          </a:prstGeom>
          <a:ln w="12700">
            <a:solidFill>
              <a:srgbClr val="B5D2EC"/>
            </a:solidFill>
          </a:ln>
        </p:spPr>
      </p:pic>
    </p:spTree>
    <p:extLst>
      <p:ext uri="{BB962C8B-B14F-4D97-AF65-F5344CB8AC3E}">
        <p14:creationId xmlns:p14="http://schemas.microsoft.com/office/powerpoint/2010/main" val="4220813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51" grpId="0"/>
      <p:bldP spid="56" grpId="0"/>
      <p:bldP spid="62" grpId="0" animBg="1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8" y="1376363"/>
            <a:ext cx="1728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8" y="944772"/>
            <a:ext cx="1728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Unia </a:t>
            </a:r>
            <a:r>
              <a:rPr lang="pl-PL" b="1" dirty="0">
                <a:solidFill>
                  <a:schemeClr val="tx2"/>
                </a:solidFill>
              </a:rPr>
              <a:t>lubelska</a:t>
            </a:r>
          </a:p>
        </p:txBody>
      </p:sp>
      <p:sp>
        <p:nvSpPr>
          <p:cNvPr id="33" name="Prostokąt 32"/>
          <p:cNvSpPr/>
          <p:nvPr/>
        </p:nvSpPr>
        <p:spPr>
          <a:xfrm>
            <a:off x="5256076" y="1376362"/>
            <a:ext cx="3385860" cy="54816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4" name="Prostokąt 33"/>
          <p:cNvSpPr/>
          <p:nvPr/>
        </p:nvSpPr>
        <p:spPr>
          <a:xfrm>
            <a:off x="4572000" y="1376362"/>
            <a:ext cx="3493130" cy="5481637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38" y="1535456"/>
            <a:ext cx="6697054" cy="4737860"/>
          </a:xfrm>
          <a:prstGeom prst="rect">
            <a:avLst/>
          </a:prstGeom>
          <a:ln w="12700">
            <a:solidFill>
              <a:srgbClr val="B5D2EC"/>
            </a:solidFill>
          </a:ln>
        </p:spPr>
      </p:pic>
    </p:spTree>
    <p:extLst>
      <p:ext uri="{BB962C8B-B14F-4D97-AF65-F5344CB8AC3E}">
        <p14:creationId xmlns:p14="http://schemas.microsoft.com/office/powerpoint/2010/main" val="3697479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8" y="1376363"/>
            <a:ext cx="3888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Unia </a:t>
            </a:r>
            <a:r>
              <a:rPr lang="pl-PL" b="1" dirty="0">
                <a:solidFill>
                  <a:schemeClr val="tx2"/>
                </a:solidFill>
              </a:rPr>
              <a:t>lubelska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503547" y="1376772"/>
            <a:ext cx="3888000" cy="28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Polskę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Litwę połączyła </a:t>
            </a: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unia realna</a:t>
            </a:r>
          </a:p>
        </p:txBody>
      </p:sp>
      <p:sp>
        <p:nvSpPr>
          <p:cNvPr id="33" name="Prostokąt 32"/>
          <p:cNvSpPr/>
          <p:nvPr/>
        </p:nvSpPr>
        <p:spPr>
          <a:xfrm>
            <a:off x="5544616" y="945850"/>
            <a:ext cx="3887924" cy="59121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4" name="Prostokąt 33"/>
          <p:cNvSpPr/>
          <p:nvPr/>
        </p:nvSpPr>
        <p:spPr>
          <a:xfrm>
            <a:off x="5256584" y="944724"/>
            <a:ext cx="1079543" cy="5919054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sp>
        <p:nvSpPr>
          <p:cNvPr id="44" name="Prostokąt 43"/>
          <p:cNvSpPr/>
          <p:nvPr/>
        </p:nvSpPr>
        <p:spPr>
          <a:xfrm>
            <a:off x="503547" y="2240868"/>
            <a:ext cx="3888000" cy="864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dla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szlachty to Rzeczpospolita, czyli republika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rządziły sejm i sejmiki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król „panował, ale nie rządził”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5" name="Łącznik prosty 44"/>
          <p:cNvCxnSpPr/>
          <p:nvPr/>
        </p:nvCxnSpPr>
        <p:spPr>
          <a:xfrm>
            <a:off x="503238" y="2204864"/>
            <a:ext cx="388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Prostokąt 19"/>
          <p:cNvSpPr/>
          <p:nvPr/>
        </p:nvSpPr>
        <p:spPr>
          <a:xfrm>
            <a:off x="503547" y="1664860"/>
            <a:ext cx="3888000" cy="504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związek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dwóch państw połączonych instytucjami państwowymi</a:t>
            </a:r>
          </a:p>
        </p:txBody>
      </p:sp>
      <p:sp>
        <p:nvSpPr>
          <p:cNvPr id="14" name="Prostokąt 13"/>
          <p:cNvSpPr/>
          <p:nvPr/>
        </p:nvSpPr>
        <p:spPr>
          <a:xfrm>
            <a:off x="503547" y="3177068"/>
            <a:ext cx="3888000" cy="864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państwo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istniało do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III rozbioru Polski w 1795 r.</a:t>
            </a:r>
          </a:p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został zniesiony podział na Polskę i Litwę</a:t>
            </a:r>
          </a:p>
        </p:txBody>
      </p:sp>
      <p:cxnSp>
        <p:nvCxnSpPr>
          <p:cNvPr id="15" name="Łącznik prosty 14"/>
          <p:cNvCxnSpPr/>
          <p:nvPr/>
        </p:nvCxnSpPr>
        <p:spPr>
          <a:xfrm>
            <a:off x="503238" y="3141064"/>
            <a:ext cx="388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Obraz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376363"/>
            <a:ext cx="4068763" cy="4804444"/>
          </a:xfrm>
          <a:prstGeom prst="rect">
            <a:avLst/>
          </a:prstGeom>
        </p:spPr>
      </p:pic>
      <p:sp>
        <p:nvSpPr>
          <p:cNvPr id="13" name="pole tekstowe 12"/>
          <p:cNvSpPr txBox="1"/>
          <p:nvPr/>
        </p:nvSpPr>
        <p:spPr>
          <a:xfrm>
            <a:off x="3455134" y="5517232"/>
            <a:ext cx="1872208" cy="2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pPr algn="r"/>
            <a:r>
              <a:rPr lang="pl-PL" sz="700" i="1" dirty="0"/>
              <a:t>Unia lubelska</a:t>
            </a:r>
            <a:r>
              <a:rPr lang="pl-PL" sz="700" dirty="0"/>
              <a:t>, obraz Marcello Bacciarellego </a:t>
            </a:r>
            <a:endParaRPr lang="pl-PL" sz="700" i="1" dirty="0"/>
          </a:p>
        </p:txBody>
      </p:sp>
    </p:spTree>
    <p:extLst>
      <p:ext uri="{BB962C8B-B14F-4D97-AF65-F5344CB8AC3E}">
        <p14:creationId xmlns:p14="http://schemas.microsoft.com/office/powerpoint/2010/main" val="14262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3" grpId="0" animBg="1"/>
      <p:bldP spid="34" grpId="0" animBg="1"/>
      <p:bldP spid="44" grpId="0"/>
      <p:bldP spid="20" grpId="0"/>
      <p:bldP spid="14" grpId="0"/>
      <p:bldP spid="13" grpId="0" animBg="1"/>
    </p:bldLst>
  </p:timing>
</p:sld>
</file>

<file path=ppt/theme/theme1.xml><?xml version="1.0" encoding="utf-8"?>
<a:theme xmlns:a="http://schemas.openxmlformats.org/drawingml/2006/main" name="Motyw pakietu Office">
  <a:themeElements>
    <a:clrScheme name="Historia_Lic">
      <a:dk1>
        <a:sysClr val="windowText" lastClr="000000"/>
      </a:dk1>
      <a:lt1>
        <a:sysClr val="window" lastClr="FFFFFF"/>
      </a:lt1>
      <a:dk2>
        <a:srgbClr val="1F3864"/>
      </a:dk2>
      <a:lt2>
        <a:srgbClr val="E7E6E6"/>
      </a:lt2>
      <a:accent1>
        <a:srgbClr val="D1E3F3"/>
      </a:accent1>
      <a:accent2>
        <a:srgbClr val="8B3F65"/>
      </a:accent2>
      <a:accent3>
        <a:srgbClr val="A5A5A5"/>
      </a:accent3>
      <a:accent4>
        <a:srgbClr val="2E75B5"/>
      </a:accent4>
      <a:accent5>
        <a:srgbClr val="3F9FCB"/>
      </a:accent5>
      <a:accent6>
        <a:srgbClr val="4472C4"/>
      </a:accent6>
      <a:hlink>
        <a:srgbClr val="4472C4"/>
      </a:hlink>
      <a:folHlink>
        <a:srgbClr val="4472C4"/>
      </a:folHlink>
    </a:clrScheme>
    <a:fontScheme name="Motyw pakietu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2700">
          <a:solidFill>
            <a:srgbClr val="B5D2EC"/>
          </a:solidFill>
        </a:ln>
      </a:spPr>
      <a:bodyPr wrap="square" lIns="108000" tIns="36000" rIns="36000" bIns="36000" anchor="ctr">
        <a:noAutofit/>
      </a:bodyPr>
      <a:lstStyle>
        <a:defPPr marL="0">
          <a:spcAft>
            <a:spcPts val="200"/>
          </a:spcAft>
          <a:buClr>
            <a:srgbClr val="B5D2EC"/>
          </a:buClr>
          <a:defRPr sz="1400" dirty="0"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13939</TotalTime>
  <Words>430</Words>
  <Application>Microsoft Office PowerPoint</Application>
  <PresentationFormat>Pokaz na ekranie (4:3)</PresentationFormat>
  <Paragraphs>69</Paragraphs>
  <Slides>8</Slides>
  <Notes>8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Motyw pakietu Office</vt:lpstr>
      <vt:lpstr>Projekt niestandardowy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Agata Bereza</dc:creator>
  <cp:lastModifiedBy>Piotr Salewski</cp:lastModifiedBy>
  <cp:revision>1857</cp:revision>
  <dcterms:created xsi:type="dcterms:W3CDTF">2015-10-29T10:43:43Z</dcterms:created>
  <dcterms:modified xsi:type="dcterms:W3CDTF">2023-12-05T12:20:30Z</dcterms:modified>
</cp:coreProperties>
</file>