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handoutMasterIdLst>
    <p:handoutMasterId r:id="rId12"/>
  </p:handoutMasterIdLst>
  <p:sldIdLst>
    <p:sldId id="296" r:id="rId3"/>
    <p:sldId id="258" r:id="rId4"/>
    <p:sldId id="281" r:id="rId5"/>
    <p:sldId id="291" r:id="rId6"/>
    <p:sldId id="297" r:id="rId7"/>
    <p:sldId id="299" r:id="rId8"/>
    <p:sldId id="305" r:id="rId9"/>
    <p:sldId id="306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99" autoAdjust="0"/>
  </p:normalViewPr>
  <p:slideViewPr>
    <p:cSldViewPr showGuides="1">
      <p:cViewPr varScale="1">
        <p:scale>
          <a:sx n="105" d="100"/>
          <a:sy n="105" d="100"/>
        </p:scale>
        <p:origin x="1188" y="114"/>
      </p:cViewPr>
      <p:guideLst>
        <p:guide orient="horz" pos="4042"/>
        <p:guide orient="horz" pos="10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1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Unia lubelska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Unia lubelska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Unia lubelska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Unia lubelska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5435"/>
          <a:stretch/>
        </p:blipFill>
        <p:spPr>
          <a:xfrm>
            <a:off x="503548" y="1341438"/>
            <a:ext cx="8136904" cy="4454166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Unia lubelska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4" y="4022503"/>
            <a:ext cx="1538160" cy="19987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7308303" y="4380320"/>
            <a:ext cx="1338747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Współczesny Lublin, miejsce zawarcia unii realnej między Koroną i Litwą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zlokalizujesz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czasie i przestrzeni unię lubelską 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okoliczności zawarcia przez Polskę unii realnej z Litwą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warunki, na których zawarto unię w Lublinie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datę zawarcia unii lubelskiej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czym jest unia realna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elementy wspólne i odrębne dla Polski i Litwy po unii lubelskiej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Unia </a:t>
            </a:r>
            <a:r>
              <a:rPr lang="pl-PL" b="1" dirty="0">
                <a:solidFill>
                  <a:schemeClr val="tx2"/>
                </a:solidFill>
              </a:rPr>
              <a:t>polsko-litewska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1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1386 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była to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unia personalna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związek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dwóch lub więcej państw połączonych osobą władcy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945850"/>
            <a:ext cx="3887924" cy="591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751712" y="944724"/>
            <a:ext cx="1295876" cy="591905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45" name="Łącznik prosty 44"/>
          <p:cNvCxnSpPr/>
          <p:nvPr/>
        </p:nvCxnSpPr>
        <p:spPr>
          <a:xfrm>
            <a:off x="503238" y="2204864"/>
            <a:ext cx="38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03547" y="2248928"/>
            <a:ext cx="3888000" cy="7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czasie rządów Zygmunta II Augusta szlachta polska zaczęła domagać się zmiany tej unii na ściślejszą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03547" y="2961172"/>
            <a:ext cx="3888000" cy="201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uważała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że związek Polski z Litwą przynosi korzyści obu stronom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istniało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zagrożenie, że unia rozpadnie się w razie bezpotomnej śmierci króla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obawiano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się, że po usunięciu zagrożenia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strony Moskwy Litwini będą dążyć do jej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zerwania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pojawiło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żądanie wcielenia Litwy do Korony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6950" r="4219" b="19550"/>
          <a:stretch/>
        </p:blipFill>
        <p:spPr>
          <a:xfrm>
            <a:off x="4895602" y="1376772"/>
            <a:ext cx="4104456" cy="5040560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41" name="pole tekstowe 40"/>
          <p:cNvSpPr txBox="1"/>
          <p:nvPr/>
        </p:nvSpPr>
        <p:spPr>
          <a:xfrm>
            <a:off x="4104076" y="5625268"/>
            <a:ext cx="1152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Król Zygmunt II August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13" grpId="0"/>
      <p:bldP spid="12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54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540922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369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Unia </a:t>
            </a:r>
            <a:r>
              <a:rPr lang="pl-PL" b="1" dirty="0">
                <a:solidFill>
                  <a:srgbClr val="013974"/>
                </a:solidFill>
              </a:rPr>
              <a:t>polsko-litewska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572435" y="1376771"/>
            <a:ext cx="4067692" cy="1512169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król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Zygmunt August początkowo sprzeciwiał się zacieśnieniu unii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władza na Litwie zmalałaby, bo szlachta litewska miałaby te same przywileje co polska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zagrożenie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strony Moskwy rosło i Litwini potrzebowali pomocy Polski</a:t>
            </a:r>
          </a:p>
        </p:txBody>
      </p:sp>
      <p:cxnSp>
        <p:nvCxnSpPr>
          <p:cNvPr id="30" name="Łącznik prosty 29"/>
          <p:cNvCxnSpPr/>
          <p:nvPr/>
        </p:nvCxnSpPr>
        <p:spPr>
          <a:xfrm>
            <a:off x="4572126" y="2924944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4572435" y="2960948"/>
            <a:ext cx="4067692" cy="180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społeczeństwie litewskim także nie było zgody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ściślejszą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unię popierała mniej zamożna szlachta litewska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magnaci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sprzeciwiali się unii, bo obwiali się utraty swojej pozycji w państwie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strony nie zgadzały się natomiast na wcielenie Litwy do Polski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1646" r="1035" b="1644"/>
          <a:stretch/>
        </p:blipFill>
        <p:spPr>
          <a:xfrm>
            <a:off x="675684" y="1712415"/>
            <a:ext cx="3600401" cy="2148633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1530969" y="3933056"/>
            <a:ext cx="2745116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W czasie, gdy decydowała się wspólna przyszłość Polski i </a:t>
            </a:r>
            <a:r>
              <a:rPr lang="pl-PL" sz="700" dirty="0" smtClean="0"/>
              <a:t>Litwy, </a:t>
            </a:r>
            <a:r>
              <a:rPr lang="pl-PL" sz="700" dirty="0"/>
              <a:t>trwała wojna z państwem moskiewskim o panowanie nad wybrzeżami Morza Bałtyckiego. Na ilustracji rysownik przedstawił szturm wojsk moskiewskich na należące do Litwy miasto Połock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12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780114" y="1376363"/>
            <a:ext cx="4363886" cy="5040312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Sejm </a:t>
            </a:r>
            <a:r>
              <a:rPr lang="pl-PL" b="1" dirty="0">
                <a:solidFill>
                  <a:schemeClr val="tx2"/>
                </a:solidFill>
              </a:rPr>
              <a:t>lubelski 1569 r.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03547" y="1376771"/>
            <a:ext cx="3888000" cy="1512169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początkowo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Polacy i Litwini obradowali oddzielnie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strony przez długie tygodnie nie mogły dojść do porozumienia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żądaniu króla, aby Polacy i Litwini zaczęli obradować wspólnie, delegacja litewska opuściła Lublin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292494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503547" y="2960948"/>
            <a:ext cx="3888000" cy="108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odpowiedzi król oderwał od Litwy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Podlasie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Wołyń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Podole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decyzja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spowodowała powrót Litwinów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Lublina i do sejmu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r="18461"/>
          <a:stretch/>
        </p:blipFill>
        <p:spPr>
          <a:xfrm>
            <a:off x="4860032" y="1481038"/>
            <a:ext cx="3780420" cy="4686701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50" name="pole tekstowe 49"/>
          <p:cNvSpPr txBox="1"/>
          <p:nvPr/>
        </p:nvSpPr>
        <p:spPr>
          <a:xfrm>
            <a:off x="4031940" y="5625244"/>
            <a:ext cx="1223944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Pomnik unii lubelskiej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17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263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4263183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Unia </a:t>
            </a:r>
            <a:r>
              <a:rPr lang="pl-PL" b="1" dirty="0">
                <a:solidFill>
                  <a:srgbClr val="013974"/>
                </a:solidFill>
              </a:rPr>
              <a:t>lubelska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4572000" y="1376771"/>
            <a:ext cx="4068452" cy="504057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Królestwo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Polskie i Wielkie Księstwo Litewskie utworzyły jedno państwo –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Rzeczpospolitą (1569 r.)</a:t>
            </a:r>
          </a:p>
        </p:txBody>
      </p:sp>
      <p:sp>
        <p:nvSpPr>
          <p:cNvPr id="56" name="Prostokąt 55"/>
          <p:cNvSpPr/>
          <p:nvPr/>
        </p:nvSpPr>
        <p:spPr>
          <a:xfrm>
            <a:off x="4572000" y="3695963"/>
            <a:ext cx="4068452" cy="201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odrębne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pozostały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terytoria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urzędy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armie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skarb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języki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urzędowe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4571691" y="3659960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ole tekstowe 61"/>
          <p:cNvSpPr txBox="1"/>
          <p:nvPr/>
        </p:nvSpPr>
        <p:spPr>
          <a:xfrm>
            <a:off x="2771800" y="4257116"/>
            <a:ext cx="1584176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i="1" dirty="0"/>
              <a:t>Unia lubelska</a:t>
            </a:r>
            <a:r>
              <a:rPr lang="pl-PL" sz="700" dirty="0"/>
              <a:t>, obraz Jana Matejki</a:t>
            </a:r>
            <a:endParaRPr lang="pl-PL" sz="700" i="1" dirty="0"/>
          </a:p>
        </p:txBody>
      </p:sp>
      <p:sp>
        <p:nvSpPr>
          <p:cNvPr id="13" name="Prostokąt 12"/>
          <p:cNvSpPr/>
          <p:nvPr/>
        </p:nvSpPr>
        <p:spPr>
          <a:xfrm>
            <a:off x="4572000" y="1881020"/>
            <a:ext cx="4068452" cy="172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wspólne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Rzeczpospolitej były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król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wybierany przez szlachtę polską i litewską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sejm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moneta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polityka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zagraniczna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polityka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obronna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2014320"/>
            <a:ext cx="3780420" cy="2170788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56" grpId="0"/>
      <p:bldP spid="6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172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1728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Unia </a:t>
            </a:r>
            <a:r>
              <a:rPr lang="pl-PL" b="1" dirty="0">
                <a:solidFill>
                  <a:schemeClr val="tx2"/>
                </a:solidFill>
              </a:rPr>
              <a:t>lubelska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1376362"/>
            <a:ext cx="3385860" cy="5481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572000" y="1376362"/>
            <a:ext cx="3493130" cy="548163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1535456"/>
            <a:ext cx="6697054" cy="4737860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Unia </a:t>
            </a:r>
            <a:r>
              <a:rPr lang="pl-PL" b="1" dirty="0">
                <a:solidFill>
                  <a:schemeClr val="tx2"/>
                </a:solidFill>
              </a:rPr>
              <a:t>lubelska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Polskę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Litwę połączyła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unia realna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544616" y="945850"/>
            <a:ext cx="3887924" cy="591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5256584" y="944724"/>
            <a:ext cx="1079543" cy="591905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503547" y="2240868"/>
            <a:ext cx="3888000" cy="86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szlachty to Rzeczpospolita, czyli republika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rządziły sejm i sejmiki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król „panował, ale nie rządził”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Łącznik prosty 44"/>
          <p:cNvCxnSpPr/>
          <p:nvPr/>
        </p:nvCxnSpPr>
        <p:spPr>
          <a:xfrm>
            <a:off x="503238" y="2204864"/>
            <a:ext cx="38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503547" y="1664860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związek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dwóch państw połączonych instytucjami państwowymi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03547" y="3177068"/>
            <a:ext cx="3888000" cy="86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istniało do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rozbioru Polski w 1795 r.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został zniesiony podział na Polskę i Litwę</a:t>
            </a:r>
          </a:p>
        </p:txBody>
      </p:sp>
      <p:cxnSp>
        <p:nvCxnSpPr>
          <p:cNvPr id="15" name="Łącznik prosty 14"/>
          <p:cNvCxnSpPr/>
          <p:nvPr/>
        </p:nvCxnSpPr>
        <p:spPr>
          <a:xfrm>
            <a:off x="503238" y="3141064"/>
            <a:ext cx="38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6363"/>
            <a:ext cx="4068763" cy="480444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3455134" y="5517232"/>
            <a:ext cx="1872208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i="1" dirty="0"/>
              <a:t>Unia lubelska</a:t>
            </a:r>
            <a:r>
              <a:rPr lang="pl-PL" sz="700" dirty="0"/>
              <a:t>, obraz Marcello Bacciarellego 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142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44" grpId="0"/>
      <p:bldP spid="20" grpId="0"/>
      <p:bldP spid="14" grpId="0"/>
      <p:bldP spid="13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13939</TotalTime>
  <Words>430</Words>
  <Application>Microsoft Office PowerPoint</Application>
  <PresentationFormat>Pokaz na ekranie (4:3)</PresentationFormat>
  <Paragraphs>69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Piotr Salewski</cp:lastModifiedBy>
  <cp:revision>1857</cp:revision>
  <dcterms:created xsi:type="dcterms:W3CDTF">2015-10-29T10:43:43Z</dcterms:created>
  <dcterms:modified xsi:type="dcterms:W3CDTF">2023-12-05T12:20:30Z</dcterms:modified>
</cp:coreProperties>
</file>