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0"/>
  </p:notesMasterIdLst>
  <p:handoutMasterIdLst>
    <p:handoutMasterId r:id="rId11"/>
  </p:handoutMasterIdLst>
  <p:sldIdLst>
    <p:sldId id="296" r:id="rId3"/>
    <p:sldId id="258" r:id="rId4"/>
    <p:sldId id="291" r:id="rId5"/>
    <p:sldId id="297" r:id="rId6"/>
    <p:sldId id="299" r:id="rId7"/>
    <p:sldId id="305" r:id="rId8"/>
    <p:sldId id="308" r:id="rId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042" userDrawn="1">
          <p15:clr>
            <a:srgbClr val="A4A3A4"/>
          </p15:clr>
        </p15:guide>
        <p15:guide id="4" orient="horz" pos="1071" userDrawn="1">
          <p15:clr>
            <a:srgbClr val="A4A3A4"/>
          </p15:clr>
        </p15:guide>
        <p15:guide id="5" pos="2880">
          <p15:clr>
            <a:srgbClr val="A4A3A4"/>
          </p15:clr>
        </p15:guide>
        <p15:guide id="6" orient="horz" pos="32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2EC"/>
    <a:srgbClr val="2E75B5"/>
    <a:srgbClr val="013974"/>
    <a:srgbClr val="036B9A"/>
    <a:srgbClr val="3B87CD"/>
    <a:srgbClr val="2DAFE6"/>
    <a:srgbClr val="0E7094"/>
    <a:srgbClr val="E83363"/>
    <a:srgbClr val="28659C"/>
    <a:srgbClr val="0A5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4699" autoAdjust="0"/>
  </p:normalViewPr>
  <p:slideViewPr>
    <p:cSldViewPr showGuides="1">
      <p:cViewPr varScale="1">
        <p:scale>
          <a:sx n="105" d="100"/>
          <a:sy n="105" d="100"/>
        </p:scale>
        <p:origin x="1188" y="114"/>
      </p:cViewPr>
      <p:guideLst>
        <p:guide orient="horz" pos="4042"/>
        <p:guide orient="horz" pos="1071"/>
        <p:guide pos="2880"/>
        <p:guide orient="horz" pos="3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111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647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530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116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0272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Wojna z Turcją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9" name="Tytuł 1"/>
          <p:cNvSpPr txBox="1">
            <a:spLocks/>
          </p:cNvSpPr>
          <p:nvPr userDrawn="1"/>
        </p:nvSpPr>
        <p:spPr>
          <a:xfrm>
            <a:off x="503238" y="174166"/>
            <a:ext cx="3384706" cy="3600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Wojna z Turcją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4" name="Elipsa 3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B5D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Wojna z Turcją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  <p15:guide id="5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Wojna z Turcją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949741" y="-2738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1" y="130860"/>
            <a:ext cx="1018565" cy="440555"/>
          </a:xfrm>
          <a:prstGeom prst="rect">
            <a:avLst/>
          </a:prstGeom>
        </p:spPr>
      </p:pic>
      <p:grpSp>
        <p:nvGrpSpPr>
          <p:cNvPr id="5" name="Grupa 4"/>
          <p:cNvGrpSpPr/>
          <p:nvPr userDrawn="1"/>
        </p:nvGrpSpPr>
        <p:grpSpPr>
          <a:xfrm>
            <a:off x="499105" y="188640"/>
            <a:ext cx="648072" cy="648072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8" r:id="rId3"/>
    <p:sldLayoutId id="2147483663" r:id="rId4"/>
    <p:sldLayoutId id="2147483689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" r="9833"/>
          <a:stretch/>
        </p:blipFill>
        <p:spPr>
          <a:xfrm>
            <a:off x="503548" y="1341438"/>
            <a:ext cx="8136904" cy="4566285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40000" tIns="108000" bIns="72000" rtlCol="0" anchor="ctr"/>
          <a:lstStyle/>
          <a:p>
            <a:pPr>
              <a:lnSpc>
                <a:spcPts val="3200"/>
              </a:lnSpc>
            </a:pPr>
            <a:r>
              <a:rPr lang="pl-PL" sz="3200" b="1" smtClean="0">
                <a:solidFill>
                  <a:schemeClr val="tx2"/>
                </a:solidFill>
                <a:latin typeface="Calibri" panose="020F0502020204030204" pitchFamily="34" charset="0"/>
              </a:rPr>
              <a:t>Wojny </a:t>
            </a:r>
            <a:r>
              <a:rPr lang="pl-PL" sz="3200" b="1" dirty="0">
                <a:solidFill>
                  <a:schemeClr val="tx2"/>
                </a:solidFill>
                <a:latin typeface="Calibri" panose="020F0502020204030204" pitchFamily="34" charset="0"/>
              </a:rPr>
              <a:t>z Turcją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21" y="4020559"/>
            <a:ext cx="1538160" cy="199878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/>
        </p:spPr>
      </p:pic>
      <p:sp>
        <p:nvSpPr>
          <p:cNvPr id="8" name="pole tekstowe 7"/>
          <p:cNvSpPr txBox="1"/>
          <p:nvPr/>
        </p:nvSpPr>
        <p:spPr>
          <a:xfrm>
            <a:off x="7236296" y="4509152"/>
            <a:ext cx="1404156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i="1" dirty="0"/>
              <a:t>Jan III Sobieski pod Wiedniem</a:t>
            </a:r>
            <a:r>
              <a:rPr lang="pl-PL" sz="700" dirty="0"/>
              <a:t>, </a:t>
            </a:r>
            <a:r>
              <a:rPr lang="pl-PL" sz="700" dirty="0" smtClean="0"/>
              <a:t/>
            </a:r>
            <a:br>
              <a:rPr lang="pl-PL" sz="700" dirty="0" smtClean="0"/>
            </a:br>
            <a:r>
              <a:rPr lang="pl-PL" sz="700" dirty="0" smtClean="0"/>
              <a:t>obraz </a:t>
            </a:r>
            <a:r>
              <a:rPr lang="pl-PL" sz="700" dirty="0"/>
              <a:t>Jana Matejki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3548" y="3069466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NACOBEZU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Cele lekcji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376772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opowiesz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stosunkach Rzeczpospolitej z Turcją w drugiej połowie XVII w.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okoliczności zorganizowania i przebieg odsieczy wiedeńskiej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501009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03547" y="3501008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kim był Jan III Sobieski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daty bitew pod Chocimiem i pod Wiedniem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postanowienia pokojów w Buczaczu i w Karłowicach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49678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491880" y="1448780"/>
            <a:ext cx="1079543" cy="4967895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406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6004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Elekcja </a:t>
            </a:r>
            <a:r>
              <a:rPr lang="pl-PL" b="1" dirty="0">
                <a:solidFill>
                  <a:srgbClr val="013974"/>
                </a:solidFill>
              </a:rPr>
              <a:t>nowego władcy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4860033" y="1376772"/>
            <a:ext cx="3780730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1669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elekcja pod Warszawą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wybrano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Michała Korybuta Wiśniowieckiego</a:t>
            </a:r>
          </a:p>
        </p:txBody>
      </p:sp>
      <p:cxnSp>
        <p:nvCxnSpPr>
          <p:cNvPr id="19" name="Łącznik prosty 18"/>
          <p:cNvCxnSpPr/>
          <p:nvPr/>
        </p:nvCxnSpPr>
        <p:spPr>
          <a:xfrm>
            <a:off x="4860032" y="1988294"/>
            <a:ext cx="3780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4860467" y="2024844"/>
            <a:ext cx="3780296" cy="1404156"/>
          </a:xfrm>
          <a:prstGeom prst="rect">
            <a:avLst/>
          </a:prstGeom>
          <a:ln>
            <a:noFill/>
          </a:ln>
        </p:spPr>
        <p:txBody>
          <a:bodyPr wrap="square" lIns="0" tIns="36000" rIns="0" bIns="0" numCol="1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mimo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iż popierała go znaczna część szlachty, władca był słaby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część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magnaterii spiskowała przeciw niemu, chcąc go usunąć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państwu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groził wybuch wojny domowej</a:t>
            </a: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0" t="12600" r="14766" b="28076"/>
          <a:stretch>
            <a:fillRect/>
          </a:stretch>
        </p:blipFill>
        <p:spPr>
          <a:xfrm>
            <a:off x="913586" y="1664201"/>
            <a:ext cx="3247304" cy="4068452"/>
          </a:xfrm>
          <a:custGeom>
            <a:avLst/>
            <a:gdLst>
              <a:gd name="connsiteX0" fmla="*/ 1623652 w 3247304"/>
              <a:gd name="connsiteY0" fmla="*/ 0 h 4068452"/>
              <a:gd name="connsiteX1" fmla="*/ 3247304 w 3247304"/>
              <a:gd name="connsiteY1" fmla="*/ 2034226 h 4068452"/>
              <a:gd name="connsiteX2" fmla="*/ 1623652 w 3247304"/>
              <a:gd name="connsiteY2" fmla="*/ 4068452 h 4068452"/>
              <a:gd name="connsiteX3" fmla="*/ 0 w 3247304"/>
              <a:gd name="connsiteY3" fmla="*/ 2034226 h 4068452"/>
              <a:gd name="connsiteX4" fmla="*/ 1623652 w 3247304"/>
              <a:gd name="connsiteY4" fmla="*/ 0 h 4068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7304" h="4068452">
                <a:moveTo>
                  <a:pt x="1623652" y="0"/>
                </a:moveTo>
                <a:cubicBezTo>
                  <a:pt x="2520370" y="0"/>
                  <a:pt x="3247304" y="910754"/>
                  <a:pt x="3247304" y="2034226"/>
                </a:cubicBezTo>
                <a:cubicBezTo>
                  <a:pt x="3247304" y="3157698"/>
                  <a:pt x="2520370" y="4068452"/>
                  <a:pt x="1623652" y="4068452"/>
                </a:cubicBezTo>
                <a:cubicBezTo>
                  <a:pt x="726934" y="4068452"/>
                  <a:pt x="0" y="3157698"/>
                  <a:pt x="0" y="2034226"/>
                </a:cubicBezTo>
                <a:cubicBezTo>
                  <a:pt x="0" y="910754"/>
                  <a:pt x="726934" y="0"/>
                  <a:pt x="1623652" y="0"/>
                </a:cubicBezTo>
                <a:close/>
              </a:path>
            </a:pathLst>
          </a:custGeom>
          <a:ln w="12700">
            <a:solidFill>
              <a:srgbClr val="B5D2EC"/>
            </a:solidFill>
          </a:ln>
        </p:spPr>
      </p:pic>
      <p:sp>
        <p:nvSpPr>
          <p:cNvPr id="14" name="pole tekstowe 13"/>
          <p:cNvSpPr txBox="1"/>
          <p:nvPr/>
        </p:nvSpPr>
        <p:spPr>
          <a:xfrm>
            <a:off x="2725629" y="5804661"/>
            <a:ext cx="1440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0" bIns="0" rtlCol="0" anchor="ctr">
            <a:noAutofit/>
          </a:bodyPr>
          <a:lstStyle/>
          <a:p>
            <a:r>
              <a:rPr lang="pl-PL" sz="700" dirty="0"/>
              <a:t>Król Michał Korybut Wiśniowiecki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19858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8" grpId="0"/>
      <p:bldP spid="21" grpId="0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rostokąt 48"/>
          <p:cNvSpPr/>
          <p:nvPr/>
        </p:nvSpPr>
        <p:spPr>
          <a:xfrm>
            <a:off x="4824028" y="1376363"/>
            <a:ext cx="4322268" cy="2880729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33" name="Łącznik prosty 32"/>
          <p:cNvCxnSpPr/>
          <p:nvPr/>
        </p:nvCxnSpPr>
        <p:spPr>
          <a:xfrm>
            <a:off x="503238" y="1376363"/>
            <a:ext cx="248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8" y="944772"/>
            <a:ext cx="3132348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Wojna </a:t>
            </a:r>
            <a:r>
              <a:rPr lang="pl-PL" b="1" dirty="0">
                <a:solidFill>
                  <a:schemeClr val="tx2"/>
                </a:solidFill>
              </a:rPr>
              <a:t>z Turcją </a:t>
            </a:r>
          </a:p>
        </p:txBody>
      </p:sp>
      <p:sp>
        <p:nvSpPr>
          <p:cNvPr id="35" name="Prostokąt 34"/>
          <p:cNvSpPr/>
          <p:nvPr/>
        </p:nvSpPr>
        <p:spPr>
          <a:xfrm>
            <a:off x="503547" y="1376772"/>
            <a:ext cx="4068453" cy="183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2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najpotężniejszych państw w Europie i Azji</a:t>
            </a:r>
          </a:p>
          <a:p>
            <a:pPr marL="360000" lvl="1" indent="-180000">
              <a:spcBef>
                <a:spcPts val="2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posiadało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tereny na trzech kontynentach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Europie, Azji i Afryce</a:t>
            </a:r>
          </a:p>
          <a:p>
            <a:pPr marL="360000" lvl="1" indent="-180000">
              <a:spcBef>
                <a:spcPts val="2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jego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armia zagrażała licznym państwom, w tym Polsce </a:t>
            </a:r>
          </a:p>
          <a:p>
            <a:pPr marL="360000" lvl="1" indent="-180000">
              <a:spcBef>
                <a:spcPts val="2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organizowane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przez Turcję podboje miały prowadzić do zdobycia pieniędzy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łupów</a:t>
            </a:r>
          </a:p>
        </p:txBody>
      </p:sp>
      <p:sp>
        <p:nvSpPr>
          <p:cNvPr id="10" name="Prostokąt 9"/>
          <p:cNvSpPr/>
          <p:nvPr/>
        </p:nvSpPr>
        <p:spPr>
          <a:xfrm>
            <a:off x="503547" y="3104964"/>
            <a:ext cx="4068453" cy="11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2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1672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armia turecka wkroczyła do Rzeczpospolitej</a:t>
            </a:r>
          </a:p>
          <a:p>
            <a:pPr marL="360000" lvl="1" indent="-180000">
              <a:spcBef>
                <a:spcPts val="2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wspierali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ją Kozacy i Tatarzy</a:t>
            </a:r>
          </a:p>
          <a:p>
            <a:pPr marL="360000" lvl="1" indent="-180000">
              <a:spcBef>
                <a:spcPts val="2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dwa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sejmy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zwołane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żeby zebrać pieniądze na powiększenie armii, zostały zerwane</a:t>
            </a:r>
          </a:p>
          <a:p>
            <a:pPr marL="360000" lvl="1" indent="-180000">
              <a:spcBef>
                <a:spcPts val="2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poddała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twierdza w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Kamieńcu Podolskim</a:t>
            </a:r>
          </a:p>
        </p:txBody>
      </p:sp>
      <p:cxnSp>
        <p:nvCxnSpPr>
          <p:cNvPr id="11" name="Łącznik prosty 10"/>
          <p:cNvCxnSpPr/>
          <p:nvPr/>
        </p:nvCxnSpPr>
        <p:spPr>
          <a:xfrm>
            <a:off x="503238" y="3068960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ostokąt 11"/>
          <p:cNvSpPr/>
          <p:nvPr/>
        </p:nvSpPr>
        <p:spPr>
          <a:xfrm>
            <a:off x="503547" y="4293096"/>
            <a:ext cx="4068453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obroną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państwa dowodził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hetman Jan Sobieski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mający do dyspozycji 3 tysiące żołnierzy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4824028" y="4401108"/>
            <a:ext cx="3816735" cy="20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2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1672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posłowie królewscy podpisali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pokój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Buczaczu</a:t>
            </a:r>
          </a:p>
          <a:p>
            <a:pPr marL="360000" lvl="1" indent="-180000">
              <a:spcBef>
                <a:spcPts val="2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Rzeczpospolita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odstąpiła Turcji Podole,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Kozakom część prawobrzeżnej Ukrainy</a:t>
            </a:r>
          </a:p>
          <a:p>
            <a:pPr marL="360000" lvl="1" indent="-180000">
              <a:spcBef>
                <a:spcPts val="2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Polacy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Litwini zgodzili się ponadto płacić sułtanowi coroczny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haracz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(daninę)</a:t>
            </a:r>
          </a:p>
          <a:p>
            <a:pPr marL="360000" lvl="1" indent="-180000">
              <a:spcBef>
                <a:spcPts val="2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oznaczało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to, że Rzeczpospolita jest państwem podległym Turcji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7812360" y="1376363"/>
            <a:ext cx="1333936" cy="28807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" b="5048"/>
          <a:stretch/>
        </p:blipFill>
        <p:spPr>
          <a:xfrm>
            <a:off x="4950042" y="1520788"/>
            <a:ext cx="4193958" cy="2628292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19" name="pole tekstowe 18"/>
          <p:cNvSpPr txBox="1"/>
          <p:nvPr/>
        </p:nvSpPr>
        <p:spPr>
          <a:xfrm>
            <a:off x="4824028" y="3698988"/>
            <a:ext cx="2124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0" bIns="0" rtlCol="0" anchor="ctr">
            <a:noAutofit/>
          </a:bodyPr>
          <a:lstStyle/>
          <a:p>
            <a:r>
              <a:rPr lang="pl-PL" sz="700" dirty="0"/>
              <a:t>Twierdza w Kamieńcu Podolskim, widok współczesny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2882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5" grpId="0"/>
      <p:bldP spid="10" grpId="0"/>
      <p:bldP spid="12" grpId="0"/>
      <p:bldP spid="15" grpId="0"/>
      <p:bldP spid="17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4724909" y="1376363"/>
            <a:ext cx="3906812" cy="54816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6480838" y="1376363"/>
            <a:ext cx="2159926" cy="5481637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Wojna </a:t>
            </a:r>
            <a:r>
              <a:rPr lang="pl-PL" b="1" dirty="0">
                <a:solidFill>
                  <a:srgbClr val="013974"/>
                </a:solidFill>
              </a:rPr>
              <a:t>z Turcją 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503546" y="1376772"/>
            <a:ext cx="3923691" cy="75608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wieść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postanowieniach traktatu oburzyła szlachtę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sejm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odmówił zapłacenia haraczu i uchwalił podatki na zebranie armii</a:t>
            </a:r>
          </a:p>
        </p:txBody>
      </p:sp>
      <p:sp>
        <p:nvSpPr>
          <p:cNvPr id="8" name="Prostokąt 7"/>
          <p:cNvSpPr/>
          <p:nvPr/>
        </p:nvSpPr>
        <p:spPr>
          <a:xfrm>
            <a:off x="503546" y="2312876"/>
            <a:ext cx="3923691" cy="46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1673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hetman Sobieski zaatakował siły tureckie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 Chocimiem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503546" y="2816932"/>
            <a:ext cx="3923691" cy="792088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zniszczeniu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uległa większość sił tureckich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zwycięstwa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udało się jednak całkowicie wykorzystać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503546" y="3771364"/>
            <a:ext cx="3923691" cy="46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1674 r.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szlachta ogłosiła królem zwycięskiego hetmana –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Jana III Sobieskiego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503546" y="4275420"/>
            <a:ext cx="3923691" cy="1385828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1676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król zawarł z Turcją rozejm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Żurawnie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Turcja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zatrzymała Podole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Rzeczpospolita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odzyskała dwie twierdze na Ukrainie, ale nie musiała płacić haraczu </a:t>
            </a:r>
          </a:p>
        </p:txBody>
      </p:sp>
      <p:cxnSp>
        <p:nvCxnSpPr>
          <p:cNvPr id="14" name="Łącznik prosty 13"/>
          <p:cNvCxnSpPr/>
          <p:nvPr/>
        </p:nvCxnSpPr>
        <p:spPr>
          <a:xfrm>
            <a:off x="503238" y="2240868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503238" y="3681028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20832" r="20075" b="28392"/>
          <a:stretch/>
        </p:blipFill>
        <p:spPr>
          <a:xfrm>
            <a:off x="4902627" y="1554551"/>
            <a:ext cx="3551375" cy="2196245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18" name="pole tekstowe 17"/>
          <p:cNvSpPr txBox="1"/>
          <p:nvPr/>
        </p:nvSpPr>
        <p:spPr>
          <a:xfrm>
            <a:off x="4902627" y="3032956"/>
            <a:ext cx="1080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0" bIns="0" rtlCol="0" anchor="ctr">
            <a:noAutofit/>
          </a:bodyPr>
          <a:lstStyle/>
          <a:p>
            <a:r>
              <a:rPr lang="pl-PL" sz="700" dirty="0"/>
              <a:t>Bitwa pod Chocimiem</a:t>
            </a:r>
            <a:endParaRPr lang="pl-PL" sz="700" i="1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7" t="5376" r="6651" b="29525"/>
          <a:stretch/>
        </p:blipFill>
        <p:spPr>
          <a:xfrm>
            <a:off x="5796136" y="3500351"/>
            <a:ext cx="2445949" cy="2916324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21" name="pole tekstowe 20"/>
          <p:cNvSpPr txBox="1"/>
          <p:nvPr/>
        </p:nvSpPr>
        <p:spPr>
          <a:xfrm>
            <a:off x="5796136" y="5949850"/>
            <a:ext cx="1008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0" bIns="0" rtlCol="0" anchor="ctr">
            <a:noAutofit/>
          </a:bodyPr>
          <a:lstStyle/>
          <a:p>
            <a:r>
              <a:rPr lang="pl-PL" sz="700" dirty="0"/>
              <a:t>Król Jan III Sobieski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4220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/>
      <p:bldP spid="8" grpId="0"/>
      <p:bldP spid="11" grpId="0"/>
      <p:bldP spid="12" grpId="0"/>
      <p:bldP spid="13" grpId="0"/>
      <p:bldP spid="18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744417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779088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Wojna </a:t>
            </a:r>
            <a:r>
              <a:rPr lang="pl-PL" b="1" dirty="0">
                <a:solidFill>
                  <a:schemeClr val="tx2"/>
                </a:solidFill>
              </a:rPr>
              <a:t>Turcji z Austrią 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744417" cy="54006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1683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armia turecka obległa Wiedeń – stolicę Austrii </a:t>
            </a:r>
          </a:p>
        </p:txBody>
      </p:sp>
      <p:sp>
        <p:nvSpPr>
          <p:cNvPr id="7" name="Prostokąt 6"/>
          <p:cNvSpPr/>
          <p:nvPr/>
        </p:nvSpPr>
        <p:spPr>
          <a:xfrm>
            <a:off x="503547" y="1916832"/>
            <a:ext cx="3744417" cy="612068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dowódcą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Turków był wezyr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Kara Mustafa 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zagroził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wymordowaniem mieszkańców </a:t>
            </a:r>
          </a:p>
        </p:txBody>
      </p:sp>
      <p:sp>
        <p:nvSpPr>
          <p:cNvPr id="8" name="Prostokąt 7"/>
          <p:cNvSpPr/>
          <p:nvPr/>
        </p:nvSpPr>
        <p:spPr>
          <a:xfrm>
            <a:off x="503547" y="2620744"/>
            <a:ext cx="3744417" cy="170835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cesarz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Austrii wysłał prośbę o pomoc, na którą odpowiedział polski władca 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 Sobieski zorganizował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odsiecz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czyli pomoc wojskową 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władca obawiał się, że przegrana Austrii może oznaczać, iż kolejnym celem Turcji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będzie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Polska</a:t>
            </a: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880828"/>
            <a:ext cx="374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/>
          <p:cNvCxnSpPr/>
          <p:nvPr/>
        </p:nvCxnSpPr>
        <p:spPr>
          <a:xfrm>
            <a:off x="503238" y="2564904"/>
            <a:ext cx="374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/>
          <p:cNvSpPr/>
          <p:nvPr/>
        </p:nvSpPr>
        <p:spPr>
          <a:xfrm>
            <a:off x="4824028" y="1376363"/>
            <a:ext cx="4322268" cy="4789487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7812360" y="1376363"/>
            <a:ext cx="1333936" cy="4789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0" t="11739" r="11316" b="14521"/>
          <a:stretch/>
        </p:blipFill>
        <p:spPr>
          <a:xfrm>
            <a:off x="4968043" y="1508464"/>
            <a:ext cx="4048053" cy="3000655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15" name="pole tekstowe 14"/>
          <p:cNvSpPr txBox="1"/>
          <p:nvPr/>
        </p:nvSpPr>
        <p:spPr>
          <a:xfrm>
            <a:off x="4968043" y="4581152"/>
            <a:ext cx="1296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0" bIns="0" rtlCol="0" anchor="ctr">
            <a:noAutofit/>
          </a:bodyPr>
          <a:lstStyle/>
          <a:p>
            <a:r>
              <a:rPr lang="pl-PL" sz="700" dirty="0"/>
              <a:t>Okopy tureckie pod Wiedniem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69747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7" grpId="0"/>
      <p:bldP spid="8" grpId="0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47170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672477" y="1448780"/>
            <a:ext cx="1079543" cy="471707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424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424769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Odsiecz </a:t>
            </a:r>
            <a:r>
              <a:rPr lang="pl-PL" b="1" dirty="0">
                <a:solidFill>
                  <a:srgbClr val="013974"/>
                </a:solidFill>
              </a:rPr>
              <a:t>wiedeńska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5004047" y="1376770"/>
            <a:ext cx="3636715" cy="129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września 1683 r. doszło do bitwy pod Wiedniem 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 Sobieski dowodził wojskami polskimi, austriackimi i niemieckimi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atak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poprowadziło 2500 polskich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husarzy </a:t>
            </a:r>
          </a:p>
        </p:txBody>
      </p:sp>
      <p:sp>
        <p:nvSpPr>
          <p:cNvPr id="62" name="pole tekstowe 61"/>
          <p:cNvSpPr txBox="1"/>
          <p:nvPr/>
        </p:nvSpPr>
        <p:spPr>
          <a:xfrm>
            <a:off x="3779912" y="4468513"/>
            <a:ext cx="874842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Husaria polska</a:t>
            </a:r>
            <a:endParaRPr lang="pl-PL" sz="700" i="1" dirty="0"/>
          </a:p>
        </p:txBody>
      </p:sp>
      <p:sp>
        <p:nvSpPr>
          <p:cNvPr id="12" name="Prostokąt 11"/>
          <p:cNvSpPr/>
          <p:nvPr/>
        </p:nvSpPr>
        <p:spPr>
          <a:xfrm>
            <a:off x="5004047" y="2708920"/>
            <a:ext cx="3636715" cy="32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ciężkozbrojna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jazda polska </a:t>
            </a:r>
          </a:p>
        </p:txBody>
      </p:sp>
      <p:cxnSp>
        <p:nvCxnSpPr>
          <p:cNvPr id="14" name="Łącznik prosty 13"/>
          <p:cNvCxnSpPr/>
          <p:nvPr/>
        </p:nvCxnSpPr>
        <p:spPr>
          <a:xfrm>
            <a:off x="5004048" y="3032956"/>
            <a:ext cx="3636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/>
          <p:cNvSpPr/>
          <p:nvPr/>
        </p:nvSpPr>
        <p:spPr>
          <a:xfrm>
            <a:off x="5004047" y="3068960"/>
            <a:ext cx="3636715" cy="14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atak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jazdy zmiótł turecką linię obrony, a gdy chrześcijańska jazda pojawiła się w obozie Turków, zaczęli oni w panice uciekać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odsiecz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była jednym z największych polskich zwycięstw militarnych i zakończyła napór Turków na Europę</a:t>
            </a:r>
          </a:p>
        </p:txBody>
      </p:sp>
      <p:cxnSp>
        <p:nvCxnSpPr>
          <p:cNvPr id="19" name="Łącznik prosty 18"/>
          <p:cNvCxnSpPr/>
          <p:nvPr/>
        </p:nvCxnSpPr>
        <p:spPr>
          <a:xfrm>
            <a:off x="5004048" y="4509120"/>
            <a:ext cx="3636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rostokąt 19"/>
          <p:cNvSpPr/>
          <p:nvPr/>
        </p:nvSpPr>
        <p:spPr>
          <a:xfrm>
            <a:off x="5004047" y="4545124"/>
            <a:ext cx="3636715" cy="14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konflikt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Turcją zakończył się ostatecznie po śmierci Sobieskiego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1699 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podpisano pokój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Karłowicach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Rzeczpospolita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odzyskała Podole i część Ukrainy, utracone w 1672 r.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9" t="5637" r="13776" b="12920"/>
          <a:stretch/>
        </p:blipFill>
        <p:spPr>
          <a:xfrm>
            <a:off x="603842" y="1538086"/>
            <a:ext cx="4050912" cy="2847213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</p:spTree>
    <p:extLst>
      <p:ext uri="{BB962C8B-B14F-4D97-AF65-F5344CB8AC3E}">
        <p14:creationId xmlns:p14="http://schemas.microsoft.com/office/powerpoint/2010/main" val="375594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51" grpId="0"/>
      <p:bldP spid="62" grpId="0" animBg="1"/>
      <p:bldP spid="12" grpId="0"/>
      <p:bldP spid="17" grpId="0"/>
      <p:bldP spid="20" grpId="0"/>
    </p:bldLst>
  </p:timing>
</p:sld>
</file>

<file path=ppt/theme/theme1.xml><?xml version="1.0" encoding="utf-8"?>
<a:theme xmlns:a="http://schemas.openxmlformats.org/drawingml/2006/main" name="Motyw pakietu Office">
  <a:themeElements>
    <a:clrScheme name="Historia_Lic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2E75B5"/>
      </a:accent4>
      <a:accent5>
        <a:srgbClr val="3F9FCB"/>
      </a:accent5>
      <a:accent6>
        <a:srgbClr val="4472C4"/>
      </a:accent6>
      <a:hlink>
        <a:srgbClr val="4472C4"/>
      </a:hlink>
      <a:folHlink>
        <a:srgbClr val="4472C4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14215</TotalTime>
  <Words>431</Words>
  <Application>Microsoft Office PowerPoint</Application>
  <PresentationFormat>Pokaz na ekranie (4:3)</PresentationFormat>
  <Paragraphs>69</Paragraphs>
  <Slides>7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Piotr Salewski</cp:lastModifiedBy>
  <cp:revision>1878</cp:revision>
  <dcterms:created xsi:type="dcterms:W3CDTF">2015-10-29T10:43:43Z</dcterms:created>
  <dcterms:modified xsi:type="dcterms:W3CDTF">2023-12-07T11:42:45Z</dcterms:modified>
</cp:coreProperties>
</file>