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0"/>
  </p:notesMasterIdLst>
  <p:handoutMasterIdLst>
    <p:handoutMasterId r:id="rId11"/>
  </p:handoutMasterIdLst>
  <p:sldIdLst>
    <p:sldId id="296" r:id="rId3"/>
    <p:sldId id="258" r:id="rId4"/>
    <p:sldId id="291" r:id="rId5"/>
    <p:sldId id="297" r:id="rId6"/>
    <p:sldId id="299" r:id="rId7"/>
    <p:sldId id="305" r:id="rId8"/>
    <p:sldId id="308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4042" userDrawn="1">
          <p15:clr>
            <a:srgbClr val="A4A3A4"/>
          </p15:clr>
        </p15:guide>
        <p15:guide id="4" orient="horz" pos="1071" userDrawn="1">
          <p15:clr>
            <a:srgbClr val="A4A3A4"/>
          </p15:clr>
        </p15:guide>
        <p15:guide id="5" pos="2880">
          <p15:clr>
            <a:srgbClr val="A4A3A4"/>
          </p15:clr>
        </p15:guide>
        <p15:guide id="6" orient="horz" pos="32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D2EC"/>
    <a:srgbClr val="2E75B5"/>
    <a:srgbClr val="013974"/>
    <a:srgbClr val="036B9A"/>
    <a:srgbClr val="3B87CD"/>
    <a:srgbClr val="2DAFE6"/>
    <a:srgbClr val="0E7094"/>
    <a:srgbClr val="E83363"/>
    <a:srgbClr val="28659C"/>
    <a:srgbClr val="0A5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99" autoAdjust="0"/>
  </p:normalViewPr>
  <p:slideViewPr>
    <p:cSldViewPr showGuides="1">
      <p:cViewPr varScale="1">
        <p:scale>
          <a:sx n="105" d="100"/>
          <a:sy n="105" d="100"/>
        </p:scale>
        <p:origin x="1188" y="114"/>
      </p:cViewPr>
      <p:guideLst>
        <p:guide orient="horz" pos="4042"/>
        <p:guide orient="horz" pos="1071"/>
        <p:guide pos="2880"/>
        <p:guide orient="horz" pos="3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592" y="7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740E5-BA40-4EC5-9D1F-2F0DE9FBD18D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7E743-41CC-4F35-8F12-9486F6BDD4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4450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645C8-E335-461C-8D96-6403F75384D7}" type="datetimeFigureOut">
              <a:rPr lang="pl-PL" smtClean="0"/>
              <a:pPr/>
              <a:t>07.12.2023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382AB-0074-4F59-87A4-F26287206B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621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9121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7719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7111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3647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4530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2116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0272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682"/>
            <a:ext cx="1040407" cy="450002"/>
          </a:xfrm>
          <a:prstGeom prst="rect">
            <a:avLst/>
          </a:prstGeom>
        </p:spPr>
      </p:pic>
      <p:sp>
        <p:nvSpPr>
          <p:cNvPr id="16" name="Tytuł 1"/>
          <p:cNvSpPr txBox="1">
            <a:spLocks/>
          </p:cNvSpPr>
          <p:nvPr userDrawn="1"/>
        </p:nvSpPr>
        <p:spPr>
          <a:xfrm>
            <a:off x="-72516" y="174166"/>
            <a:ext cx="4068000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Wojna z Turcją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6888761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44581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0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07.12.2023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70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07.12.2023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6608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07.12.2023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1911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07.12.2023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5480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0482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9219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7554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3077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4745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9429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682"/>
            <a:ext cx="1040407" cy="450002"/>
          </a:xfrm>
          <a:prstGeom prst="rect">
            <a:avLst/>
          </a:prstGeom>
        </p:spPr>
      </p:pic>
      <p:sp>
        <p:nvSpPr>
          <p:cNvPr id="19" name="Tytuł 1"/>
          <p:cNvSpPr txBox="1">
            <a:spLocks/>
          </p:cNvSpPr>
          <p:nvPr userDrawn="1"/>
        </p:nvSpPr>
        <p:spPr>
          <a:xfrm>
            <a:off x="503238" y="174166"/>
            <a:ext cx="338470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Wojna z Turcją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6888761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86808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5" orient="horz" pos="86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1807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9440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5758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9210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344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 userDrawn="1"/>
        </p:nvGrpSpPr>
        <p:grpSpPr>
          <a:xfrm>
            <a:off x="6888761" y="80628"/>
            <a:ext cx="590538" cy="590538"/>
            <a:chOff x="9732404" y="3038973"/>
            <a:chExt cx="1666341" cy="1666341"/>
          </a:xfrm>
        </p:grpSpPr>
        <p:sp>
          <p:nvSpPr>
            <p:cNvPr id="4" name="Elipsa 3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9917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5" orient="horz" pos="86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bg>
      <p:bgPr>
        <a:solidFill>
          <a:srgbClr val="B5D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70" y="151397"/>
            <a:ext cx="461393" cy="416572"/>
          </a:xfrm>
          <a:prstGeom prst="rect">
            <a:avLst/>
          </a:prstGeom>
        </p:spPr>
      </p:pic>
      <p:sp>
        <p:nvSpPr>
          <p:cNvPr id="17" name="Tytuł 1"/>
          <p:cNvSpPr txBox="1">
            <a:spLocks/>
          </p:cNvSpPr>
          <p:nvPr userDrawn="1"/>
        </p:nvSpPr>
        <p:spPr>
          <a:xfrm>
            <a:off x="-72516" y="174166"/>
            <a:ext cx="4068000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bg1"/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Wojna z Turcją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7401842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36796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90" userDrawn="1">
          <p15:clr>
            <a:srgbClr val="FBAE40"/>
          </p15:clr>
        </p15:guide>
        <p15:guide id="2" orient="horz" pos="3884" userDrawn="1">
          <p15:clr>
            <a:srgbClr val="FBAE40"/>
          </p15:clr>
        </p15:guide>
        <p15:guide id="3" pos="5443" userDrawn="1">
          <p15:clr>
            <a:srgbClr val="FBAE40"/>
          </p15:clr>
        </p15:guide>
        <p15:guide id="4" pos="317" userDrawn="1">
          <p15:clr>
            <a:srgbClr val="FBAE40"/>
          </p15:clr>
        </p15:guide>
        <p15:guide id="5" orient="horz" pos="61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bg>
      <p:bgPr>
        <a:solidFill>
          <a:srgbClr val="0139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70" y="151397"/>
            <a:ext cx="461393" cy="416572"/>
          </a:xfrm>
          <a:prstGeom prst="rect">
            <a:avLst/>
          </a:prstGeom>
        </p:spPr>
      </p:pic>
      <p:sp>
        <p:nvSpPr>
          <p:cNvPr id="17" name="Tytuł 1"/>
          <p:cNvSpPr txBox="1">
            <a:spLocks/>
          </p:cNvSpPr>
          <p:nvPr userDrawn="1"/>
        </p:nvSpPr>
        <p:spPr>
          <a:xfrm>
            <a:off x="-72516" y="174166"/>
            <a:ext cx="4068000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Wojna z Turcją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7401842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90881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43">
          <p15:clr>
            <a:srgbClr val="FBAE40"/>
          </p15:clr>
        </p15:guide>
        <p15:guide id="4" pos="317">
          <p15:clr>
            <a:srgbClr val="FBAE40"/>
          </p15:clr>
        </p15:guide>
        <p15:guide id="5" orient="horz" pos="61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bg>
      <p:bgPr>
        <a:solidFill>
          <a:srgbClr val="0139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chemat blokowy: ręczne wprowadzanie danych 5"/>
          <p:cNvSpPr/>
          <p:nvPr/>
        </p:nvSpPr>
        <p:spPr>
          <a:xfrm rot="10800000">
            <a:off x="6949741" y="-27383"/>
            <a:ext cx="1691021" cy="871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523"/>
              <a:gd name="connsiteY0" fmla="*/ 2645 h 10000"/>
              <a:gd name="connsiteX1" fmla="*/ 10523 w 10523"/>
              <a:gd name="connsiteY1" fmla="*/ 0 h 10000"/>
              <a:gd name="connsiteX2" fmla="*/ 10523 w 10523"/>
              <a:gd name="connsiteY2" fmla="*/ 10000 h 10000"/>
              <a:gd name="connsiteX3" fmla="*/ 523 w 10523"/>
              <a:gd name="connsiteY3" fmla="*/ 10000 h 10000"/>
              <a:gd name="connsiteX4" fmla="*/ 0 w 10523"/>
              <a:gd name="connsiteY4" fmla="*/ 2645 h 10000"/>
              <a:gd name="connsiteX0" fmla="*/ 0 w 11046"/>
              <a:gd name="connsiteY0" fmla="*/ 2645 h 10108"/>
              <a:gd name="connsiteX1" fmla="*/ 10523 w 11046"/>
              <a:gd name="connsiteY1" fmla="*/ 0 h 10108"/>
              <a:gd name="connsiteX2" fmla="*/ 11046 w 11046"/>
              <a:gd name="connsiteY2" fmla="*/ 10108 h 10108"/>
              <a:gd name="connsiteX3" fmla="*/ 523 w 11046"/>
              <a:gd name="connsiteY3" fmla="*/ 10000 h 10108"/>
              <a:gd name="connsiteX4" fmla="*/ 0 w 11046"/>
              <a:gd name="connsiteY4" fmla="*/ 2645 h 10108"/>
              <a:gd name="connsiteX0" fmla="*/ 0 w 11046"/>
              <a:gd name="connsiteY0" fmla="*/ 2256 h 9719"/>
              <a:gd name="connsiteX1" fmla="*/ 10407 w 11046"/>
              <a:gd name="connsiteY1" fmla="*/ 0 h 9719"/>
              <a:gd name="connsiteX2" fmla="*/ 11046 w 11046"/>
              <a:gd name="connsiteY2" fmla="*/ 9719 h 9719"/>
              <a:gd name="connsiteX3" fmla="*/ 523 w 11046"/>
              <a:gd name="connsiteY3" fmla="*/ 9611 h 9719"/>
              <a:gd name="connsiteX4" fmla="*/ 0 w 11046"/>
              <a:gd name="connsiteY4" fmla="*/ 2256 h 9719"/>
              <a:gd name="connsiteX0" fmla="*/ 0 w 10000"/>
              <a:gd name="connsiteY0" fmla="*/ 2321 h 10000"/>
              <a:gd name="connsiteX1" fmla="*/ 9422 w 10000"/>
              <a:gd name="connsiteY1" fmla="*/ 0 h 10000"/>
              <a:gd name="connsiteX2" fmla="*/ 10000 w 10000"/>
              <a:gd name="connsiteY2" fmla="*/ 10000 h 10000"/>
              <a:gd name="connsiteX3" fmla="*/ 473 w 10000"/>
              <a:gd name="connsiteY3" fmla="*/ 9889 h 10000"/>
              <a:gd name="connsiteX4" fmla="*/ 0 w 10000"/>
              <a:gd name="connsiteY4" fmla="*/ 2321 h 10000"/>
              <a:gd name="connsiteX0" fmla="*/ 0 w 10000"/>
              <a:gd name="connsiteY0" fmla="*/ 2321 h 10000"/>
              <a:gd name="connsiteX1" fmla="*/ 9422 w 10000"/>
              <a:gd name="connsiteY1" fmla="*/ 0 h 10000"/>
              <a:gd name="connsiteX2" fmla="*/ 10000 w 10000"/>
              <a:gd name="connsiteY2" fmla="*/ 10000 h 10000"/>
              <a:gd name="connsiteX3" fmla="*/ 473 w 10000"/>
              <a:gd name="connsiteY3" fmla="*/ 9889 h 10000"/>
              <a:gd name="connsiteX4" fmla="*/ 0 w 10000"/>
              <a:gd name="connsiteY4" fmla="*/ 2321 h 10000"/>
              <a:gd name="connsiteX0" fmla="*/ 0 w 10106"/>
              <a:gd name="connsiteY0" fmla="*/ 2321 h 9899"/>
              <a:gd name="connsiteX1" fmla="*/ 9422 w 10106"/>
              <a:gd name="connsiteY1" fmla="*/ 0 h 9899"/>
              <a:gd name="connsiteX2" fmla="*/ 10106 w 10106"/>
              <a:gd name="connsiteY2" fmla="*/ 9899 h 9899"/>
              <a:gd name="connsiteX3" fmla="*/ 473 w 10106"/>
              <a:gd name="connsiteY3" fmla="*/ 9889 h 9899"/>
              <a:gd name="connsiteX4" fmla="*/ 0 w 10106"/>
              <a:gd name="connsiteY4" fmla="*/ 2321 h 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6" h="9899">
                <a:moveTo>
                  <a:pt x="0" y="2321"/>
                </a:moveTo>
                <a:lnTo>
                  <a:pt x="9422" y="0"/>
                </a:lnTo>
                <a:cubicBezTo>
                  <a:pt x="9579" y="3466"/>
                  <a:pt x="9948" y="6433"/>
                  <a:pt x="10106" y="9899"/>
                </a:cubicBezTo>
                <a:lnTo>
                  <a:pt x="473" y="9889"/>
                </a:lnTo>
                <a:cubicBezTo>
                  <a:pt x="316" y="7366"/>
                  <a:pt x="158" y="4844"/>
                  <a:pt x="0" y="2321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851" y="130860"/>
            <a:ext cx="1018565" cy="440555"/>
          </a:xfrm>
          <a:prstGeom prst="rect">
            <a:avLst/>
          </a:prstGeom>
        </p:spPr>
      </p:pic>
      <p:grpSp>
        <p:nvGrpSpPr>
          <p:cNvPr id="5" name="Grupa 4"/>
          <p:cNvGrpSpPr/>
          <p:nvPr userDrawn="1"/>
        </p:nvGrpSpPr>
        <p:grpSpPr>
          <a:xfrm>
            <a:off x="499105" y="188640"/>
            <a:ext cx="648072" cy="648072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62178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pos="5443" userDrawn="1">
          <p15:clr>
            <a:srgbClr val="FBAE40"/>
          </p15:clr>
        </p15:guide>
        <p15:guide id="3" orient="horz" pos="845" userDrawn="1">
          <p15:clr>
            <a:srgbClr val="FBAE40"/>
          </p15:clr>
        </p15:guide>
        <p15:guide id="4" orient="horz" pos="3884" userDrawn="1">
          <p15:clr>
            <a:srgbClr val="FBAE40"/>
          </p15:clr>
        </p15:guide>
        <p15:guide id="5" pos="725" userDrawn="1">
          <p15:clr>
            <a:srgbClr val="FBAE40"/>
          </p15:clr>
        </p15:guide>
        <p15:guide id="6" orient="horz" pos="52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07.12.2023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691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501" y="1773597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07.12.2023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997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07.12.2023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198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6C843-8639-43E4-A1BD-D0A0993F8BEA}" type="datetimeFigureOut">
              <a:rPr lang="pl-PL" smtClean="0"/>
              <a:pPr/>
              <a:t>07.12.2023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773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8" r:id="rId3"/>
    <p:sldLayoutId id="2147483663" r:id="rId4"/>
    <p:sldLayoutId id="2147483689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29825-B730-4301-89AA-56CF31BA8882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166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r="9833"/>
          <a:stretch/>
        </p:blipFill>
        <p:spPr>
          <a:xfrm>
            <a:off x="503548" y="1341438"/>
            <a:ext cx="8136904" cy="4566285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1" y="5193304"/>
            <a:ext cx="9144000" cy="972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40000" tIns="108000" bIns="72000" rtlCol="0" anchor="ctr"/>
          <a:lstStyle/>
          <a:p>
            <a:pPr>
              <a:lnSpc>
                <a:spcPts val="3200"/>
              </a:lnSpc>
            </a:pPr>
            <a:r>
              <a:rPr lang="pl-PL" sz="3200" b="1" smtClean="0">
                <a:solidFill>
                  <a:schemeClr val="tx2"/>
                </a:solidFill>
                <a:latin typeface="Calibri" panose="020F0502020204030204" pitchFamily="34" charset="0"/>
              </a:rPr>
              <a:t>Wojny </a:t>
            </a:r>
            <a:r>
              <a:rPr lang="pl-PL" sz="3200" b="1" dirty="0">
                <a:solidFill>
                  <a:schemeClr val="tx2"/>
                </a:solidFill>
                <a:latin typeface="Calibri" panose="020F0502020204030204" pitchFamily="34" charset="0"/>
              </a:rPr>
              <a:t>z Turcją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1" y="4020559"/>
            <a:ext cx="1538160" cy="1998785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</p:spPr>
      </p:pic>
      <p:sp>
        <p:nvSpPr>
          <p:cNvPr id="8" name="pole tekstowe 7"/>
          <p:cNvSpPr txBox="1"/>
          <p:nvPr/>
        </p:nvSpPr>
        <p:spPr>
          <a:xfrm>
            <a:off x="7236296" y="4509152"/>
            <a:ext cx="1404156" cy="2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pPr algn="r"/>
            <a:r>
              <a:rPr lang="pl-PL" sz="700" i="1" dirty="0"/>
              <a:t>Jan III Sobieski pod Wiedniem</a:t>
            </a:r>
            <a:r>
              <a:rPr lang="pl-PL" sz="700" dirty="0"/>
              <a:t>, </a:t>
            </a:r>
            <a:r>
              <a:rPr lang="pl-PL" sz="700" dirty="0" smtClean="0"/>
              <a:t/>
            </a:r>
            <a:br>
              <a:rPr lang="pl-PL" sz="700" dirty="0" smtClean="0"/>
            </a:br>
            <a:r>
              <a:rPr lang="pl-PL" sz="700" dirty="0" smtClean="0"/>
              <a:t>obraz </a:t>
            </a:r>
            <a:r>
              <a:rPr lang="pl-PL" sz="700" dirty="0"/>
              <a:t>Jana Matejki</a:t>
            </a:r>
            <a:endParaRPr lang="pl-PL" sz="700" i="1" dirty="0"/>
          </a:p>
        </p:txBody>
      </p:sp>
    </p:spTree>
    <p:extLst>
      <p:ext uri="{BB962C8B-B14F-4D97-AF65-F5344CB8AC3E}">
        <p14:creationId xmlns:p14="http://schemas.microsoft.com/office/powerpoint/2010/main" val="41112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rostokąt 36"/>
          <p:cNvSpPr/>
          <p:nvPr/>
        </p:nvSpPr>
        <p:spPr>
          <a:xfrm>
            <a:off x="503548" y="3069466"/>
            <a:ext cx="8137214" cy="432000"/>
          </a:xfrm>
          <a:prstGeom prst="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NACOBEZU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03548" y="944772"/>
            <a:ext cx="8137214" cy="432000"/>
          </a:xfrm>
          <a:prstGeom prst="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Cele lekcji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03547" y="1376772"/>
            <a:ext cx="8137215" cy="1656184"/>
          </a:xfrm>
          <a:prstGeom prst="rect">
            <a:avLst/>
          </a:prstGeom>
          <a:ln>
            <a:noFill/>
          </a:ln>
        </p:spPr>
        <p:txBody>
          <a:bodyPr wrap="square" lIns="0" tIns="72000" rIns="0" bIns="0" anchor="t">
            <a:noAutofit/>
          </a:bodyPr>
          <a:lstStyle/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opowiesz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stosunkach Rzeczpospolitej z Turcją w drugiej połowie XVII w.</a:t>
            </a: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przedstawisz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okoliczności zorganizowania i przebieg odsieczy wiedeńskiej</a:t>
            </a:r>
          </a:p>
        </p:txBody>
      </p:sp>
      <p:cxnSp>
        <p:nvCxnSpPr>
          <p:cNvPr id="17" name="Łącznik prosty 16"/>
          <p:cNvCxnSpPr/>
          <p:nvPr/>
        </p:nvCxnSpPr>
        <p:spPr>
          <a:xfrm>
            <a:off x="503238" y="3501009"/>
            <a:ext cx="81375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/>
          <p:cNvCxnSpPr/>
          <p:nvPr/>
        </p:nvCxnSpPr>
        <p:spPr>
          <a:xfrm>
            <a:off x="503238" y="1376772"/>
            <a:ext cx="81375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rostokąt 23"/>
          <p:cNvSpPr/>
          <p:nvPr/>
        </p:nvSpPr>
        <p:spPr>
          <a:xfrm>
            <a:off x="503547" y="3501008"/>
            <a:ext cx="8137215" cy="1656184"/>
          </a:xfrm>
          <a:prstGeom prst="rect">
            <a:avLst/>
          </a:prstGeom>
          <a:ln>
            <a:noFill/>
          </a:ln>
        </p:spPr>
        <p:txBody>
          <a:bodyPr wrap="square" lIns="0" tIns="72000" rIns="0" bIns="0" anchor="t">
            <a:noAutofit/>
          </a:bodyPr>
          <a:lstStyle/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wyjaśnisz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kim był Jan III Sobieski</a:t>
            </a: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daty bitew pod Chocimiem i pod Wiedniem</a:t>
            </a: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wymienisz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postanowienia pokojów w Buczaczu i w Karłowicach</a:t>
            </a:r>
          </a:p>
        </p:txBody>
      </p:sp>
    </p:spTree>
    <p:extLst>
      <p:ext uri="{BB962C8B-B14F-4D97-AF65-F5344CB8AC3E}">
        <p14:creationId xmlns:p14="http://schemas.microsoft.com/office/powerpoint/2010/main" val="38825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/>
        </p:nvSpPr>
        <p:spPr>
          <a:xfrm>
            <a:off x="503548" y="1448780"/>
            <a:ext cx="3906812" cy="49678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3491880" y="1448780"/>
            <a:ext cx="1079543" cy="4967895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503238" y="1376363"/>
            <a:ext cx="4068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503548" y="944772"/>
            <a:ext cx="36004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rgbClr val="013974"/>
                </a:solidFill>
              </a:rPr>
              <a:t>Elekcja </a:t>
            </a:r>
            <a:r>
              <a:rPr lang="pl-PL" b="1" dirty="0">
                <a:solidFill>
                  <a:srgbClr val="013974"/>
                </a:solidFill>
              </a:rPr>
              <a:t>nowego władcy</a:t>
            </a:r>
          </a:p>
        </p:txBody>
      </p:sp>
      <p:sp>
        <p:nvSpPr>
          <p:cNvPr id="28" name="Prostokąt 27"/>
          <p:cNvSpPr/>
          <p:nvPr/>
        </p:nvSpPr>
        <p:spPr>
          <a:xfrm>
            <a:off x="4860033" y="1376772"/>
            <a:ext cx="3780730" cy="576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1669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elekcja pod Warszawą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wybrano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Michała Korybuta Wiśniowieckiego</a:t>
            </a:r>
          </a:p>
        </p:txBody>
      </p:sp>
      <p:cxnSp>
        <p:nvCxnSpPr>
          <p:cNvPr id="19" name="Łącznik prosty 18"/>
          <p:cNvCxnSpPr/>
          <p:nvPr/>
        </p:nvCxnSpPr>
        <p:spPr>
          <a:xfrm>
            <a:off x="4860032" y="1988294"/>
            <a:ext cx="378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rostokąt 20"/>
          <p:cNvSpPr/>
          <p:nvPr/>
        </p:nvSpPr>
        <p:spPr>
          <a:xfrm>
            <a:off x="4860467" y="2024844"/>
            <a:ext cx="3780296" cy="1404156"/>
          </a:xfrm>
          <a:prstGeom prst="rect">
            <a:avLst/>
          </a:prstGeom>
          <a:ln>
            <a:noFill/>
          </a:ln>
        </p:spPr>
        <p:txBody>
          <a:bodyPr wrap="square" lIns="0" tIns="36000" rIns="0" bIns="0" numCol="1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mimo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iż popierała go znaczna część szlachty, władca był słaby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część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magnaterii spiskowała przeciw niemu, chcąc go usunąć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państwu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groził wybuch wojny domowej</a:t>
            </a: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0" t="12600" r="14766" b="28076"/>
          <a:stretch>
            <a:fillRect/>
          </a:stretch>
        </p:blipFill>
        <p:spPr>
          <a:xfrm>
            <a:off x="913586" y="1664201"/>
            <a:ext cx="3247304" cy="4068452"/>
          </a:xfrm>
          <a:custGeom>
            <a:avLst/>
            <a:gdLst>
              <a:gd name="connsiteX0" fmla="*/ 1623652 w 3247304"/>
              <a:gd name="connsiteY0" fmla="*/ 0 h 4068452"/>
              <a:gd name="connsiteX1" fmla="*/ 3247304 w 3247304"/>
              <a:gd name="connsiteY1" fmla="*/ 2034226 h 4068452"/>
              <a:gd name="connsiteX2" fmla="*/ 1623652 w 3247304"/>
              <a:gd name="connsiteY2" fmla="*/ 4068452 h 4068452"/>
              <a:gd name="connsiteX3" fmla="*/ 0 w 3247304"/>
              <a:gd name="connsiteY3" fmla="*/ 2034226 h 4068452"/>
              <a:gd name="connsiteX4" fmla="*/ 1623652 w 3247304"/>
              <a:gd name="connsiteY4" fmla="*/ 0 h 406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7304" h="4068452">
                <a:moveTo>
                  <a:pt x="1623652" y="0"/>
                </a:moveTo>
                <a:cubicBezTo>
                  <a:pt x="2520370" y="0"/>
                  <a:pt x="3247304" y="910754"/>
                  <a:pt x="3247304" y="2034226"/>
                </a:cubicBezTo>
                <a:cubicBezTo>
                  <a:pt x="3247304" y="3157698"/>
                  <a:pt x="2520370" y="4068452"/>
                  <a:pt x="1623652" y="4068452"/>
                </a:cubicBezTo>
                <a:cubicBezTo>
                  <a:pt x="726934" y="4068452"/>
                  <a:pt x="0" y="3157698"/>
                  <a:pt x="0" y="2034226"/>
                </a:cubicBezTo>
                <a:cubicBezTo>
                  <a:pt x="0" y="910754"/>
                  <a:pt x="726934" y="0"/>
                  <a:pt x="1623652" y="0"/>
                </a:cubicBezTo>
                <a:close/>
              </a:path>
            </a:pathLst>
          </a:custGeom>
          <a:ln w="12700">
            <a:solidFill>
              <a:srgbClr val="B5D2EC"/>
            </a:solidFill>
          </a:ln>
        </p:spPr>
      </p:pic>
      <p:sp>
        <p:nvSpPr>
          <p:cNvPr id="14" name="pole tekstowe 13"/>
          <p:cNvSpPr txBox="1"/>
          <p:nvPr/>
        </p:nvSpPr>
        <p:spPr>
          <a:xfrm>
            <a:off x="2725629" y="5804661"/>
            <a:ext cx="1440000" cy="2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0" bIns="0" rtlCol="0" anchor="ctr">
            <a:noAutofit/>
          </a:bodyPr>
          <a:lstStyle/>
          <a:p>
            <a:r>
              <a:rPr lang="pl-PL" sz="700" dirty="0"/>
              <a:t>Król Michał Korybut Wiśniowiecki</a:t>
            </a:r>
            <a:endParaRPr lang="pl-PL" sz="700" i="1" dirty="0"/>
          </a:p>
        </p:txBody>
      </p:sp>
    </p:spTree>
    <p:extLst>
      <p:ext uri="{BB962C8B-B14F-4D97-AF65-F5344CB8AC3E}">
        <p14:creationId xmlns:p14="http://schemas.microsoft.com/office/powerpoint/2010/main" val="198582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8" grpId="0"/>
      <p:bldP spid="21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rostokąt 48"/>
          <p:cNvSpPr/>
          <p:nvPr/>
        </p:nvSpPr>
        <p:spPr>
          <a:xfrm>
            <a:off x="4824028" y="1376363"/>
            <a:ext cx="4322268" cy="2880729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33" name="Łącznik prosty 32"/>
          <p:cNvCxnSpPr/>
          <p:nvPr/>
        </p:nvCxnSpPr>
        <p:spPr>
          <a:xfrm>
            <a:off x="503238" y="1376363"/>
            <a:ext cx="2484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rostokąt 33"/>
          <p:cNvSpPr/>
          <p:nvPr/>
        </p:nvSpPr>
        <p:spPr>
          <a:xfrm>
            <a:off x="503548" y="944772"/>
            <a:ext cx="3132348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Wojna </a:t>
            </a:r>
            <a:r>
              <a:rPr lang="pl-PL" b="1" dirty="0">
                <a:solidFill>
                  <a:schemeClr val="tx2"/>
                </a:solidFill>
              </a:rPr>
              <a:t>z Turcją </a:t>
            </a:r>
          </a:p>
        </p:txBody>
      </p:sp>
      <p:sp>
        <p:nvSpPr>
          <p:cNvPr id="35" name="Prostokąt 34"/>
          <p:cNvSpPr/>
          <p:nvPr/>
        </p:nvSpPr>
        <p:spPr>
          <a:xfrm>
            <a:off x="503547" y="1376772"/>
            <a:ext cx="4068453" cy="1836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2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najpotężniejszych państw w Europie i Azji</a:t>
            </a:r>
          </a:p>
          <a:p>
            <a:pPr marL="360000" lvl="1" indent="-180000">
              <a:spcBef>
                <a:spcPts val="2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posiadało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tereny na trzech kontynentach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w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Europie, Azji i Afryce</a:t>
            </a:r>
          </a:p>
          <a:p>
            <a:pPr marL="360000" lvl="1" indent="-180000">
              <a:spcBef>
                <a:spcPts val="2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jego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armia zagrażała licznym państwom, w tym Polsce </a:t>
            </a:r>
          </a:p>
          <a:p>
            <a:pPr marL="360000" lvl="1" indent="-180000">
              <a:spcBef>
                <a:spcPts val="2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organizowane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przez Turcję podboje miały prowadzić do zdobycia pieniędzy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łupów</a:t>
            </a:r>
          </a:p>
        </p:txBody>
      </p:sp>
      <p:sp>
        <p:nvSpPr>
          <p:cNvPr id="10" name="Prostokąt 9"/>
          <p:cNvSpPr/>
          <p:nvPr/>
        </p:nvSpPr>
        <p:spPr>
          <a:xfrm>
            <a:off x="503547" y="3104964"/>
            <a:ext cx="4068453" cy="118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2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1672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armia turecka wkroczyła do Rzeczpospolitej</a:t>
            </a:r>
          </a:p>
          <a:p>
            <a:pPr marL="360000" lvl="1" indent="-180000">
              <a:spcBef>
                <a:spcPts val="2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wspierali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ją Kozacy i Tatarzy</a:t>
            </a:r>
          </a:p>
          <a:p>
            <a:pPr marL="360000" lvl="1" indent="-180000">
              <a:spcBef>
                <a:spcPts val="2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dwa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sejmy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zwołane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żeby zebrać pieniądze na powiększenie armii, zostały zerwane</a:t>
            </a:r>
          </a:p>
          <a:p>
            <a:pPr marL="360000" lvl="1" indent="-180000">
              <a:spcBef>
                <a:spcPts val="2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poddała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się twierdza w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Kamieńcu Podolskim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503238" y="3068960"/>
            <a:ext cx="406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rostokąt 11"/>
          <p:cNvSpPr/>
          <p:nvPr/>
        </p:nvSpPr>
        <p:spPr>
          <a:xfrm>
            <a:off x="503547" y="4293096"/>
            <a:ext cx="4068453" cy="504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obroną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państwa dowodził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hetman Jan Sobieski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mający do dyspozycji 3 tysiące żołnierzy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4824028" y="4401108"/>
            <a:ext cx="3816735" cy="208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2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1672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posłowie królewscy podpisali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pokój </a:t>
            </a: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Buczaczu</a:t>
            </a:r>
          </a:p>
          <a:p>
            <a:pPr marL="360000" lvl="1" indent="-180000">
              <a:spcBef>
                <a:spcPts val="2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Rzeczpospolita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odstąpiła Turcji Podole,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Kozakom część prawobrzeżnej Ukrainy</a:t>
            </a:r>
          </a:p>
          <a:p>
            <a:pPr marL="360000" lvl="1" indent="-180000">
              <a:spcBef>
                <a:spcPts val="2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Polacy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Litwini zgodzili się ponadto płacić sułtanowi coroczny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haracz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(daninę)</a:t>
            </a:r>
          </a:p>
          <a:p>
            <a:pPr marL="360000" lvl="1" indent="-180000">
              <a:spcBef>
                <a:spcPts val="2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oznaczało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to, że Rzeczpospolita jest państwem podległym Turcji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7812360" y="1376363"/>
            <a:ext cx="1333936" cy="28807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" b="5048"/>
          <a:stretch/>
        </p:blipFill>
        <p:spPr>
          <a:xfrm>
            <a:off x="4950042" y="1520788"/>
            <a:ext cx="4193958" cy="2628292"/>
          </a:xfrm>
          <a:prstGeom prst="rect">
            <a:avLst/>
          </a:prstGeom>
          <a:ln w="12700">
            <a:solidFill>
              <a:srgbClr val="B5D2EC"/>
            </a:solidFill>
          </a:ln>
        </p:spPr>
      </p:pic>
      <p:sp>
        <p:nvSpPr>
          <p:cNvPr id="19" name="pole tekstowe 18"/>
          <p:cNvSpPr txBox="1"/>
          <p:nvPr/>
        </p:nvSpPr>
        <p:spPr>
          <a:xfrm>
            <a:off x="4824028" y="3698988"/>
            <a:ext cx="2124000" cy="2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0" bIns="0" rtlCol="0" anchor="ctr">
            <a:noAutofit/>
          </a:bodyPr>
          <a:lstStyle/>
          <a:p>
            <a:r>
              <a:rPr lang="pl-PL" sz="700" dirty="0"/>
              <a:t>Twierdza w Kamieńcu Podolskim, widok współczesny</a:t>
            </a:r>
            <a:endParaRPr lang="pl-PL" sz="700" i="1" dirty="0"/>
          </a:p>
        </p:txBody>
      </p:sp>
    </p:spTree>
    <p:extLst>
      <p:ext uri="{BB962C8B-B14F-4D97-AF65-F5344CB8AC3E}">
        <p14:creationId xmlns:p14="http://schemas.microsoft.com/office/powerpoint/2010/main" val="328826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5" grpId="0"/>
      <p:bldP spid="10" grpId="0"/>
      <p:bldP spid="12" grpId="0"/>
      <p:bldP spid="15" grpId="0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/>
        </p:nvSpPr>
        <p:spPr>
          <a:xfrm>
            <a:off x="4724909" y="1376363"/>
            <a:ext cx="3906812" cy="54816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6480838" y="1376363"/>
            <a:ext cx="2159926" cy="5481637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503238" y="1376363"/>
            <a:ext cx="3924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rgbClr val="013974"/>
                </a:solidFill>
              </a:rPr>
              <a:t>Wojna </a:t>
            </a:r>
            <a:r>
              <a:rPr lang="pl-PL" b="1" dirty="0">
                <a:solidFill>
                  <a:srgbClr val="013974"/>
                </a:solidFill>
              </a:rPr>
              <a:t>z Turcją 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503546" y="1376772"/>
            <a:ext cx="3923691" cy="756084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wieść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postanowieniach traktatu oburzyła szlachtę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sejm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odmówił zapłacenia haraczu i uchwalił podatki na zebranie armii</a:t>
            </a:r>
          </a:p>
        </p:txBody>
      </p:sp>
      <p:sp>
        <p:nvSpPr>
          <p:cNvPr id="8" name="Prostokąt 7"/>
          <p:cNvSpPr/>
          <p:nvPr/>
        </p:nvSpPr>
        <p:spPr>
          <a:xfrm>
            <a:off x="503546" y="2312876"/>
            <a:ext cx="3923691" cy="46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1673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hetman Sobieski zaatakował siły tureckie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 Chocimiem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503546" y="2816932"/>
            <a:ext cx="3923691" cy="792088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zniszczeniu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uległa większość sił tureckich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zwycięstwa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udało się jednak całkowicie wykorzystać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503546" y="3771364"/>
            <a:ext cx="3923691" cy="46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1674 r.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szlachta ogłosiła królem zwycięskiego hetmana –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Jana III Sobieskiego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503546" y="4275420"/>
            <a:ext cx="3923691" cy="1385828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1676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król zawarł z Turcją rozejm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Żurawnie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Turcja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zatrzymała Podole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Rzeczpospolita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odzyskała dwie twierdze na Ukrainie, ale nie musiała płacić haraczu </a:t>
            </a:r>
          </a:p>
        </p:txBody>
      </p:sp>
      <p:cxnSp>
        <p:nvCxnSpPr>
          <p:cNvPr id="14" name="Łącznik prosty 13"/>
          <p:cNvCxnSpPr/>
          <p:nvPr/>
        </p:nvCxnSpPr>
        <p:spPr>
          <a:xfrm>
            <a:off x="503238" y="2240868"/>
            <a:ext cx="406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503238" y="3681028"/>
            <a:ext cx="406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20832" r="20075" b="28392"/>
          <a:stretch/>
        </p:blipFill>
        <p:spPr>
          <a:xfrm>
            <a:off x="4902627" y="1554551"/>
            <a:ext cx="3551375" cy="2196245"/>
          </a:xfrm>
          <a:prstGeom prst="rect">
            <a:avLst/>
          </a:prstGeom>
          <a:ln w="12700">
            <a:solidFill>
              <a:srgbClr val="B5D2EC"/>
            </a:solidFill>
          </a:ln>
        </p:spPr>
      </p:pic>
      <p:sp>
        <p:nvSpPr>
          <p:cNvPr id="18" name="pole tekstowe 17"/>
          <p:cNvSpPr txBox="1"/>
          <p:nvPr/>
        </p:nvSpPr>
        <p:spPr>
          <a:xfrm>
            <a:off x="4902627" y="3032956"/>
            <a:ext cx="1080000" cy="2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0" bIns="0" rtlCol="0" anchor="ctr">
            <a:noAutofit/>
          </a:bodyPr>
          <a:lstStyle/>
          <a:p>
            <a:r>
              <a:rPr lang="pl-PL" sz="700" dirty="0"/>
              <a:t>Bitwa pod Chocimiem</a:t>
            </a:r>
            <a:endParaRPr lang="pl-PL" sz="700" i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" t="5376" r="6651" b="29525"/>
          <a:stretch/>
        </p:blipFill>
        <p:spPr>
          <a:xfrm>
            <a:off x="5796136" y="3500351"/>
            <a:ext cx="2445949" cy="2916324"/>
          </a:xfrm>
          <a:prstGeom prst="rect">
            <a:avLst/>
          </a:prstGeom>
          <a:ln w="12700">
            <a:solidFill>
              <a:srgbClr val="B5D2EC"/>
            </a:solidFill>
          </a:ln>
        </p:spPr>
      </p:pic>
      <p:sp>
        <p:nvSpPr>
          <p:cNvPr id="21" name="pole tekstowe 20"/>
          <p:cNvSpPr txBox="1"/>
          <p:nvPr/>
        </p:nvSpPr>
        <p:spPr>
          <a:xfrm>
            <a:off x="5796136" y="5949850"/>
            <a:ext cx="1008000" cy="2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0" bIns="0" rtlCol="0" anchor="ctr">
            <a:noAutofit/>
          </a:bodyPr>
          <a:lstStyle/>
          <a:p>
            <a:r>
              <a:rPr lang="pl-PL" sz="700" dirty="0"/>
              <a:t>Król Jan III Sobieski</a:t>
            </a:r>
            <a:endParaRPr lang="pl-PL" sz="700" i="1" dirty="0"/>
          </a:p>
        </p:txBody>
      </p:sp>
    </p:spTree>
    <p:extLst>
      <p:ext uri="{BB962C8B-B14F-4D97-AF65-F5344CB8AC3E}">
        <p14:creationId xmlns:p14="http://schemas.microsoft.com/office/powerpoint/2010/main" val="422081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/>
      <p:bldP spid="8" grpId="0"/>
      <p:bldP spid="11" grpId="0"/>
      <p:bldP spid="12" grpId="0"/>
      <p:bldP spid="13" grpId="0"/>
      <p:bldP spid="18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8" y="1376363"/>
            <a:ext cx="3744417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8" y="944772"/>
            <a:ext cx="3779088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Wojna </a:t>
            </a:r>
            <a:r>
              <a:rPr lang="pl-PL" b="1" dirty="0">
                <a:solidFill>
                  <a:schemeClr val="tx2"/>
                </a:solidFill>
              </a:rPr>
              <a:t>Turcji z Austrią 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503547" y="1376772"/>
            <a:ext cx="3744417" cy="54006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1683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– armia turecka obległa Wiedeń – stolicę Austrii </a:t>
            </a:r>
          </a:p>
        </p:txBody>
      </p:sp>
      <p:sp>
        <p:nvSpPr>
          <p:cNvPr id="7" name="Prostokąt 6"/>
          <p:cNvSpPr/>
          <p:nvPr/>
        </p:nvSpPr>
        <p:spPr>
          <a:xfrm>
            <a:off x="503547" y="1916832"/>
            <a:ext cx="3744417" cy="612068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dowódcą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Turków był wezyr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 Mustafa 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zagroził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wymordowaniem mieszkańców </a:t>
            </a:r>
          </a:p>
        </p:txBody>
      </p:sp>
      <p:sp>
        <p:nvSpPr>
          <p:cNvPr id="8" name="Prostokąt 7"/>
          <p:cNvSpPr/>
          <p:nvPr/>
        </p:nvSpPr>
        <p:spPr>
          <a:xfrm>
            <a:off x="503547" y="2620744"/>
            <a:ext cx="3744417" cy="1708356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cesarz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Austrii wysłał prośbę o pomoc, na którą odpowiedział polski władca 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 Sobieski zorganizował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odsiecz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czyli pomoc wojskową 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polski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władca obawiał się, że przegrana Austrii może oznaczać, iż kolejnym celem Turcji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będzie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Polska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503238" y="1880828"/>
            <a:ext cx="37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503238" y="2564904"/>
            <a:ext cx="37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/>
        </p:nvSpPr>
        <p:spPr>
          <a:xfrm>
            <a:off x="4824028" y="1376363"/>
            <a:ext cx="4322268" cy="4789487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7812360" y="1376363"/>
            <a:ext cx="1333936" cy="47894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 t="11739" r="11316" b="14521"/>
          <a:stretch/>
        </p:blipFill>
        <p:spPr>
          <a:xfrm>
            <a:off x="4968043" y="1508464"/>
            <a:ext cx="4048053" cy="3000655"/>
          </a:xfrm>
          <a:prstGeom prst="rect">
            <a:avLst/>
          </a:prstGeom>
          <a:ln w="12700">
            <a:solidFill>
              <a:srgbClr val="B5D2EC"/>
            </a:solidFill>
          </a:ln>
        </p:spPr>
      </p:pic>
      <p:sp>
        <p:nvSpPr>
          <p:cNvPr id="15" name="pole tekstowe 14"/>
          <p:cNvSpPr txBox="1"/>
          <p:nvPr/>
        </p:nvSpPr>
        <p:spPr>
          <a:xfrm>
            <a:off x="4968043" y="4581152"/>
            <a:ext cx="1296000" cy="2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0" bIns="0" rtlCol="0" anchor="ctr">
            <a:noAutofit/>
          </a:bodyPr>
          <a:lstStyle/>
          <a:p>
            <a:r>
              <a:rPr lang="pl-PL" sz="700" dirty="0"/>
              <a:t>Okopy tureckie pod Wiedniem</a:t>
            </a:r>
            <a:endParaRPr lang="pl-PL" sz="700" i="1" dirty="0"/>
          </a:p>
        </p:txBody>
      </p:sp>
    </p:spTree>
    <p:extLst>
      <p:ext uri="{BB962C8B-B14F-4D97-AF65-F5344CB8AC3E}">
        <p14:creationId xmlns:p14="http://schemas.microsoft.com/office/powerpoint/2010/main" val="369747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/>
      <p:bldP spid="8" grpId="0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/>
        </p:nvSpPr>
        <p:spPr>
          <a:xfrm>
            <a:off x="503548" y="1448780"/>
            <a:ext cx="3906812" cy="47170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3672477" y="1448780"/>
            <a:ext cx="1079543" cy="4717070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503238" y="1376363"/>
            <a:ext cx="4248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503548" y="944772"/>
            <a:ext cx="424769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rgbClr val="013974"/>
                </a:solidFill>
              </a:rPr>
              <a:t>Odsiecz </a:t>
            </a:r>
            <a:r>
              <a:rPr lang="pl-PL" b="1" dirty="0">
                <a:solidFill>
                  <a:srgbClr val="013974"/>
                </a:solidFill>
              </a:rPr>
              <a:t>wiedeńska</a:t>
            </a:r>
          </a:p>
        </p:txBody>
      </p:sp>
      <p:sp>
        <p:nvSpPr>
          <p:cNvPr id="51" name="Prostokąt 50"/>
          <p:cNvSpPr/>
          <p:nvPr/>
        </p:nvSpPr>
        <p:spPr>
          <a:xfrm>
            <a:off x="5004047" y="1376770"/>
            <a:ext cx="3636715" cy="1296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września 1683 r. doszło do bitwy pod Wiedniem </a:t>
            </a:r>
          </a:p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 Sobieski dowodził wojskami polskimi, austriackimi i niemieckimi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atak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poprowadziło 2500 polskich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husarzy </a:t>
            </a:r>
          </a:p>
        </p:txBody>
      </p:sp>
      <p:sp>
        <p:nvSpPr>
          <p:cNvPr id="62" name="pole tekstowe 61"/>
          <p:cNvSpPr txBox="1"/>
          <p:nvPr/>
        </p:nvSpPr>
        <p:spPr>
          <a:xfrm>
            <a:off x="3779912" y="4468513"/>
            <a:ext cx="874842" cy="2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pPr algn="r"/>
            <a:r>
              <a:rPr lang="pl-PL" sz="700" dirty="0"/>
              <a:t>Husaria polska</a:t>
            </a:r>
            <a:endParaRPr lang="pl-PL" sz="700" i="1" dirty="0"/>
          </a:p>
        </p:txBody>
      </p:sp>
      <p:sp>
        <p:nvSpPr>
          <p:cNvPr id="12" name="Prostokąt 11"/>
          <p:cNvSpPr/>
          <p:nvPr/>
        </p:nvSpPr>
        <p:spPr>
          <a:xfrm>
            <a:off x="5004047" y="2708920"/>
            <a:ext cx="3636715" cy="324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ciężkozbrojna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jazda polska </a:t>
            </a:r>
          </a:p>
        </p:txBody>
      </p:sp>
      <p:cxnSp>
        <p:nvCxnSpPr>
          <p:cNvPr id="14" name="Łącznik prosty 13"/>
          <p:cNvCxnSpPr/>
          <p:nvPr/>
        </p:nvCxnSpPr>
        <p:spPr>
          <a:xfrm>
            <a:off x="5004048" y="3032956"/>
            <a:ext cx="3636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kąt 16"/>
          <p:cNvSpPr/>
          <p:nvPr/>
        </p:nvSpPr>
        <p:spPr>
          <a:xfrm>
            <a:off x="5004047" y="3068960"/>
            <a:ext cx="3636715" cy="1404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atak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jazdy zmiótł turecką linię obrony, a gdy chrześcijańska jazda pojawiła się w obozie Turków, zaczęli oni w panice uciekać</a:t>
            </a:r>
          </a:p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odsiecz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była jednym z największych polskich zwycięstw militarnych i zakończyła napór Turków na Europę</a:t>
            </a:r>
          </a:p>
        </p:txBody>
      </p:sp>
      <p:cxnSp>
        <p:nvCxnSpPr>
          <p:cNvPr id="19" name="Łącznik prosty 18"/>
          <p:cNvCxnSpPr/>
          <p:nvPr/>
        </p:nvCxnSpPr>
        <p:spPr>
          <a:xfrm>
            <a:off x="5004048" y="4509120"/>
            <a:ext cx="3636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19"/>
          <p:cNvSpPr/>
          <p:nvPr/>
        </p:nvSpPr>
        <p:spPr>
          <a:xfrm>
            <a:off x="5004047" y="4545124"/>
            <a:ext cx="3636715" cy="1404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konflikt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Turcją zakończył się ostatecznie po śmierci Sobieskiego</a:t>
            </a:r>
          </a:p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1699 r.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podpisano pokój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Karłowicach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Rzeczpospolita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odzyskała Podole i część Ukrainy, utracone w 1672 r.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9" t="5637" r="13776" b="12920"/>
          <a:stretch/>
        </p:blipFill>
        <p:spPr>
          <a:xfrm>
            <a:off x="603842" y="1538086"/>
            <a:ext cx="4050912" cy="2847213"/>
          </a:xfrm>
          <a:prstGeom prst="rect">
            <a:avLst/>
          </a:prstGeom>
          <a:ln w="12700">
            <a:solidFill>
              <a:srgbClr val="B5D2EC"/>
            </a:solidFill>
          </a:ln>
        </p:spPr>
      </p:pic>
    </p:spTree>
    <p:extLst>
      <p:ext uri="{BB962C8B-B14F-4D97-AF65-F5344CB8AC3E}">
        <p14:creationId xmlns:p14="http://schemas.microsoft.com/office/powerpoint/2010/main" val="375594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51" grpId="0"/>
      <p:bldP spid="62" grpId="0" animBg="1"/>
      <p:bldP spid="12" grpId="0"/>
      <p:bldP spid="17" grpId="0"/>
      <p:bldP spid="20" grpId="0"/>
    </p:bldLst>
  </p:timing>
</p:sld>
</file>

<file path=ppt/theme/theme1.xml><?xml version="1.0" encoding="utf-8"?>
<a:theme xmlns:a="http://schemas.openxmlformats.org/drawingml/2006/main" name="Motyw pakietu Office">
  <a:themeElements>
    <a:clrScheme name="Historia_Lic">
      <a:dk1>
        <a:sysClr val="windowText" lastClr="000000"/>
      </a:dk1>
      <a:lt1>
        <a:sysClr val="window" lastClr="FFFFFF"/>
      </a:lt1>
      <a:dk2>
        <a:srgbClr val="1F3864"/>
      </a:dk2>
      <a:lt2>
        <a:srgbClr val="E7E6E6"/>
      </a:lt2>
      <a:accent1>
        <a:srgbClr val="D1E3F3"/>
      </a:accent1>
      <a:accent2>
        <a:srgbClr val="8B3F65"/>
      </a:accent2>
      <a:accent3>
        <a:srgbClr val="A5A5A5"/>
      </a:accent3>
      <a:accent4>
        <a:srgbClr val="2E75B5"/>
      </a:accent4>
      <a:accent5>
        <a:srgbClr val="3F9FCB"/>
      </a:accent5>
      <a:accent6>
        <a:srgbClr val="4472C4"/>
      </a:accent6>
      <a:hlink>
        <a:srgbClr val="4472C4"/>
      </a:hlink>
      <a:folHlink>
        <a:srgbClr val="4472C4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rgbClr val="B5D2EC"/>
          </a:solidFill>
        </a:ln>
      </a:spPr>
      <a:bodyPr wrap="square" lIns="108000" tIns="36000" rIns="36000" bIns="36000" anchor="ctr">
        <a:noAutofit/>
      </a:bodyPr>
      <a:lstStyle>
        <a:defPPr marL="0">
          <a:spcAft>
            <a:spcPts val="200"/>
          </a:spcAft>
          <a:buClr>
            <a:srgbClr val="B5D2EC"/>
          </a:buClr>
          <a:defRPr sz="14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14215</TotalTime>
  <Words>431</Words>
  <Application>Microsoft Office PowerPoint</Application>
  <PresentationFormat>Pokaz na ekranie (4:3)</PresentationFormat>
  <Paragraphs>69</Paragraphs>
  <Slides>7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Motyw pakietu Office</vt:lpstr>
      <vt:lpstr>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Agata Bereza</dc:creator>
  <cp:lastModifiedBy>Piotr Salewski</cp:lastModifiedBy>
  <cp:revision>1878</cp:revision>
  <dcterms:created xsi:type="dcterms:W3CDTF">2015-10-29T10:43:43Z</dcterms:created>
  <dcterms:modified xsi:type="dcterms:W3CDTF">2023-12-07T11:42:45Z</dcterms:modified>
</cp:coreProperties>
</file>