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0"/>
  </p:notesMasterIdLst>
  <p:handoutMasterIdLst>
    <p:handoutMasterId r:id="rId11"/>
  </p:handoutMasterIdLst>
  <p:sldIdLst>
    <p:sldId id="296" r:id="rId3"/>
    <p:sldId id="258" r:id="rId4"/>
    <p:sldId id="281" r:id="rId5"/>
    <p:sldId id="291" r:id="rId6"/>
    <p:sldId id="297" r:id="rId7"/>
    <p:sldId id="299" r:id="rId8"/>
    <p:sldId id="305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4042" userDrawn="1">
          <p15:clr>
            <a:srgbClr val="A4A3A4"/>
          </p15:clr>
        </p15:guide>
        <p15:guide id="4" orient="horz" pos="1071" userDrawn="1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D2EC"/>
    <a:srgbClr val="2E75B5"/>
    <a:srgbClr val="013974"/>
    <a:srgbClr val="036B9A"/>
    <a:srgbClr val="3B87CD"/>
    <a:srgbClr val="2DAFE6"/>
    <a:srgbClr val="0E7094"/>
    <a:srgbClr val="E83363"/>
    <a:srgbClr val="28659C"/>
    <a:srgbClr val="0A5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99" autoAdjust="0"/>
  </p:normalViewPr>
  <p:slideViewPr>
    <p:cSldViewPr showGuides="1">
      <p:cViewPr varScale="1">
        <p:scale>
          <a:sx n="121" d="100"/>
          <a:sy n="121" d="100"/>
        </p:scale>
        <p:origin x="426" y="102"/>
      </p:cViewPr>
      <p:guideLst>
        <p:guide orient="horz" pos="4042"/>
        <p:guide orient="horz" pos="107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00" d="100"/>
          <a:sy n="100" d="100"/>
        </p:scale>
        <p:origin x="2592" y="7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740E5-BA40-4EC5-9D1F-2F0DE9FBD18D}" type="datetimeFigureOut">
              <a:rPr lang="pl-PL" smtClean="0"/>
              <a:t>01.12.2023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7E743-41CC-4F35-8F12-9486F6BDD4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4450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645C8-E335-461C-8D96-6403F75384D7}" type="datetimeFigureOut">
              <a:rPr lang="pl-PL" smtClean="0"/>
              <a:pPr/>
              <a:t>01.12.2023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382AB-0074-4F59-87A4-F26287206BB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6210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9121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7719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6439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7111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3647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4530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2116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682"/>
            <a:ext cx="1040407" cy="450002"/>
          </a:xfrm>
          <a:prstGeom prst="rect">
            <a:avLst/>
          </a:prstGeom>
        </p:spPr>
      </p:pic>
      <p:sp>
        <p:nvSpPr>
          <p:cNvPr id="16" name="Tytuł 1"/>
          <p:cNvSpPr txBox="1">
            <a:spLocks/>
          </p:cNvSpPr>
          <p:nvPr userDrawn="1"/>
        </p:nvSpPr>
        <p:spPr>
          <a:xfrm>
            <a:off x="-72516" y="174166"/>
            <a:ext cx="4068000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olimpijskim stadionie</a:t>
            </a:r>
          </a:p>
        </p:txBody>
      </p:sp>
      <p:grpSp>
        <p:nvGrpSpPr>
          <p:cNvPr id="5" name="Grupa 4"/>
          <p:cNvGrpSpPr/>
          <p:nvPr userDrawn="1"/>
        </p:nvGrpSpPr>
        <p:grpSpPr>
          <a:xfrm>
            <a:off x="6888761" y="80628"/>
            <a:ext cx="590538" cy="590538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44581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0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01.12.2023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70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01.12.2023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6608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01.12.2023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1911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01.12.2023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5480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01.12.2023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0482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01.12.2023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9219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01.12.2023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7554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01.12.2023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3077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01.12.2023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4745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01.12.2023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9429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682"/>
            <a:ext cx="1040407" cy="450002"/>
          </a:xfrm>
          <a:prstGeom prst="rect">
            <a:avLst/>
          </a:prstGeom>
        </p:spPr>
      </p:pic>
      <p:sp>
        <p:nvSpPr>
          <p:cNvPr id="19" name="Tytuł 1"/>
          <p:cNvSpPr txBox="1">
            <a:spLocks/>
          </p:cNvSpPr>
          <p:nvPr userDrawn="1"/>
        </p:nvSpPr>
        <p:spPr>
          <a:xfrm>
            <a:off x="503238" y="174166"/>
            <a:ext cx="338470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Na olimpijskim stadionie</a:t>
            </a:r>
          </a:p>
        </p:txBody>
      </p:sp>
      <p:grpSp>
        <p:nvGrpSpPr>
          <p:cNvPr id="5" name="Grupa 4"/>
          <p:cNvGrpSpPr/>
          <p:nvPr userDrawn="1"/>
        </p:nvGrpSpPr>
        <p:grpSpPr>
          <a:xfrm>
            <a:off x="6888761" y="80628"/>
            <a:ext cx="590538" cy="590538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86808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5" orient="horz" pos="86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01.12.2023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1807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01.12.2023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9440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01.12.2023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5758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01.12.2023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92107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01.12.2023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344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ajd tytuł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 userDrawn="1"/>
        </p:nvGrpSpPr>
        <p:grpSpPr>
          <a:xfrm>
            <a:off x="6888761" y="80628"/>
            <a:ext cx="590538" cy="590538"/>
            <a:chOff x="9732404" y="3038973"/>
            <a:chExt cx="1666341" cy="1666341"/>
          </a:xfrm>
        </p:grpSpPr>
        <p:sp>
          <p:nvSpPr>
            <p:cNvPr id="4" name="Elipsa 3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9917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5" orient="horz" pos="86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bg>
      <p:bgPr>
        <a:solidFill>
          <a:srgbClr val="B5D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70" y="151397"/>
            <a:ext cx="461393" cy="416572"/>
          </a:xfrm>
          <a:prstGeom prst="rect">
            <a:avLst/>
          </a:prstGeom>
        </p:spPr>
      </p:pic>
      <p:sp>
        <p:nvSpPr>
          <p:cNvPr id="17" name="Tytuł 1"/>
          <p:cNvSpPr txBox="1">
            <a:spLocks/>
          </p:cNvSpPr>
          <p:nvPr userDrawn="1"/>
        </p:nvSpPr>
        <p:spPr>
          <a:xfrm>
            <a:off x="-72516" y="174166"/>
            <a:ext cx="4068000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bg1"/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Na olimpijskim stadionie</a:t>
            </a:r>
          </a:p>
        </p:txBody>
      </p:sp>
      <p:grpSp>
        <p:nvGrpSpPr>
          <p:cNvPr id="5" name="Grupa 4"/>
          <p:cNvGrpSpPr/>
          <p:nvPr userDrawn="1"/>
        </p:nvGrpSpPr>
        <p:grpSpPr>
          <a:xfrm>
            <a:off x="7401842" y="80628"/>
            <a:ext cx="590538" cy="590538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36796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90" userDrawn="1">
          <p15:clr>
            <a:srgbClr val="FBAE40"/>
          </p15:clr>
        </p15:guide>
        <p15:guide id="2" orient="horz" pos="3884" userDrawn="1">
          <p15:clr>
            <a:srgbClr val="FBAE40"/>
          </p15:clr>
        </p15:guide>
        <p15:guide id="3" pos="5443" userDrawn="1">
          <p15:clr>
            <a:srgbClr val="FBAE40"/>
          </p15:clr>
        </p15:guide>
        <p15:guide id="4" pos="317" userDrawn="1">
          <p15:clr>
            <a:srgbClr val="FBAE40"/>
          </p15:clr>
        </p15:guide>
        <p15:guide id="5" orient="horz" pos="61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bg>
      <p:bgPr>
        <a:solidFill>
          <a:srgbClr val="0139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70" y="151397"/>
            <a:ext cx="461393" cy="416572"/>
          </a:xfrm>
          <a:prstGeom prst="rect">
            <a:avLst/>
          </a:prstGeom>
        </p:spPr>
      </p:pic>
      <p:sp>
        <p:nvSpPr>
          <p:cNvPr id="17" name="Tytuł 1"/>
          <p:cNvSpPr txBox="1">
            <a:spLocks/>
          </p:cNvSpPr>
          <p:nvPr userDrawn="1"/>
        </p:nvSpPr>
        <p:spPr>
          <a:xfrm>
            <a:off x="-72516" y="174166"/>
            <a:ext cx="4068000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Na olimpijskim stadionie</a:t>
            </a:r>
          </a:p>
        </p:txBody>
      </p:sp>
      <p:grpSp>
        <p:nvGrpSpPr>
          <p:cNvPr id="5" name="Grupa 4"/>
          <p:cNvGrpSpPr/>
          <p:nvPr userDrawn="1"/>
        </p:nvGrpSpPr>
        <p:grpSpPr>
          <a:xfrm>
            <a:off x="7401842" y="80628"/>
            <a:ext cx="590538" cy="590538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90881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90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43">
          <p15:clr>
            <a:srgbClr val="FBAE40"/>
          </p15:clr>
        </p15:guide>
        <p15:guide id="4" pos="317">
          <p15:clr>
            <a:srgbClr val="FBAE40"/>
          </p15:clr>
        </p15:guide>
        <p15:guide id="5" orient="horz" pos="61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bg>
      <p:bgPr>
        <a:solidFill>
          <a:srgbClr val="0139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chemat blokowy: ręczne wprowadzanie danych 5"/>
          <p:cNvSpPr/>
          <p:nvPr/>
        </p:nvSpPr>
        <p:spPr>
          <a:xfrm rot="10800000">
            <a:off x="6949741" y="-27383"/>
            <a:ext cx="1691021" cy="871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523"/>
              <a:gd name="connsiteY0" fmla="*/ 2645 h 10000"/>
              <a:gd name="connsiteX1" fmla="*/ 10523 w 10523"/>
              <a:gd name="connsiteY1" fmla="*/ 0 h 10000"/>
              <a:gd name="connsiteX2" fmla="*/ 10523 w 10523"/>
              <a:gd name="connsiteY2" fmla="*/ 10000 h 10000"/>
              <a:gd name="connsiteX3" fmla="*/ 523 w 10523"/>
              <a:gd name="connsiteY3" fmla="*/ 10000 h 10000"/>
              <a:gd name="connsiteX4" fmla="*/ 0 w 10523"/>
              <a:gd name="connsiteY4" fmla="*/ 2645 h 10000"/>
              <a:gd name="connsiteX0" fmla="*/ 0 w 11046"/>
              <a:gd name="connsiteY0" fmla="*/ 2645 h 10108"/>
              <a:gd name="connsiteX1" fmla="*/ 10523 w 11046"/>
              <a:gd name="connsiteY1" fmla="*/ 0 h 10108"/>
              <a:gd name="connsiteX2" fmla="*/ 11046 w 11046"/>
              <a:gd name="connsiteY2" fmla="*/ 10108 h 10108"/>
              <a:gd name="connsiteX3" fmla="*/ 523 w 11046"/>
              <a:gd name="connsiteY3" fmla="*/ 10000 h 10108"/>
              <a:gd name="connsiteX4" fmla="*/ 0 w 11046"/>
              <a:gd name="connsiteY4" fmla="*/ 2645 h 10108"/>
              <a:gd name="connsiteX0" fmla="*/ 0 w 11046"/>
              <a:gd name="connsiteY0" fmla="*/ 2256 h 9719"/>
              <a:gd name="connsiteX1" fmla="*/ 10407 w 11046"/>
              <a:gd name="connsiteY1" fmla="*/ 0 h 9719"/>
              <a:gd name="connsiteX2" fmla="*/ 11046 w 11046"/>
              <a:gd name="connsiteY2" fmla="*/ 9719 h 9719"/>
              <a:gd name="connsiteX3" fmla="*/ 523 w 11046"/>
              <a:gd name="connsiteY3" fmla="*/ 9611 h 9719"/>
              <a:gd name="connsiteX4" fmla="*/ 0 w 11046"/>
              <a:gd name="connsiteY4" fmla="*/ 2256 h 9719"/>
              <a:gd name="connsiteX0" fmla="*/ 0 w 10000"/>
              <a:gd name="connsiteY0" fmla="*/ 2321 h 10000"/>
              <a:gd name="connsiteX1" fmla="*/ 9422 w 10000"/>
              <a:gd name="connsiteY1" fmla="*/ 0 h 10000"/>
              <a:gd name="connsiteX2" fmla="*/ 10000 w 10000"/>
              <a:gd name="connsiteY2" fmla="*/ 10000 h 10000"/>
              <a:gd name="connsiteX3" fmla="*/ 473 w 10000"/>
              <a:gd name="connsiteY3" fmla="*/ 9889 h 10000"/>
              <a:gd name="connsiteX4" fmla="*/ 0 w 10000"/>
              <a:gd name="connsiteY4" fmla="*/ 2321 h 10000"/>
              <a:gd name="connsiteX0" fmla="*/ 0 w 10000"/>
              <a:gd name="connsiteY0" fmla="*/ 2321 h 10000"/>
              <a:gd name="connsiteX1" fmla="*/ 9422 w 10000"/>
              <a:gd name="connsiteY1" fmla="*/ 0 h 10000"/>
              <a:gd name="connsiteX2" fmla="*/ 10000 w 10000"/>
              <a:gd name="connsiteY2" fmla="*/ 10000 h 10000"/>
              <a:gd name="connsiteX3" fmla="*/ 473 w 10000"/>
              <a:gd name="connsiteY3" fmla="*/ 9889 h 10000"/>
              <a:gd name="connsiteX4" fmla="*/ 0 w 10000"/>
              <a:gd name="connsiteY4" fmla="*/ 2321 h 10000"/>
              <a:gd name="connsiteX0" fmla="*/ 0 w 10106"/>
              <a:gd name="connsiteY0" fmla="*/ 2321 h 9899"/>
              <a:gd name="connsiteX1" fmla="*/ 9422 w 10106"/>
              <a:gd name="connsiteY1" fmla="*/ 0 h 9899"/>
              <a:gd name="connsiteX2" fmla="*/ 10106 w 10106"/>
              <a:gd name="connsiteY2" fmla="*/ 9899 h 9899"/>
              <a:gd name="connsiteX3" fmla="*/ 473 w 10106"/>
              <a:gd name="connsiteY3" fmla="*/ 9889 h 9899"/>
              <a:gd name="connsiteX4" fmla="*/ 0 w 10106"/>
              <a:gd name="connsiteY4" fmla="*/ 2321 h 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6" h="9899">
                <a:moveTo>
                  <a:pt x="0" y="2321"/>
                </a:moveTo>
                <a:lnTo>
                  <a:pt x="9422" y="0"/>
                </a:lnTo>
                <a:cubicBezTo>
                  <a:pt x="9579" y="3466"/>
                  <a:pt x="9948" y="6433"/>
                  <a:pt x="10106" y="9899"/>
                </a:cubicBezTo>
                <a:lnTo>
                  <a:pt x="473" y="9889"/>
                </a:lnTo>
                <a:cubicBezTo>
                  <a:pt x="316" y="7366"/>
                  <a:pt x="158" y="4844"/>
                  <a:pt x="0" y="2321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851" y="130860"/>
            <a:ext cx="1018565" cy="440555"/>
          </a:xfrm>
          <a:prstGeom prst="rect">
            <a:avLst/>
          </a:prstGeom>
        </p:spPr>
      </p:pic>
      <p:grpSp>
        <p:nvGrpSpPr>
          <p:cNvPr id="5" name="Grupa 4"/>
          <p:cNvGrpSpPr/>
          <p:nvPr userDrawn="1"/>
        </p:nvGrpSpPr>
        <p:grpSpPr>
          <a:xfrm>
            <a:off x="499105" y="188640"/>
            <a:ext cx="648072" cy="648072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62178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pos="5443" userDrawn="1">
          <p15:clr>
            <a:srgbClr val="FBAE40"/>
          </p15:clr>
        </p15:guide>
        <p15:guide id="3" orient="horz" pos="845" userDrawn="1">
          <p15:clr>
            <a:srgbClr val="FBAE40"/>
          </p15:clr>
        </p15:guide>
        <p15:guide id="4" orient="horz" pos="3884" userDrawn="1">
          <p15:clr>
            <a:srgbClr val="FBAE40"/>
          </p15:clr>
        </p15:guide>
        <p15:guide id="5" pos="725" userDrawn="1">
          <p15:clr>
            <a:srgbClr val="FBAE40"/>
          </p15:clr>
        </p15:guide>
        <p15:guide id="6" orient="horz" pos="52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01.12.2023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8691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501" y="1773597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01.12.2023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997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01.12.2023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198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6C843-8639-43E4-A1BD-D0A0993F8BEA}" type="datetimeFigureOut">
              <a:rPr lang="pl-PL" smtClean="0"/>
              <a:pPr/>
              <a:t>01.12.2023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773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8" r:id="rId3"/>
    <p:sldLayoutId id="2147483663" r:id="rId4"/>
    <p:sldLayoutId id="2147483689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29825-B730-4301-89AA-56CF31BA8882}" type="datetimeFigureOut">
              <a:rPr lang="pl-PL" smtClean="0"/>
              <a:t>01.12.2023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166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7" r="14884"/>
          <a:stretch/>
        </p:blipFill>
        <p:spPr>
          <a:xfrm>
            <a:off x="1151620" y="1341438"/>
            <a:ext cx="7488832" cy="3943187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1" y="5193304"/>
            <a:ext cx="9144000" cy="972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40000" tIns="108000" bIns="72000" rtlCol="0" anchor="ctr"/>
          <a:lstStyle/>
          <a:p>
            <a:pPr>
              <a:lnSpc>
                <a:spcPts val="3200"/>
              </a:lnSpc>
            </a:pPr>
            <a:r>
              <a:rPr lang="pl-PL" sz="3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Na olimpijskim stadionie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7308303" y="4380320"/>
            <a:ext cx="1338747" cy="2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pPr algn="r"/>
            <a:r>
              <a:rPr lang="pl-PL" sz="700" dirty="0"/>
              <a:t>Ruiny starożytnej Olimpii</a:t>
            </a:r>
            <a:endParaRPr lang="pl-PL" sz="700" i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13" y="4022503"/>
            <a:ext cx="1538160" cy="1998785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1112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rostokąt 36"/>
          <p:cNvSpPr/>
          <p:nvPr/>
        </p:nvSpPr>
        <p:spPr>
          <a:xfrm>
            <a:off x="503548" y="3392996"/>
            <a:ext cx="8137214" cy="432000"/>
          </a:xfrm>
          <a:prstGeom prst="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NACOBEZU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03548" y="944772"/>
            <a:ext cx="8137214" cy="432000"/>
          </a:xfrm>
          <a:prstGeom prst="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Cele lekcji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03547" y="1376772"/>
            <a:ext cx="8137215" cy="1656184"/>
          </a:xfrm>
          <a:prstGeom prst="rect">
            <a:avLst/>
          </a:prstGeom>
          <a:ln>
            <a:noFill/>
          </a:ln>
        </p:spPr>
        <p:txBody>
          <a:bodyPr wrap="square" lIns="0" tIns="72000" rIns="0" bIns="0" anchor="t">
            <a:noAutofit/>
          </a:bodyPr>
          <a:lstStyle/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wyjaśnisz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jaką rolę w życiu Greków odgrywał sport</a:t>
            </a:r>
          </a:p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opowiesz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przebiegu igrzysk olimpijskich</a:t>
            </a:r>
          </a:p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wymienisz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zasady, zgodnie z którymi odbywały się starożytne igrzyska olimpijskie</a:t>
            </a:r>
          </a:p>
        </p:txBody>
      </p:sp>
      <p:cxnSp>
        <p:nvCxnSpPr>
          <p:cNvPr id="17" name="Łącznik prosty 16"/>
          <p:cNvCxnSpPr/>
          <p:nvPr/>
        </p:nvCxnSpPr>
        <p:spPr>
          <a:xfrm>
            <a:off x="503238" y="3824539"/>
            <a:ext cx="81375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/>
          <p:cNvCxnSpPr/>
          <p:nvPr/>
        </p:nvCxnSpPr>
        <p:spPr>
          <a:xfrm>
            <a:off x="503238" y="1376772"/>
            <a:ext cx="81375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rostokąt 23"/>
          <p:cNvSpPr/>
          <p:nvPr/>
        </p:nvSpPr>
        <p:spPr>
          <a:xfrm>
            <a:off x="503547" y="3824538"/>
            <a:ext cx="8137215" cy="1656184"/>
          </a:xfrm>
          <a:prstGeom prst="rect">
            <a:avLst/>
          </a:prstGeom>
          <a:ln>
            <a:noFill/>
          </a:ln>
        </p:spPr>
        <p:txBody>
          <a:bodyPr wrap="square" lIns="0" tIns="72000" rIns="0" bIns="0" anchor="t">
            <a:noAutofit/>
          </a:bodyPr>
          <a:lstStyle/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przedstawisz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najważniejsze informacje dotyczące organizacji i przebiegu igrzysk olimpijskich</a:t>
            </a:r>
          </a:p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wymienisz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dyscypliny sportowe obecne na starożytnych igrzyskach olimpijskich</a:t>
            </a:r>
          </a:p>
        </p:txBody>
      </p:sp>
    </p:spTree>
    <p:extLst>
      <p:ext uri="{BB962C8B-B14F-4D97-AF65-F5344CB8AC3E}">
        <p14:creationId xmlns:p14="http://schemas.microsoft.com/office/powerpoint/2010/main" val="38825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Łącznik prosty 18"/>
          <p:cNvCxnSpPr/>
          <p:nvPr/>
        </p:nvCxnSpPr>
        <p:spPr>
          <a:xfrm>
            <a:off x="503238" y="1376363"/>
            <a:ext cx="3888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Sport </a:t>
            </a:r>
            <a:r>
              <a:rPr lang="pl-PL" b="1" dirty="0">
                <a:solidFill>
                  <a:schemeClr val="tx2"/>
                </a:solidFill>
              </a:rPr>
              <a:t>w życiu Greków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503547" y="1376771"/>
            <a:ext cx="3888000" cy="1512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Grecy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wierzyli, że każdy z nich powinien być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„piękny i dobry”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Greków okazją do kształtowania pięknego ciała i dzielnego ducha był sport 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chłopcy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trenowali po szkole w specjalnych miejscach nazywanych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gimnazjonami</a:t>
            </a:r>
          </a:p>
        </p:txBody>
      </p:sp>
      <p:sp>
        <p:nvSpPr>
          <p:cNvPr id="33" name="Prostokąt 32"/>
          <p:cNvSpPr/>
          <p:nvPr/>
        </p:nvSpPr>
        <p:spPr>
          <a:xfrm>
            <a:off x="5256076" y="945850"/>
            <a:ext cx="3887924" cy="5912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 33"/>
          <p:cNvSpPr/>
          <p:nvPr/>
        </p:nvSpPr>
        <p:spPr>
          <a:xfrm>
            <a:off x="4751712" y="944724"/>
            <a:ext cx="1295876" cy="5919054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sp>
        <p:nvSpPr>
          <p:cNvPr id="44" name="Prostokąt 43"/>
          <p:cNvSpPr/>
          <p:nvPr/>
        </p:nvSpPr>
        <p:spPr>
          <a:xfrm>
            <a:off x="503547" y="2925000"/>
            <a:ext cx="3888000" cy="504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treningi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sportowe pozwalały też przygotować się na wypadek wojny</a:t>
            </a:r>
            <a:endParaRPr lang="pl-PL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5" name="Łącznik prosty 44"/>
          <p:cNvCxnSpPr/>
          <p:nvPr/>
        </p:nvCxnSpPr>
        <p:spPr>
          <a:xfrm>
            <a:off x="503238" y="3465004"/>
            <a:ext cx="388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/>
        </p:nvSpPr>
        <p:spPr>
          <a:xfrm>
            <a:off x="503547" y="3501008"/>
            <a:ext cx="3888000" cy="792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każde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większe miasto posiadało własny stadion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organizowano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igrzyska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czyli zawody sportowe i artystyczne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2" r="12265"/>
          <a:stretch/>
        </p:blipFill>
        <p:spPr>
          <a:xfrm>
            <a:off x="4752020" y="1388392"/>
            <a:ext cx="4428492" cy="5089177"/>
          </a:xfrm>
          <a:prstGeom prst="rect">
            <a:avLst/>
          </a:prstGeom>
          <a:ln w="12700">
            <a:solidFill>
              <a:srgbClr val="B5D2EC"/>
            </a:solidFill>
          </a:ln>
        </p:spPr>
      </p:pic>
      <p:sp>
        <p:nvSpPr>
          <p:cNvPr id="41" name="pole tekstowe 40"/>
          <p:cNvSpPr txBox="1"/>
          <p:nvPr/>
        </p:nvSpPr>
        <p:spPr>
          <a:xfrm>
            <a:off x="3815916" y="5625268"/>
            <a:ext cx="1332000" cy="2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pPr algn="r"/>
            <a:r>
              <a:rPr lang="pl-PL" sz="700" dirty="0"/>
              <a:t>Ruiny greckiego gimnazjonu</a:t>
            </a:r>
            <a:endParaRPr lang="pl-PL" sz="700" i="1" dirty="0"/>
          </a:p>
        </p:txBody>
      </p:sp>
    </p:spTree>
    <p:extLst>
      <p:ext uri="{BB962C8B-B14F-4D97-AF65-F5344CB8AC3E}">
        <p14:creationId xmlns:p14="http://schemas.microsoft.com/office/powerpoint/2010/main" val="375509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3" grpId="0" animBg="1"/>
      <p:bldP spid="34" grpId="0" animBg="1"/>
      <p:bldP spid="44" grpId="0"/>
      <p:bldP spid="13" grpId="0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/>
        </p:nvSpPr>
        <p:spPr>
          <a:xfrm>
            <a:off x="503548" y="1448780"/>
            <a:ext cx="3906812" cy="5409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3348441" y="1448780"/>
            <a:ext cx="1079543" cy="5409220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6" r="22674"/>
          <a:stretch/>
        </p:blipFill>
        <p:spPr>
          <a:xfrm>
            <a:off x="611559" y="1700213"/>
            <a:ext cx="3708413" cy="4127996"/>
          </a:xfrm>
          <a:prstGeom prst="rect">
            <a:avLst/>
          </a:prstGeom>
          <a:ln w="12700">
            <a:solidFill>
              <a:srgbClr val="B5D2EC"/>
            </a:solidFill>
          </a:ln>
        </p:spPr>
      </p:pic>
      <p:cxnSp>
        <p:nvCxnSpPr>
          <p:cNvPr id="9" name="Łącznik prosty 8"/>
          <p:cNvCxnSpPr/>
          <p:nvPr/>
        </p:nvCxnSpPr>
        <p:spPr>
          <a:xfrm>
            <a:off x="503238" y="1376363"/>
            <a:ext cx="3924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503548" y="944772"/>
            <a:ext cx="36004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rgbClr val="013974"/>
                </a:solidFill>
              </a:rPr>
              <a:t>Igrzyska </a:t>
            </a:r>
            <a:r>
              <a:rPr lang="pl-PL" b="1" dirty="0">
                <a:solidFill>
                  <a:srgbClr val="013974"/>
                </a:solidFill>
              </a:rPr>
              <a:t>olimpijskie</a:t>
            </a:r>
          </a:p>
        </p:txBody>
      </p:sp>
      <p:sp>
        <p:nvSpPr>
          <p:cNvPr id="28" name="Prostokąt 27"/>
          <p:cNvSpPr/>
          <p:nvPr/>
        </p:nvSpPr>
        <p:spPr>
          <a:xfrm>
            <a:off x="4572434" y="1376772"/>
            <a:ext cx="4248037" cy="576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pierwsze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znane igrzyska zorganizowano w 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776 r. p.n.e.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odbyły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się w miejscowości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Olimpia</a:t>
            </a:r>
          </a:p>
        </p:txBody>
      </p:sp>
      <p:cxnSp>
        <p:nvCxnSpPr>
          <p:cNvPr id="30" name="Łącznik prosty 29"/>
          <p:cNvCxnSpPr/>
          <p:nvPr/>
        </p:nvCxnSpPr>
        <p:spPr>
          <a:xfrm>
            <a:off x="4572126" y="4401108"/>
            <a:ext cx="406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rostokąt 30"/>
          <p:cNvSpPr/>
          <p:nvPr/>
        </p:nvSpPr>
        <p:spPr>
          <a:xfrm>
            <a:off x="4572435" y="4437112"/>
            <a:ext cx="4068328" cy="1332148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okres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między igrzyskami Grecy nazywali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olimpiadą</a:t>
            </a:r>
          </a:p>
        </p:txBody>
      </p:sp>
      <p:sp>
        <p:nvSpPr>
          <p:cNvPr id="33" name="Prostokąt 32"/>
          <p:cNvSpPr/>
          <p:nvPr/>
        </p:nvSpPr>
        <p:spPr>
          <a:xfrm>
            <a:off x="4572435" y="1952835"/>
            <a:ext cx="3888000" cy="2412269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była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uroczystość ku czci Zeusa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zawodnicy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występowali nago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zawodach brali udział mężczyźni i chłopcy od 12. roku życia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rywalizowano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kilku konkurencjach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odbywały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się także zawody artystyczne (np. muzyczne i poetyckie)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nagrodę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otrzymywali tylko zwycięzcy, a więc ci, którzy zajęli pierwsze miejsce</a:t>
            </a:r>
          </a:p>
        </p:txBody>
      </p:sp>
      <p:sp>
        <p:nvSpPr>
          <p:cNvPr id="34" name="pole tekstowe 33"/>
          <p:cNvSpPr txBox="1"/>
          <p:nvPr/>
        </p:nvSpPr>
        <p:spPr>
          <a:xfrm>
            <a:off x="2672784" y="5949304"/>
            <a:ext cx="1656000" cy="2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0" bIns="0" rtlCol="0" anchor="ctr">
            <a:noAutofit/>
          </a:bodyPr>
          <a:lstStyle/>
          <a:p>
            <a:pPr algn="ctr"/>
            <a:r>
              <a:rPr lang="pl-PL" sz="700" dirty="0"/>
              <a:t>Wejście na stadion w greckiej Olimpii</a:t>
            </a:r>
            <a:endParaRPr lang="pl-PL" sz="700" i="1" dirty="0"/>
          </a:p>
        </p:txBody>
      </p:sp>
    </p:spTree>
    <p:extLst>
      <p:ext uri="{BB962C8B-B14F-4D97-AF65-F5344CB8AC3E}">
        <p14:creationId xmlns:p14="http://schemas.microsoft.com/office/powerpoint/2010/main" val="198582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8" grpId="0"/>
      <p:bldP spid="31" grpId="0"/>
      <p:bldP spid="33" grpId="0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rostokąt 48"/>
          <p:cNvSpPr/>
          <p:nvPr/>
        </p:nvSpPr>
        <p:spPr>
          <a:xfrm>
            <a:off x="4780114" y="1376363"/>
            <a:ext cx="4472406" cy="3852837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33" name="Łącznik prosty 32"/>
          <p:cNvCxnSpPr/>
          <p:nvPr/>
        </p:nvCxnSpPr>
        <p:spPr>
          <a:xfrm>
            <a:off x="503238" y="1376363"/>
            <a:ext cx="3852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rostokąt 33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Przed </a:t>
            </a:r>
            <a:r>
              <a:rPr lang="pl-PL" b="1" dirty="0">
                <a:solidFill>
                  <a:schemeClr val="tx2"/>
                </a:solidFill>
              </a:rPr>
              <a:t>igrzyskami</a:t>
            </a:r>
          </a:p>
        </p:txBody>
      </p:sp>
      <p:sp>
        <p:nvSpPr>
          <p:cNvPr id="35" name="Prostokąt 34"/>
          <p:cNvSpPr/>
          <p:nvPr/>
        </p:nvSpPr>
        <p:spPr>
          <a:xfrm>
            <a:off x="503547" y="1376772"/>
            <a:ext cx="3888000" cy="288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pokój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boży</a:t>
            </a:r>
            <a:endParaRPr lang="pl-PL" sz="1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6" name="Łącznik prosty 35"/>
          <p:cNvCxnSpPr/>
          <p:nvPr/>
        </p:nvCxnSpPr>
        <p:spPr>
          <a:xfrm>
            <a:off x="503238" y="1700808"/>
            <a:ext cx="385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rostokąt 39"/>
          <p:cNvSpPr/>
          <p:nvPr/>
        </p:nvSpPr>
        <p:spPr>
          <a:xfrm>
            <a:off x="503547" y="1736812"/>
            <a:ext cx="3888000" cy="1008113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był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ogłaszany we wszystkich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miastach-</a:t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-państwach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zakaz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toczenia wojen aż do powrotu zawodników i widzów do domu</a:t>
            </a:r>
          </a:p>
        </p:txBody>
      </p:sp>
      <p:cxnSp>
        <p:nvCxnSpPr>
          <p:cNvPr id="16" name="Łącznik prosty 15"/>
          <p:cNvCxnSpPr/>
          <p:nvPr/>
        </p:nvCxnSpPr>
        <p:spPr>
          <a:xfrm>
            <a:off x="503238" y="2780928"/>
            <a:ext cx="385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rostokąt 16"/>
          <p:cNvSpPr/>
          <p:nvPr/>
        </p:nvSpPr>
        <p:spPr>
          <a:xfrm>
            <a:off x="503547" y="2816932"/>
            <a:ext cx="3888000" cy="1656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zawodnicy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czyli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atleci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na miesiąc przed igrzyskami przybywali do Olimpii 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składali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przysięgę przed posągiem Zeusa,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że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uczciwie trenowali przez co najmniej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miesięcy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okiem sędziów trenowali przez 30 dni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220" y="1481038"/>
            <a:ext cx="4300193" cy="2848062"/>
          </a:xfrm>
          <a:prstGeom prst="rect">
            <a:avLst/>
          </a:prstGeom>
          <a:ln w="12700">
            <a:solidFill>
              <a:srgbClr val="B5D2EC"/>
            </a:solidFill>
          </a:ln>
        </p:spPr>
      </p:pic>
      <p:sp>
        <p:nvSpPr>
          <p:cNvPr id="50" name="pole tekstowe 49"/>
          <p:cNvSpPr txBox="1"/>
          <p:nvPr/>
        </p:nvSpPr>
        <p:spPr>
          <a:xfrm>
            <a:off x="6948456" y="4401108"/>
            <a:ext cx="1728000" cy="2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pPr algn="r"/>
            <a:r>
              <a:rPr lang="pl-PL" sz="700" dirty="0"/>
              <a:t>Pozostałości po stadionie w Olimpii. To tam rozgrywały się zawody sportowe </a:t>
            </a:r>
            <a:endParaRPr lang="pl-PL" sz="700" i="1" dirty="0"/>
          </a:p>
        </p:txBody>
      </p:sp>
    </p:spTree>
    <p:extLst>
      <p:ext uri="{BB962C8B-B14F-4D97-AF65-F5344CB8AC3E}">
        <p14:creationId xmlns:p14="http://schemas.microsoft.com/office/powerpoint/2010/main" val="328826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5" grpId="0"/>
      <p:bldP spid="40" grpId="0"/>
      <p:bldP spid="17" grpId="0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/>
        </p:nvSpPr>
        <p:spPr>
          <a:xfrm>
            <a:off x="503548" y="1448780"/>
            <a:ext cx="3906812" cy="5409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3348441" y="1448780"/>
            <a:ext cx="1079543" cy="5409220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503238" y="1376363"/>
            <a:ext cx="3924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rgbClr val="013974"/>
                </a:solidFill>
              </a:rPr>
              <a:t>Olimpijskie </a:t>
            </a:r>
            <a:r>
              <a:rPr lang="pl-PL" b="1" dirty="0">
                <a:solidFill>
                  <a:srgbClr val="013974"/>
                </a:solidFill>
              </a:rPr>
              <a:t>dyscypliny</a:t>
            </a:r>
          </a:p>
        </p:txBody>
      </p:sp>
      <p:sp>
        <p:nvSpPr>
          <p:cNvPr id="51" name="Prostokąt 50"/>
          <p:cNvSpPr/>
          <p:nvPr/>
        </p:nvSpPr>
        <p:spPr>
          <a:xfrm>
            <a:off x="4572000" y="1376771"/>
            <a:ext cx="4068452" cy="2556285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igrzyska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trwały pięć dni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dyscypliny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lekkoatletyczne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główna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konkurencja to bieg na dystansie jednego stadionu (192 metry)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biegi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dłuższych dystansach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bieg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hełmie i z tarczą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skok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dal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rzut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oszczepem,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rzut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dyskiem</a:t>
            </a:r>
          </a:p>
        </p:txBody>
      </p:sp>
      <p:sp>
        <p:nvSpPr>
          <p:cNvPr id="56" name="Prostokąt 55"/>
          <p:cNvSpPr/>
          <p:nvPr/>
        </p:nvSpPr>
        <p:spPr>
          <a:xfrm>
            <a:off x="4572000" y="4005140"/>
            <a:ext cx="4068452" cy="1152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ciężka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atletyka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zapasy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boks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pankration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(połączenie zapasów z boksem)</a:t>
            </a:r>
          </a:p>
        </p:txBody>
      </p:sp>
      <p:cxnSp>
        <p:nvCxnSpPr>
          <p:cNvPr id="60" name="Łącznik prosty 59"/>
          <p:cNvCxnSpPr/>
          <p:nvPr/>
        </p:nvCxnSpPr>
        <p:spPr>
          <a:xfrm>
            <a:off x="4571691" y="3969136"/>
            <a:ext cx="40684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rostokąt 18"/>
          <p:cNvSpPr/>
          <p:nvPr/>
        </p:nvSpPr>
        <p:spPr>
          <a:xfrm>
            <a:off x="4572000" y="5265284"/>
            <a:ext cx="4068452" cy="647992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72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były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sporty brutalne</a:t>
            </a:r>
          </a:p>
          <a:p>
            <a:pPr marL="72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dyscypliny miały uczyć odporności na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ból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" name="Łącznik prosty 19"/>
          <p:cNvCxnSpPr/>
          <p:nvPr/>
        </p:nvCxnSpPr>
        <p:spPr>
          <a:xfrm>
            <a:off x="4571691" y="5229200"/>
            <a:ext cx="40684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4" b="2122"/>
          <a:stretch/>
        </p:blipFill>
        <p:spPr>
          <a:xfrm>
            <a:off x="623916" y="1556793"/>
            <a:ext cx="3663460" cy="4860540"/>
          </a:xfrm>
          <a:prstGeom prst="rect">
            <a:avLst/>
          </a:prstGeom>
          <a:ln w="12700">
            <a:solidFill>
              <a:srgbClr val="B5D2EC"/>
            </a:solidFill>
          </a:ln>
        </p:spPr>
      </p:pic>
      <p:sp>
        <p:nvSpPr>
          <p:cNvPr id="62" name="pole tekstowe 61"/>
          <p:cNvSpPr txBox="1"/>
          <p:nvPr/>
        </p:nvSpPr>
        <p:spPr>
          <a:xfrm>
            <a:off x="623916" y="5301240"/>
            <a:ext cx="2088000" cy="2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r>
              <a:rPr lang="pl-PL" sz="700" dirty="0"/>
              <a:t>Rzeźba przedstawiająca dyskobola, czyli zawodnika rzucającego dyskiem</a:t>
            </a:r>
            <a:endParaRPr lang="pl-PL" sz="700" i="1" dirty="0"/>
          </a:p>
        </p:txBody>
      </p:sp>
    </p:spTree>
    <p:extLst>
      <p:ext uri="{BB962C8B-B14F-4D97-AF65-F5344CB8AC3E}">
        <p14:creationId xmlns:p14="http://schemas.microsoft.com/office/powerpoint/2010/main" val="422081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51" grpId="0"/>
      <p:bldP spid="56" grpId="0"/>
      <p:bldP spid="19" grpId="0"/>
      <p:bldP spid="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Łącznik prosty 18"/>
          <p:cNvCxnSpPr/>
          <p:nvPr/>
        </p:nvCxnSpPr>
        <p:spPr>
          <a:xfrm>
            <a:off x="503238" y="1376363"/>
            <a:ext cx="3888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Zwycięzcy </a:t>
            </a:r>
            <a:r>
              <a:rPr lang="pl-PL" b="1" dirty="0">
                <a:solidFill>
                  <a:schemeClr val="tx2"/>
                </a:solidFill>
              </a:rPr>
              <a:t>igrzysk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503547" y="1376772"/>
            <a:ext cx="3888000" cy="288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nagrody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rozdawano ostatniego dnia igrzysk</a:t>
            </a:r>
          </a:p>
        </p:txBody>
      </p:sp>
      <p:sp>
        <p:nvSpPr>
          <p:cNvPr id="33" name="Prostokąt 32"/>
          <p:cNvSpPr/>
          <p:nvPr/>
        </p:nvSpPr>
        <p:spPr>
          <a:xfrm>
            <a:off x="5256076" y="945850"/>
            <a:ext cx="3887924" cy="52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 33"/>
          <p:cNvSpPr/>
          <p:nvPr/>
        </p:nvSpPr>
        <p:spPr>
          <a:xfrm>
            <a:off x="4968044" y="944724"/>
            <a:ext cx="1079543" cy="5226096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40" name="Łącznik prosty 39"/>
          <p:cNvCxnSpPr/>
          <p:nvPr/>
        </p:nvCxnSpPr>
        <p:spPr>
          <a:xfrm>
            <a:off x="503238" y="1700808"/>
            <a:ext cx="388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rostokąt 42"/>
          <p:cNvSpPr/>
          <p:nvPr/>
        </p:nvSpPr>
        <p:spPr>
          <a:xfrm>
            <a:off x="503547" y="2060848"/>
            <a:ext cx="3888000" cy="828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zwycięzca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mógł też wystawić sobie pomnik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Olimpii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organizowano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także ucztę dla zwycięzców</a:t>
            </a:r>
          </a:p>
        </p:txBody>
      </p:sp>
      <p:sp>
        <p:nvSpPr>
          <p:cNvPr id="44" name="Prostokąt 43"/>
          <p:cNvSpPr/>
          <p:nvPr/>
        </p:nvSpPr>
        <p:spPr>
          <a:xfrm>
            <a:off x="503547" y="2960948"/>
            <a:ext cx="3888000" cy="972108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powrocie do polis zwycięzca otrzymywał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władz miasta-państwa tytuł honorowego obywatela, dożywotnie utrzymanie i zwolnienie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podatków</a:t>
            </a:r>
          </a:p>
        </p:txBody>
      </p:sp>
      <p:cxnSp>
        <p:nvCxnSpPr>
          <p:cNvPr id="45" name="Łącznik prosty 44"/>
          <p:cNvCxnSpPr/>
          <p:nvPr/>
        </p:nvCxnSpPr>
        <p:spPr>
          <a:xfrm>
            <a:off x="503238" y="2924944"/>
            <a:ext cx="388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ole tekstowe 40"/>
          <p:cNvSpPr txBox="1"/>
          <p:nvPr/>
        </p:nvSpPr>
        <p:spPr>
          <a:xfrm>
            <a:off x="4968044" y="5373264"/>
            <a:ext cx="2302988" cy="2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r>
              <a:rPr lang="pl-PL" sz="700" dirty="0"/>
              <a:t>Tak mógł wyglądać wieniec, który otrzymywał zwycięzca każdej z konkurencji organizowanej podczas igrzysk</a:t>
            </a:r>
            <a:endParaRPr lang="pl-PL" sz="700" i="1" dirty="0"/>
          </a:p>
        </p:txBody>
      </p:sp>
      <p:sp>
        <p:nvSpPr>
          <p:cNvPr id="20" name="Prostokąt 19"/>
          <p:cNvSpPr/>
          <p:nvPr/>
        </p:nvSpPr>
        <p:spPr>
          <a:xfrm>
            <a:off x="503547" y="1756229"/>
            <a:ext cx="3888000" cy="288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był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wieniec oliwny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7" t="3341" r="19682" b="5113"/>
          <a:stretch/>
        </p:blipFill>
        <p:spPr>
          <a:xfrm>
            <a:off x="4977569" y="1376363"/>
            <a:ext cx="4175956" cy="3899236"/>
          </a:xfrm>
          <a:prstGeom prst="rect">
            <a:avLst/>
          </a:prstGeom>
          <a:ln w="12700">
            <a:solidFill>
              <a:srgbClr val="B5D2EC"/>
            </a:solidFill>
          </a:ln>
        </p:spPr>
      </p:pic>
    </p:spTree>
    <p:extLst>
      <p:ext uri="{BB962C8B-B14F-4D97-AF65-F5344CB8AC3E}">
        <p14:creationId xmlns:p14="http://schemas.microsoft.com/office/powerpoint/2010/main" val="369747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3" grpId="0" animBg="1"/>
      <p:bldP spid="34" grpId="0" animBg="1"/>
      <p:bldP spid="43" grpId="0"/>
      <p:bldP spid="44" grpId="0"/>
      <p:bldP spid="41" grpId="0" animBg="1"/>
      <p:bldP spid="20" grpId="0"/>
    </p:bldLst>
  </p:timing>
</p:sld>
</file>

<file path=ppt/theme/theme1.xml><?xml version="1.0" encoding="utf-8"?>
<a:theme xmlns:a="http://schemas.openxmlformats.org/drawingml/2006/main" name="Motyw pakietu Office">
  <a:themeElements>
    <a:clrScheme name="Historia_Lic">
      <a:dk1>
        <a:sysClr val="windowText" lastClr="000000"/>
      </a:dk1>
      <a:lt1>
        <a:sysClr val="window" lastClr="FFFFFF"/>
      </a:lt1>
      <a:dk2>
        <a:srgbClr val="1F3864"/>
      </a:dk2>
      <a:lt2>
        <a:srgbClr val="E7E6E6"/>
      </a:lt2>
      <a:accent1>
        <a:srgbClr val="D1E3F3"/>
      </a:accent1>
      <a:accent2>
        <a:srgbClr val="8B3F65"/>
      </a:accent2>
      <a:accent3>
        <a:srgbClr val="A5A5A5"/>
      </a:accent3>
      <a:accent4>
        <a:srgbClr val="2E75B5"/>
      </a:accent4>
      <a:accent5>
        <a:srgbClr val="3F9FCB"/>
      </a:accent5>
      <a:accent6>
        <a:srgbClr val="4472C4"/>
      </a:accent6>
      <a:hlink>
        <a:srgbClr val="4472C4"/>
      </a:hlink>
      <a:folHlink>
        <a:srgbClr val="4472C4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rgbClr val="B5D2EC"/>
          </a:solidFill>
        </a:ln>
      </a:spPr>
      <a:bodyPr wrap="square" lIns="108000" tIns="36000" rIns="36000" bIns="36000" anchor="ctr">
        <a:noAutofit/>
      </a:bodyPr>
      <a:lstStyle>
        <a:defPPr marL="0">
          <a:spcAft>
            <a:spcPts val="200"/>
          </a:spcAft>
          <a:buClr>
            <a:srgbClr val="B5D2EC"/>
          </a:buClr>
          <a:defRPr sz="14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13791</TotalTime>
  <Words>347</Words>
  <Application>Microsoft Office PowerPoint</Application>
  <PresentationFormat>Pokaz na ekranie (4:3)</PresentationFormat>
  <Paragraphs>66</Paragraphs>
  <Slides>7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Motyw pakietu Office</vt:lpstr>
      <vt:lpstr>Projekt niestandardowy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Agata Bereza</dc:creator>
  <cp:lastModifiedBy>Marta Handschke</cp:lastModifiedBy>
  <cp:revision>1849</cp:revision>
  <dcterms:created xsi:type="dcterms:W3CDTF">2015-10-29T10:43:43Z</dcterms:created>
  <dcterms:modified xsi:type="dcterms:W3CDTF">2023-12-01T07:01:00Z</dcterms:modified>
</cp:coreProperties>
</file>