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2"/>
  </p:notesMasterIdLst>
  <p:handoutMasterIdLst>
    <p:handoutMasterId r:id="rId13"/>
  </p:handoutMasterIdLst>
  <p:sldIdLst>
    <p:sldId id="296" r:id="rId3"/>
    <p:sldId id="258" r:id="rId4"/>
    <p:sldId id="281" r:id="rId5"/>
    <p:sldId id="291" r:id="rId6"/>
    <p:sldId id="297" r:id="rId7"/>
    <p:sldId id="299" r:id="rId8"/>
    <p:sldId id="305" r:id="rId9"/>
    <p:sldId id="308" r:id="rId10"/>
    <p:sldId id="307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527" userDrawn="1">
          <p15:clr>
            <a:srgbClr val="A4A3A4"/>
          </p15:clr>
        </p15:guide>
        <p15:guide id="5" pos="2880">
          <p15:clr>
            <a:srgbClr val="A4A3A4"/>
          </p15:clr>
        </p15:guide>
        <p15:guide id="6" orient="horz" pos="32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699" autoAdjust="0"/>
  </p:normalViewPr>
  <p:slideViewPr>
    <p:cSldViewPr showGuides="1">
      <p:cViewPr varScale="1">
        <p:scale>
          <a:sx n="121" d="100"/>
          <a:sy n="121" d="100"/>
        </p:scale>
        <p:origin x="426" y="102"/>
      </p:cViewPr>
      <p:guideLst>
        <p:guide orient="horz" pos="4042"/>
        <p:guide orient="horz" pos="527"/>
        <p:guide pos="2880"/>
        <p:guide orient="horz" pos="3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16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2611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5041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Polska Bolesława Chrobrego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Polska Bolesława Chrobrego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Polska Bolesława Chrobrego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Polska Bolesława Chrobrego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05.12.2023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05.12.2023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6" t="16142" r="9788" b="30459"/>
          <a:stretch/>
        </p:blipFill>
        <p:spPr>
          <a:xfrm>
            <a:off x="510245" y="1340768"/>
            <a:ext cx="8136805" cy="4572508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40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Polska Bolesława Chrobrego</a:t>
            </a:r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45" y="4022503"/>
            <a:ext cx="1527353" cy="1984743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omówisz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najważniejsze wydarzenia związane z panowaniem Bolesława Chrobrego 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znaczenie decyzji ogłoszonych podczas zjazdu gnieźnieńskiego 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dlaczego doszło do wojen Polski z Niemcami i Rusią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wskażesz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osi czasu najważniejsze wydarzenia związane z panowaniem Bolesława Chrobrego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zlokalizujesz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mapie zmiany terytorialne, do których doszło podczas panowania Bolesława Chrobrego 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uczestników i decyzje ogłoszone podczas zjazdu gnieźnieńskiego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Wyprawa </a:t>
            </a:r>
            <a:r>
              <a:rPr lang="pl-PL" b="1" dirty="0">
                <a:solidFill>
                  <a:schemeClr val="tx2"/>
                </a:solidFill>
              </a:rPr>
              <a:t>św. Wojciecha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945850"/>
            <a:ext cx="3887924" cy="5912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751712" y="944724"/>
            <a:ext cx="1295876" cy="591905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15" name="Łącznik prosty 14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503547" y="1376772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992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śmierć Mieszka I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503547" y="1737036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władzę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państwie przejął jego syn –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Bolesław</a:t>
            </a:r>
          </a:p>
        </p:txBody>
      </p:sp>
      <p:cxnSp>
        <p:nvCxnSpPr>
          <p:cNvPr id="20" name="Łącznik prosty 19"/>
          <p:cNvCxnSpPr/>
          <p:nvPr/>
        </p:nvCxnSpPr>
        <p:spPr>
          <a:xfrm>
            <a:off x="503238" y="2600908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/>
          <p:cNvCxnSpPr/>
          <p:nvPr/>
        </p:nvCxnSpPr>
        <p:spPr>
          <a:xfrm>
            <a:off x="503238" y="1701032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2056487"/>
            <a:ext cx="3888000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wcześniej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wypędził swoich braci, aby nie dzielić się z nimi władzą nad państwem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Prostokąt 24"/>
          <p:cNvSpPr/>
          <p:nvPr/>
        </p:nvSpPr>
        <p:spPr>
          <a:xfrm>
            <a:off x="503547" y="2636911"/>
            <a:ext cx="3888000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nazwany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później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Chrobrym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czyli „dzielnym”, „walecznym”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" t="2269" r="4008" b="19819"/>
          <a:stretch/>
        </p:blipFill>
        <p:spPr>
          <a:xfrm>
            <a:off x="5245022" y="1376363"/>
            <a:ext cx="3312369" cy="4356893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14" name="pole tekstowe 13"/>
          <p:cNvSpPr txBox="1"/>
          <p:nvPr/>
        </p:nvSpPr>
        <p:spPr>
          <a:xfrm>
            <a:off x="4751712" y="5157788"/>
            <a:ext cx="1080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pPr algn="ctr"/>
            <a:r>
              <a:rPr lang="pl-PL" sz="700" dirty="0" smtClean="0"/>
              <a:t>Bolesław Chrobry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16" grpId="0"/>
      <p:bldP spid="18" grpId="0"/>
      <p:bldP spid="24" grpId="0"/>
      <p:bldP spid="25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54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540922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6004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Wyprawa </a:t>
            </a:r>
            <a:r>
              <a:rPr lang="pl-PL" b="1" dirty="0">
                <a:solidFill>
                  <a:srgbClr val="013974"/>
                </a:solidFill>
              </a:rPr>
              <a:t>św. Wojciecha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4572434" y="1376772"/>
            <a:ext cx="4068329" cy="108012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władca dążył do powiększenia terytorium państwa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zależało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 na terenach należących do Prusów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dzisiejsze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Warmia i Mazury</a:t>
            </a:r>
          </a:p>
        </p:txBody>
      </p:sp>
      <p:cxnSp>
        <p:nvCxnSpPr>
          <p:cNvPr id="30" name="Łącznik prosty 29"/>
          <p:cNvCxnSpPr/>
          <p:nvPr/>
        </p:nvCxnSpPr>
        <p:spPr>
          <a:xfrm>
            <a:off x="4572126" y="4401108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4572126" y="2492896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/>
          <p:cNvSpPr/>
          <p:nvPr/>
        </p:nvSpPr>
        <p:spPr>
          <a:xfrm>
            <a:off x="4572434" y="2492896"/>
            <a:ext cx="4068329" cy="100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Prusowie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byli poganami i najeżdżali ziemie Bolesława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997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Bolesław zorganizował wyprawę misyjną do Prus</a:t>
            </a:r>
          </a:p>
        </p:txBody>
      </p:sp>
      <p:cxnSp>
        <p:nvCxnSpPr>
          <p:cNvPr id="19" name="Łącznik prosty 18"/>
          <p:cNvCxnSpPr/>
          <p:nvPr/>
        </p:nvCxnSpPr>
        <p:spPr>
          <a:xfrm>
            <a:off x="4572126" y="3537012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rostokąt 19"/>
          <p:cNvSpPr/>
          <p:nvPr/>
        </p:nvSpPr>
        <p:spPr>
          <a:xfrm>
            <a:off x="4572434" y="3573016"/>
            <a:ext cx="4068329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jej czele stanął biskup czeskiej Pragi – Wojciech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czasie misji biskup został zabity przez Prusów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4572434" y="4437136"/>
            <a:ext cx="4068329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według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legendy książę Bolesław wykupił ciało biskupa, aby złożyć je jako relikwię w kościele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Gnieźnie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" t="10136" r="25188" b="15488"/>
          <a:stretch/>
        </p:blipFill>
        <p:spPr>
          <a:xfrm>
            <a:off x="611560" y="1556792"/>
            <a:ext cx="3717224" cy="2782727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34" name="pole tekstowe 33"/>
          <p:cNvSpPr txBox="1"/>
          <p:nvPr/>
        </p:nvSpPr>
        <p:spPr>
          <a:xfrm>
            <a:off x="2447764" y="4401108"/>
            <a:ext cx="1881020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r>
              <a:rPr lang="pl-PL" sz="700" dirty="0"/>
              <a:t>Fragment Drzwi Gnieźnieńskich, na których przedstawiono dzieje św. Wojciecha. Scena przedstawia wykupienie ciała świętego przez księcia Bolesława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/>
      <p:bldP spid="18" grpId="0"/>
      <p:bldP spid="20" grpId="0"/>
      <p:bldP spid="21" grpId="0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4780114" y="1376363"/>
            <a:ext cx="4472406" cy="4789487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Zjazd </a:t>
            </a:r>
            <a:r>
              <a:rPr lang="pl-PL" b="1" dirty="0">
                <a:solidFill>
                  <a:schemeClr val="tx2"/>
                </a:solidFill>
              </a:rPr>
              <a:t>gnieźnieński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999 r. biskup został ogłoszony świętym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Prostokąt 39"/>
          <p:cNvSpPr/>
          <p:nvPr/>
        </p:nvSpPr>
        <p:spPr>
          <a:xfrm>
            <a:off x="503547" y="1737036"/>
            <a:ext cx="3888000" cy="151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1000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cesarz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Otton III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przybył do Gniezna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pielgrzymką do grobu św. Wojciecha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spotkanie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władcy z księciem Bolesławem nazwano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zjazdem gnieźnieńskim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podczas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spotkania ogłoszono powstanie polskiej organizacji kościelnej</a:t>
            </a:r>
          </a:p>
        </p:txBody>
      </p:sp>
      <p:cxnSp>
        <p:nvCxnSpPr>
          <p:cNvPr id="16" name="Łącznik prosty 15"/>
          <p:cNvCxnSpPr/>
          <p:nvPr/>
        </p:nvCxnSpPr>
        <p:spPr>
          <a:xfrm>
            <a:off x="503238" y="1700808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503238" y="3284984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503547" y="3320988"/>
            <a:ext cx="3888000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arcybiskupstwo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Gnieźnie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biskupstwa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Krakowie, Kołobrzegu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Wrocławiu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503547" y="4185084"/>
            <a:ext cx="3888000" cy="72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cesarz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nałożył Bolesławowi na głowę diadem cesarski oraz ofiarował mu kopię włóczni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św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Maurycego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503238" y="4149080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/>
          <p:cNvSpPr/>
          <p:nvPr/>
        </p:nvSpPr>
        <p:spPr>
          <a:xfrm>
            <a:off x="503547" y="4941248"/>
            <a:ext cx="3888000" cy="72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może zgodził się w ten sposób na koronację królewską władcy polskiego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2" t="24801" r="11112" b="46850"/>
          <a:stretch/>
        </p:blipFill>
        <p:spPr>
          <a:xfrm>
            <a:off x="4937714" y="1556792"/>
            <a:ext cx="4314806" cy="2709297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50" name="pole tekstowe 49"/>
          <p:cNvSpPr txBox="1"/>
          <p:nvPr/>
        </p:nvSpPr>
        <p:spPr>
          <a:xfrm>
            <a:off x="7128283" y="4365136"/>
            <a:ext cx="1512479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Ilustracja ukazująca symboliczną koronację Bolesława Chrobrego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5" grpId="0"/>
      <p:bldP spid="40" grpId="0"/>
      <p:bldP spid="14" grpId="0"/>
      <p:bldP spid="15" grpId="0"/>
      <p:bldP spid="19" grpId="0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54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540922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Znaczenie </a:t>
            </a:r>
            <a:r>
              <a:rPr lang="pl-PL" b="1" dirty="0">
                <a:solidFill>
                  <a:srgbClr val="013974"/>
                </a:solidFill>
              </a:rPr>
              <a:t>zjazdu gnieźnieńskiego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4572000" y="1376771"/>
            <a:ext cx="4068452" cy="122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organizacja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kościelna na terenie Polski podlegała polskiemu arcybiskupstwu, a nie niemieckiemu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tworząc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arcybiskupstwa w Krakowie i we Wrocławiu, papież i cesarz uznawali nabytki terytorialne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Mieszka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</a:p>
        </p:txBody>
      </p:sp>
      <p:cxnSp>
        <p:nvCxnSpPr>
          <p:cNvPr id="60" name="Łącznik prosty 59"/>
          <p:cNvCxnSpPr/>
          <p:nvPr/>
        </p:nvCxnSpPr>
        <p:spPr>
          <a:xfrm>
            <a:off x="4571691" y="2636912"/>
            <a:ext cx="40684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4572000" y="2672916"/>
            <a:ext cx="4068452" cy="129614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zgoda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Ottona III na koronację Bolesława oznaczała podniesienie rangi władcy i państwa polskiego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miała stać się jedną z czterech równoprawnych części cesarstwa rzymskiego, którym władał Otton III 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8" t="1303" r="987" b="1401"/>
          <a:stretch/>
        </p:blipFill>
        <p:spPr>
          <a:xfrm>
            <a:off x="629851" y="1556792"/>
            <a:ext cx="3680408" cy="4140460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62" name="pole tekstowe 61"/>
          <p:cNvSpPr txBox="1"/>
          <p:nvPr/>
        </p:nvSpPr>
        <p:spPr>
          <a:xfrm>
            <a:off x="2222259" y="5805850"/>
            <a:ext cx="2088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Wyobrażenie czterech równoprawnych królestw wchodzących w skład cesarstwa rzymskiego składających hołd cesarzowi Ottonowi III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21" grpId="0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Wojny </a:t>
            </a:r>
            <a:r>
              <a:rPr lang="pl-PL" b="1" dirty="0">
                <a:solidFill>
                  <a:schemeClr val="tx2"/>
                </a:solidFill>
              </a:rPr>
              <a:t>polsko-niemieckie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1002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zmarł cesarz Otton III 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503547" y="1736812"/>
            <a:ext cx="3888000" cy="201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1002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Bolesław zajął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Łużyce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Milsko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Miśnię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tereny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 należały do Niemiec, ale były zamieszkane przez Słowian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gdy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władzę w cesarstwie przejął przeciwnik Bolesława, Henryk II, doszło do wybuchu serii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wojen polsko-niemieckich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celem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nowego cesarza było podporządkowanie Polski cesarstwu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503238" y="1700808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503547" y="3825044"/>
            <a:ext cx="3888000" cy="7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1003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Bolesław opanował Czechy, Morawy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Słowację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1004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Polacy zostali wypędzeni z Czech</a:t>
            </a:r>
          </a:p>
        </p:txBody>
      </p:sp>
      <p:cxnSp>
        <p:nvCxnSpPr>
          <p:cNvPr id="23" name="Łącznik prosty 22"/>
          <p:cNvCxnSpPr/>
          <p:nvPr/>
        </p:nvCxnSpPr>
        <p:spPr>
          <a:xfrm>
            <a:off x="503238" y="3789040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/>
          <p:cNvCxnSpPr/>
          <p:nvPr/>
        </p:nvCxnSpPr>
        <p:spPr>
          <a:xfrm>
            <a:off x="503238" y="4653136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rostokąt 24"/>
          <p:cNvSpPr/>
          <p:nvPr/>
        </p:nvSpPr>
        <p:spPr>
          <a:xfrm>
            <a:off x="503547" y="4689140"/>
            <a:ext cx="3888000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walki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cesarstwem trwały do 1018 r.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cesarz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zdołał pokonać księcia Bolesława</a:t>
            </a:r>
          </a:p>
        </p:txBody>
      </p:sp>
      <p:sp>
        <p:nvSpPr>
          <p:cNvPr id="27" name="Prostokąt 26"/>
          <p:cNvSpPr/>
          <p:nvPr/>
        </p:nvSpPr>
        <p:spPr>
          <a:xfrm>
            <a:off x="4572741" y="1376772"/>
            <a:ext cx="3888000" cy="108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1018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obie strony zawarły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pokój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obroniła niezależność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utrzymała Łużyce i Milsko oraz Słowację 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Morawy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4572432" y="2528900"/>
            <a:ext cx="3888000" cy="503223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międzyczasie Bolesław stracił Pomorze Zachodnie</a:t>
            </a:r>
          </a:p>
        </p:txBody>
      </p:sp>
      <p:cxnSp>
        <p:nvCxnSpPr>
          <p:cNvPr id="29" name="Łącznik prosty 28"/>
          <p:cNvCxnSpPr/>
          <p:nvPr/>
        </p:nvCxnSpPr>
        <p:spPr>
          <a:xfrm>
            <a:off x="4572432" y="2492896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  <p:bldP spid="21" grpId="0"/>
      <p:bldP spid="25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Koronacja </a:t>
            </a:r>
            <a:r>
              <a:rPr lang="pl-PL" b="1" dirty="0">
                <a:solidFill>
                  <a:schemeClr val="tx2"/>
                </a:solidFill>
              </a:rPr>
              <a:t>królewska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1018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Bolesław zaatakował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Ruś Kijowską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1376363"/>
            <a:ext cx="3887924" cy="44289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572000" y="1375741"/>
            <a:ext cx="1079543" cy="443407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503547" y="1736812"/>
            <a:ext cx="3888000" cy="144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władca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chciał podporządkować sobie ten kraj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zdobyć łupy, aby zapełnić swój skarbiec, nadwyrężony kilkunastoletnimi wojnami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cesarstwem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złupieniu Kijowa Bolesław przyłączył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Grody Czerwieńskie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503238" y="1700808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503547" y="3248980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1025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Bolesław koronował się na króla Polski</a:t>
            </a:r>
          </a:p>
        </p:txBody>
      </p:sp>
      <p:cxnSp>
        <p:nvCxnSpPr>
          <p:cNvPr id="23" name="Łącznik prosty 22"/>
          <p:cNvCxnSpPr/>
          <p:nvPr/>
        </p:nvCxnSpPr>
        <p:spPr>
          <a:xfrm>
            <a:off x="503238" y="3212976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4" t="10101" r="9631" b="13250"/>
          <a:stretch/>
        </p:blipFill>
        <p:spPr>
          <a:xfrm>
            <a:off x="4860032" y="1658983"/>
            <a:ext cx="4061794" cy="3276364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41" name="pole tekstowe 40"/>
          <p:cNvSpPr txBox="1"/>
          <p:nvPr/>
        </p:nvSpPr>
        <p:spPr>
          <a:xfrm>
            <a:off x="4860032" y="5038984"/>
            <a:ext cx="126014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Bolesław Chrobry pod Złotą Bramą w Kijowie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8412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 animBg="1"/>
      <p:bldP spid="34" grpId="0" animBg="1"/>
      <p:bldP spid="16" grpId="0"/>
      <p:bldP spid="21" grpId="0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1799692" y="1809229"/>
            <a:ext cx="7344308" cy="5048771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291589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7" y="944772"/>
            <a:ext cx="2916325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bg1"/>
                </a:solidFill>
              </a:rPr>
              <a:t>Polska </a:t>
            </a:r>
            <a:r>
              <a:rPr lang="pl-PL" b="1" dirty="0">
                <a:solidFill>
                  <a:schemeClr val="bg1"/>
                </a:solidFill>
              </a:rPr>
              <a:t>Bolesława Chrobrego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1803430" y="1808820"/>
            <a:ext cx="1868470" cy="5041838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1859" y="1818002"/>
            <a:ext cx="6373114" cy="4153480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8101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14133</TotalTime>
  <Words>481</Words>
  <Application>Microsoft Office PowerPoint</Application>
  <PresentationFormat>Pokaz na ekranie (4:3)</PresentationFormat>
  <Paragraphs>71</Paragraphs>
  <Slides>9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Marta Handschke</cp:lastModifiedBy>
  <cp:revision>1868</cp:revision>
  <dcterms:created xsi:type="dcterms:W3CDTF">2015-10-29T10:43:43Z</dcterms:created>
  <dcterms:modified xsi:type="dcterms:W3CDTF">2023-12-05T09:20:58Z</dcterms:modified>
</cp:coreProperties>
</file>