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12"/>
  </p:notesMasterIdLst>
  <p:handoutMasterIdLst>
    <p:handoutMasterId r:id="rId13"/>
  </p:handoutMasterIdLst>
  <p:sldIdLst>
    <p:sldId id="296" r:id="rId3"/>
    <p:sldId id="258" r:id="rId4"/>
    <p:sldId id="281" r:id="rId5"/>
    <p:sldId id="291" r:id="rId6"/>
    <p:sldId id="297" r:id="rId7"/>
    <p:sldId id="299" r:id="rId8"/>
    <p:sldId id="305" r:id="rId9"/>
    <p:sldId id="308" r:id="rId10"/>
    <p:sldId id="307" r:id="rId1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4042" userDrawn="1">
          <p15:clr>
            <a:srgbClr val="A4A3A4"/>
          </p15:clr>
        </p15:guide>
        <p15:guide id="4" orient="horz" pos="527" userDrawn="1">
          <p15:clr>
            <a:srgbClr val="A4A3A4"/>
          </p15:clr>
        </p15:guide>
        <p15:guide id="5" pos="2880">
          <p15:clr>
            <a:srgbClr val="A4A3A4"/>
          </p15:clr>
        </p15:guide>
        <p15:guide id="6" orient="horz" pos="324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D2EC"/>
    <a:srgbClr val="2E75B5"/>
    <a:srgbClr val="013974"/>
    <a:srgbClr val="036B9A"/>
    <a:srgbClr val="3B87CD"/>
    <a:srgbClr val="2DAFE6"/>
    <a:srgbClr val="0E7094"/>
    <a:srgbClr val="E83363"/>
    <a:srgbClr val="28659C"/>
    <a:srgbClr val="0A5E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012ECD-51FC-41F1-AA8D-1B2483CD663E}" styleName="Styl jasny 2 — Ak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Styl pośredni 1 — Ak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6" autoAdjust="0"/>
    <p:restoredTop sz="94699" autoAdjust="0"/>
  </p:normalViewPr>
  <p:slideViewPr>
    <p:cSldViewPr showGuides="1">
      <p:cViewPr varScale="1">
        <p:scale>
          <a:sx n="121" d="100"/>
          <a:sy n="121" d="100"/>
        </p:scale>
        <p:origin x="426" y="102"/>
      </p:cViewPr>
      <p:guideLst>
        <p:guide orient="horz" pos="4042"/>
        <p:guide orient="horz" pos="527"/>
        <p:guide pos="2880"/>
        <p:guide orient="horz" pos="32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100" d="100"/>
          <a:sy n="100" d="100"/>
        </p:scale>
        <p:origin x="2592" y="78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1740E5-BA40-4EC5-9D1F-2F0DE9FBD18D}" type="datetimeFigureOut">
              <a:rPr lang="pl-PL" smtClean="0"/>
              <a:t>05.12.2023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07E743-41CC-4F35-8F12-9486F6BDD4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544509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F645C8-E335-461C-8D96-6403F75384D7}" type="datetimeFigureOut">
              <a:rPr lang="pl-PL" smtClean="0"/>
              <a:pPr/>
              <a:t>05.12.2023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4382AB-0074-4F59-87A4-F26287206BB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76210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="0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382AB-0074-4F59-87A4-F26287206BBB}" type="slidenum">
              <a:rPr lang="pl-PL" smtClean="0"/>
              <a:pPr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991218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382AB-0074-4F59-87A4-F26287206BBB}" type="slidenum">
              <a:rPr lang="pl-PL" smtClean="0"/>
              <a:pPr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877192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 smtClean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382AB-0074-4F59-87A4-F26287206BBB}" type="slidenum">
              <a:rPr lang="pl-PL" smtClean="0"/>
              <a:pPr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864394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 smtClean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382AB-0074-4F59-87A4-F26287206BBB}" type="slidenum">
              <a:rPr lang="pl-PL" smtClean="0"/>
              <a:pPr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271113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382AB-0074-4F59-87A4-F26287206BBB}" type="slidenum">
              <a:rPr lang="pl-PL" smtClean="0"/>
              <a:pPr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236470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 smtClean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382AB-0074-4F59-87A4-F26287206BBB}" type="slidenum">
              <a:rPr lang="pl-PL" smtClean="0"/>
              <a:pPr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745307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 smtClean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382AB-0074-4F59-87A4-F26287206BBB}" type="slidenum">
              <a:rPr lang="pl-PL" smtClean="0"/>
              <a:pPr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421163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 smtClean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382AB-0074-4F59-87A4-F26287206BBB}" type="slidenum">
              <a:rPr lang="pl-PL" smtClean="0"/>
              <a:pPr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426117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382AB-0074-4F59-87A4-F26287206BBB}" type="slidenum">
              <a:rPr lang="pl-PL" smtClean="0"/>
              <a:pPr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65041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az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134682"/>
            <a:ext cx="1040407" cy="450002"/>
          </a:xfrm>
          <a:prstGeom prst="rect">
            <a:avLst/>
          </a:prstGeom>
        </p:spPr>
      </p:pic>
      <p:sp>
        <p:nvSpPr>
          <p:cNvPr id="16" name="Tytuł 1"/>
          <p:cNvSpPr txBox="1">
            <a:spLocks/>
          </p:cNvSpPr>
          <p:nvPr userDrawn="1"/>
        </p:nvSpPr>
        <p:spPr>
          <a:xfrm>
            <a:off x="-72516" y="174166"/>
            <a:ext cx="4068000" cy="360000"/>
          </a:xfrm>
          <a:prstGeom prst="roundRect">
            <a:avLst/>
          </a:prstGeom>
          <a:noFill/>
        </p:spPr>
        <p:txBody>
          <a:bodyPr vert="horz" lIns="540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400" b="1" kern="1200" dirty="0" smtClean="0">
                <a:solidFill>
                  <a:schemeClr val="accent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Polska Bolesława Chrobrego</a:t>
            </a:r>
          </a:p>
        </p:txBody>
      </p:sp>
      <p:grpSp>
        <p:nvGrpSpPr>
          <p:cNvPr id="5" name="Grupa 4"/>
          <p:cNvGrpSpPr/>
          <p:nvPr userDrawn="1"/>
        </p:nvGrpSpPr>
        <p:grpSpPr>
          <a:xfrm>
            <a:off x="6888761" y="80628"/>
            <a:ext cx="590538" cy="590538"/>
            <a:chOff x="9732404" y="3038973"/>
            <a:chExt cx="1666341" cy="1666341"/>
          </a:xfrm>
        </p:grpSpPr>
        <p:sp>
          <p:nvSpPr>
            <p:cNvPr id="6" name="Elipsa 5"/>
            <p:cNvSpPr/>
            <p:nvPr/>
          </p:nvSpPr>
          <p:spPr>
            <a:xfrm>
              <a:off x="9732404" y="3038973"/>
              <a:ext cx="1666341" cy="166634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7" name="Obraz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51780" y="3191809"/>
              <a:ext cx="1427589" cy="13606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5445810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17">
          <p15:clr>
            <a:srgbClr val="FBAE40"/>
          </p15:clr>
        </p15:guide>
        <p15:guide id="2" orient="horz" pos="595">
          <p15:clr>
            <a:srgbClr val="FBAE40"/>
          </p15:clr>
        </p15:guide>
        <p15:guide id="3" orient="horz" pos="3884">
          <p15:clr>
            <a:srgbClr val="FBAE40"/>
          </p15:clr>
        </p15:guide>
        <p15:guide id="4" pos="5443">
          <p15:clr>
            <a:srgbClr val="FBAE40"/>
          </p15:clr>
        </p15:guide>
        <p15:guide id="0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6C843-8639-43E4-A1BD-D0A0993F8BEA}" type="datetimeFigureOut">
              <a:rPr lang="pl-PL" smtClean="0"/>
              <a:pPr/>
              <a:t>05.12.2023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8100E-1649-431B-9112-AC1BDB8C187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90703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6C843-8639-43E4-A1BD-D0A0993F8BEA}" type="datetimeFigureOut">
              <a:rPr lang="pl-PL" smtClean="0"/>
              <a:pPr/>
              <a:t>05.12.2023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8100E-1649-431B-9112-AC1BDB8C187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066085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6C843-8639-43E4-A1BD-D0A0993F8BEA}" type="datetimeFigureOut">
              <a:rPr lang="pl-PL" smtClean="0"/>
              <a:pPr/>
              <a:t>05.12.2023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8100E-1649-431B-9112-AC1BDB8C187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519114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6C843-8639-43E4-A1BD-D0A0993F8BEA}" type="datetimeFigureOut">
              <a:rPr lang="pl-PL" smtClean="0"/>
              <a:pPr/>
              <a:t>05.12.2023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8100E-1649-431B-9112-AC1BDB8C187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854805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29825-B730-4301-89AA-56CF31BA8882}" type="datetimeFigureOut">
              <a:rPr lang="pl-PL" smtClean="0"/>
              <a:t>05.12.2023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7295-72CB-465B-84F4-B7136FCB06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704827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29825-B730-4301-89AA-56CF31BA8882}" type="datetimeFigureOut">
              <a:rPr lang="pl-PL" smtClean="0"/>
              <a:t>05.12.2023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7295-72CB-465B-84F4-B7136FCB06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792194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29825-B730-4301-89AA-56CF31BA8882}" type="datetimeFigureOut">
              <a:rPr lang="pl-PL" smtClean="0"/>
              <a:t>05.12.2023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7295-72CB-465B-84F4-B7136FCB06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675549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29825-B730-4301-89AA-56CF31BA8882}" type="datetimeFigureOut">
              <a:rPr lang="pl-PL" smtClean="0"/>
              <a:t>05.12.2023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7295-72CB-465B-84F4-B7136FCB06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830772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29825-B730-4301-89AA-56CF31BA8882}" type="datetimeFigureOut">
              <a:rPr lang="pl-PL" smtClean="0"/>
              <a:t>05.12.2023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7295-72CB-465B-84F4-B7136FCB06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647450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29825-B730-4301-89AA-56CF31BA8882}" type="datetimeFigureOut">
              <a:rPr lang="pl-PL" smtClean="0"/>
              <a:t>05.12.2023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7295-72CB-465B-84F4-B7136FCB06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89429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raz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134682"/>
            <a:ext cx="1040407" cy="450002"/>
          </a:xfrm>
          <a:prstGeom prst="rect">
            <a:avLst/>
          </a:prstGeom>
        </p:spPr>
      </p:pic>
      <p:sp>
        <p:nvSpPr>
          <p:cNvPr id="19" name="Tytuł 1"/>
          <p:cNvSpPr txBox="1">
            <a:spLocks/>
          </p:cNvSpPr>
          <p:nvPr userDrawn="1"/>
        </p:nvSpPr>
        <p:spPr>
          <a:xfrm>
            <a:off x="503238" y="174166"/>
            <a:ext cx="3384706" cy="3600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400" b="1" kern="1200" dirty="0" smtClean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j-ea"/>
                <a:cs typeface="Times New Roman" panose="02020603050405020304" pitchFamily="18" charset="0"/>
              </a:rPr>
              <a:t>Polska Bolesława Chrobrego</a:t>
            </a:r>
          </a:p>
        </p:txBody>
      </p:sp>
      <p:grpSp>
        <p:nvGrpSpPr>
          <p:cNvPr id="5" name="Grupa 4"/>
          <p:cNvGrpSpPr/>
          <p:nvPr userDrawn="1"/>
        </p:nvGrpSpPr>
        <p:grpSpPr>
          <a:xfrm>
            <a:off x="6888761" y="80628"/>
            <a:ext cx="590538" cy="590538"/>
            <a:chOff x="9732404" y="3038973"/>
            <a:chExt cx="1666341" cy="1666341"/>
          </a:xfrm>
        </p:grpSpPr>
        <p:sp>
          <p:nvSpPr>
            <p:cNvPr id="6" name="Elipsa 5"/>
            <p:cNvSpPr/>
            <p:nvPr/>
          </p:nvSpPr>
          <p:spPr>
            <a:xfrm>
              <a:off x="9732404" y="3038973"/>
              <a:ext cx="1666341" cy="166634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7" name="Obraz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51780" y="3191809"/>
              <a:ext cx="1427589" cy="13606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8868087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17">
          <p15:clr>
            <a:srgbClr val="FBAE40"/>
          </p15:clr>
        </p15:guide>
        <p15:guide id="2" orient="horz" pos="595">
          <p15:clr>
            <a:srgbClr val="FBAE40"/>
          </p15:clr>
        </p15:guide>
        <p15:guide id="3" orient="horz" pos="3884">
          <p15:clr>
            <a:srgbClr val="FBAE40"/>
          </p15:clr>
        </p15:guide>
        <p15:guide id="4" pos="5443">
          <p15:clr>
            <a:srgbClr val="FBAE40"/>
          </p15:clr>
        </p15:guide>
        <p15:guide id="5" orient="horz" pos="867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29825-B730-4301-89AA-56CF31BA8882}" type="datetimeFigureOut">
              <a:rPr lang="pl-PL" smtClean="0"/>
              <a:t>05.12.2023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7295-72CB-465B-84F4-B7136FCB06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618077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29825-B730-4301-89AA-56CF31BA8882}" type="datetimeFigureOut">
              <a:rPr lang="pl-PL" smtClean="0"/>
              <a:t>05.12.2023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7295-72CB-465B-84F4-B7136FCB06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294400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29825-B730-4301-89AA-56CF31BA8882}" type="datetimeFigureOut">
              <a:rPr lang="pl-PL" smtClean="0"/>
              <a:t>05.12.2023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7295-72CB-465B-84F4-B7136FCB06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457584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29825-B730-4301-89AA-56CF31BA8882}" type="datetimeFigureOut">
              <a:rPr lang="pl-PL" smtClean="0"/>
              <a:t>05.12.2023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7295-72CB-465B-84F4-B7136FCB06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492107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29825-B730-4301-89AA-56CF31BA8882}" type="datetimeFigureOut">
              <a:rPr lang="pl-PL" smtClean="0"/>
              <a:t>05.12.2023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7295-72CB-465B-84F4-B7136FCB06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43443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lajd tytułow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a 2"/>
          <p:cNvGrpSpPr/>
          <p:nvPr userDrawn="1"/>
        </p:nvGrpSpPr>
        <p:grpSpPr>
          <a:xfrm>
            <a:off x="6888761" y="80628"/>
            <a:ext cx="590538" cy="590538"/>
            <a:chOff x="9732404" y="3038973"/>
            <a:chExt cx="1666341" cy="1666341"/>
          </a:xfrm>
        </p:grpSpPr>
        <p:sp>
          <p:nvSpPr>
            <p:cNvPr id="4" name="Elipsa 3"/>
            <p:cNvSpPr/>
            <p:nvPr/>
          </p:nvSpPr>
          <p:spPr>
            <a:xfrm>
              <a:off x="9732404" y="3038973"/>
              <a:ext cx="1666341" cy="166634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5" name="Obraz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51780" y="3191809"/>
              <a:ext cx="1427589" cy="13606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799175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17">
          <p15:clr>
            <a:srgbClr val="FBAE40"/>
          </p15:clr>
        </p15:guide>
        <p15:guide id="2" orient="horz" pos="595">
          <p15:clr>
            <a:srgbClr val="FBAE40"/>
          </p15:clr>
        </p15:guide>
        <p15:guide id="3" orient="horz" pos="3884">
          <p15:clr>
            <a:srgbClr val="FBAE40"/>
          </p15:clr>
        </p15:guide>
        <p15:guide id="4" pos="5443">
          <p15:clr>
            <a:srgbClr val="FBAE40"/>
          </p15:clr>
        </p15:guide>
        <p15:guide id="5" orient="horz" pos="867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główek sekcji">
    <p:bg>
      <p:bgPr>
        <a:solidFill>
          <a:srgbClr val="B5D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az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370" y="151397"/>
            <a:ext cx="461393" cy="416572"/>
          </a:xfrm>
          <a:prstGeom prst="rect">
            <a:avLst/>
          </a:prstGeom>
        </p:spPr>
      </p:pic>
      <p:sp>
        <p:nvSpPr>
          <p:cNvPr id="17" name="Tytuł 1"/>
          <p:cNvSpPr txBox="1">
            <a:spLocks/>
          </p:cNvSpPr>
          <p:nvPr userDrawn="1"/>
        </p:nvSpPr>
        <p:spPr>
          <a:xfrm>
            <a:off x="-72516" y="174166"/>
            <a:ext cx="4068000" cy="360000"/>
          </a:xfrm>
          <a:prstGeom prst="roundRect">
            <a:avLst/>
          </a:prstGeom>
          <a:noFill/>
        </p:spPr>
        <p:txBody>
          <a:bodyPr vert="horz" lIns="540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400" b="1" kern="1200" dirty="0" smtClean="0">
                <a:solidFill>
                  <a:schemeClr val="bg1"/>
                </a:solidFill>
                <a:effectLst/>
                <a:latin typeface="+mn-lt"/>
                <a:ea typeface="+mj-ea"/>
                <a:cs typeface="Times New Roman" panose="02020603050405020304" pitchFamily="18" charset="0"/>
              </a:rPr>
              <a:t>Polska Bolesława Chrobrego</a:t>
            </a:r>
          </a:p>
        </p:txBody>
      </p:sp>
      <p:grpSp>
        <p:nvGrpSpPr>
          <p:cNvPr id="5" name="Grupa 4"/>
          <p:cNvGrpSpPr/>
          <p:nvPr userDrawn="1"/>
        </p:nvGrpSpPr>
        <p:grpSpPr>
          <a:xfrm>
            <a:off x="7401842" y="80628"/>
            <a:ext cx="590538" cy="590538"/>
            <a:chOff x="9732404" y="3038973"/>
            <a:chExt cx="1666341" cy="1666341"/>
          </a:xfrm>
        </p:grpSpPr>
        <p:sp>
          <p:nvSpPr>
            <p:cNvPr id="6" name="Elipsa 5"/>
            <p:cNvSpPr/>
            <p:nvPr/>
          </p:nvSpPr>
          <p:spPr>
            <a:xfrm>
              <a:off x="9732404" y="3038973"/>
              <a:ext cx="1666341" cy="166634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7" name="Obraz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51780" y="3191809"/>
              <a:ext cx="1427589" cy="13606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1367968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890" userDrawn="1">
          <p15:clr>
            <a:srgbClr val="FBAE40"/>
          </p15:clr>
        </p15:guide>
        <p15:guide id="2" orient="horz" pos="3884" userDrawn="1">
          <p15:clr>
            <a:srgbClr val="FBAE40"/>
          </p15:clr>
        </p15:guide>
        <p15:guide id="3" pos="5443" userDrawn="1">
          <p15:clr>
            <a:srgbClr val="FBAE40"/>
          </p15:clr>
        </p15:guide>
        <p15:guide id="4" pos="317" userDrawn="1">
          <p15:clr>
            <a:srgbClr val="FBAE40"/>
          </p15:clr>
        </p15:guide>
        <p15:guide id="5" orient="horz" pos="618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główek sekcji">
    <p:bg>
      <p:bgPr>
        <a:solidFill>
          <a:srgbClr val="0139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az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370" y="151397"/>
            <a:ext cx="461393" cy="416572"/>
          </a:xfrm>
          <a:prstGeom prst="rect">
            <a:avLst/>
          </a:prstGeom>
        </p:spPr>
      </p:pic>
      <p:sp>
        <p:nvSpPr>
          <p:cNvPr id="17" name="Tytuł 1"/>
          <p:cNvSpPr txBox="1">
            <a:spLocks/>
          </p:cNvSpPr>
          <p:nvPr userDrawn="1"/>
        </p:nvSpPr>
        <p:spPr>
          <a:xfrm>
            <a:off x="-72516" y="174166"/>
            <a:ext cx="4068000" cy="360000"/>
          </a:xfrm>
          <a:prstGeom prst="roundRect">
            <a:avLst/>
          </a:prstGeom>
          <a:noFill/>
        </p:spPr>
        <p:txBody>
          <a:bodyPr vert="horz" lIns="540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400" b="1" kern="12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+mn-lt"/>
                <a:ea typeface="+mj-ea"/>
                <a:cs typeface="Times New Roman" panose="02020603050405020304" pitchFamily="18" charset="0"/>
              </a:rPr>
              <a:t>Polska Bolesława Chrobrego</a:t>
            </a:r>
          </a:p>
        </p:txBody>
      </p:sp>
      <p:grpSp>
        <p:nvGrpSpPr>
          <p:cNvPr id="5" name="Grupa 4"/>
          <p:cNvGrpSpPr/>
          <p:nvPr userDrawn="1"/>
        </p:nvGrpSpPr>
        <p:grpSpPr>
          <a:xfrm>
            <a:off x="7401842" y="80628"/>
            <a:ext cx="590538" cy="590538"/>
            <a:chOff x="9732404" y="3038973"/>
            <a:chExt cx="1666341" cy="1666341"/>
          </a:xfrm>
        </p:grpSpPr>
        <p:sp>
          <p:nvSpPr>
            <p:cNvPr id="6" name="Elipsa 5"/>
            <p:cNvSpPr/>
            <p:nvPr/>
          </p:nvSpPr>
          <p:spPr>
            <a:xfrm>
              <a:off x="9732404" y="3038973"/>
              <a:ext cx="1666341" cy="166634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7" name="Obraz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51780" y="3191809"/>
              <a:ext cx="1427589" cy="13606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3908811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890">
          <p15:clr>
            <a:srgbClr val="FBAE40"/>
          </p15:clr>
        </p15:guide>
        <p15:guide id="2" orient="horz" pos="3884">
          <p15:clr>
            <a:srgbClr val="FBAE40"/>
          </p15:clr>
        </p15:guide>
        <p15:guide id="3" pos="5443">
          <p15:clr>
            <a:srgbClr val="FBAE40"/>
          </p15:clr>
        </p15:guide>
        <p15:guide id="4" pos="317">
          <p15:clr>
            <a:srgbClr val="FBAE40"/>
          </p15:clr>
        </p15:guide>
        <p15:guide id="5" orient="horz" pos="618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a elementy zawartości">
    <p:bg>
      <p:bgPr>
        <a:solidFill>
          <a:srgbClr val="0139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chemat blokowy: ręczne wprowadzanie danych 5"/>
          <p:cNvSpPr/>
          <p:nvPr/>
        </p:nvSpPr>
        <p:spPr>
          <a:xfrm rot="10800000">
            <a:off x="6949741" y="-27383"/>
            <a:ext cx="1691021" cy="871417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523"/>
              <a:gd name="connsiteY0" fmla="*/ 2645 h 10000"/>
              <a:gd name="connsiteX1" fmla="*/ 10523 w 10523"/>
              <a:gd name="connsiteY1" fmla="*/ 0 h 10000"/>
              <a:gd name="connsiteX2" fmla="*/ 10523 w 10523"/>
              <a:gd name="connsiteY2" fmla="*/ 10000 h 10000"/>
              <a:gd name="connsiteX3" fmla="*/ 523 w 10523"/>
              <a:gd name="connsiteY3" fmla="*/ 10000 h 10000"/>
              <a:gd name="connsiteX4" fmla="*/ 0 w 10523"/>
              <a:gd name="connsiteY4" fmla="*/ 2645 h 10000"/>
              <a:gd name="connsiteX0" fmla="*/ 0 w 11046"/>
              <a:gd name="connsiteY0" fmla="*/ 2645 h 10108"/>
              <a:gd name="connsiteX1" fmla="*/ 10523 w 11046"/>
              <a:gd name="connsiteY1" fmla="*/ 0 h 10108"/>
              <a:gd name="connsiteX2" fmla="*/ 11046 w 11046"/>
              <a:gd name="connsiteY2" fmla="*/ 10108 h 10108"/>
              <a:gd name="connsiteX3" fmla="*/ 523 w 11046"/>
              <a:gd name="connsiteY3" fmla="*/ 10000 h 10108"/>
              <a:gd name="connsiteX4" fmla="*/ 0 w 11046"/>
              <a:gd name="connsiteY4" fmla="*/ 2645 h 10108"/>
              <a:gd name="connsiteX0" fmla="*/ 0 w 11046"/>
              <a:gd name="connsiteY0" fmla="*/ 2256 h 9719"/>
              <a:gd name="connsiteX1" fmla="*/ 10407 w 11046"/>
              <a:gd name="connsiteY1" fmla="*/ 0 h 9719"/>
              <a:gd name="connsiteX2" fmla="*/ 11046 w 11046"/>
              <a:gd name="connsiteY2" fmla="*/ 9719 h 9719"/>
              <a:gd name="connsiteX3" fmla="*/ 523 w 11046"/>
              <a:gd name="connsiteY3" fmla="*/ 9611 h 9719"/>
              <a:gd name="connsiteX4" fmla="*/ 0 w 11046"/>
              <a:gd name="connsiteY4" fmla="*/ 2256 h 9719"/>
              <a:gd name="connsiteX0" fmla="*/ 0 w 10000"/>
              <a:gd name="connsiteY0" fmla="*/ 2321 h 10000"/>
              <a:gd name="connsiteX1" fmla="*/ 9422 w 10000"/>
              <a:gd name="connsiteY1" fmla="*/ 0 h 10000"/>
              <a:gd name="connsiteX2" fmla="*/ 10000 w 10000"/>
              <a:gd name="connsiteY2" fmla="*/ 10000 h 10000"/>
              <a:gd name="connsiteX3" fmla="*/ 473 w 10000"/>
              <a:gd name="connsiteY3" fmla="*/ 9889 h 10000"/>
              <a:gd name="connsiteX4" fmla="*/ 0 w 10000"/>
              <a:gd name="connsiteY4" fmla="*/ 2321 h 10000"/>
              <a:gd name="connsiteX0" fmla="*/ 0 w 10000"/>
              <a:gd name="connsiteY0" fmla="*/ 2321 h 10000"/>
              <a:gd name="connsiteX1" fmla="*/ 9422 w 10000"/>
              <a:gd name="connsiteY1" fmla="*/ 0 h 10000"/>
              <a:gd name="connsiteX2" fmla="*/ 10000 w 10000"/>
              <a:gd name="connsiteY2" fmla="*/ 10000 h 10000"/>
              <a:gd name="connsiteX3" fmla="*/ 473 w 10000"/>
              <a:gd name="connsiteY3" fmla="*/ 9889 h 10000"/>
              <a:gd name="connsiteX4" fmla="*/ 0 w 10000"/>
              <a:gd name="connsiteY4" fmla="*/ 2321 h 10000"/>
              <a:gd name="connsiteX0" fmla="*/ 0 w 10106"/>
              <a:gd name="connsiteY0" fmla="*/ 2321 h 9899"/>
              <a:gd name="connsiteX1" fmla="*/ 9422 w 10106"/>
              <a:gd name="connsiteY1" fmla="*/ 0 h 9899"/>
              <a:gd name="connsiteX2" fmla="*/ 10106 w 10106"/>
              <a:gd name="connsiteY2" fmla="*/ 9899 h 9899"/>
              <a:gd name="connsiteX3" fmla="*/ 473 w 10106"/>
              <a:gd name="connsiteY3" fmla="*/ 9889 h 9899"/>
              <a:gd name="connsiteX4" fmla="*/ 0 w 10106"/>
              <a:gd name="connsiteY4" fmla="*/ 2321 h 9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06" h="9899">
                <a:moveTo>
                  <a:pt x="0" y="2321"/>
                </a:moveTo>
                <a:lnTo>
                  <a:pt x="9422" y="0"/>
                </a:lnTo>
                <a:cubicBezTo>
                  <a:pt x="9579" y="3466"/>
                  <a:pt x="9948" y="6433"/>
                  <a:pt x="10106" y="9899"/>
                </a:cubicBezTo>
                <a:lnTo>
                  <a:pt x="473" y="9889"/>
                </a:lnTo>
                <a:cubicBezTo>
                  <a:pt x="316" y="7366"/>
                  <a:pt x="158" y="4844"/>
                  <a:pt x="0" y="2321"/>
                </a:cubicBezTo>
                <a:close/>
              </a:path>
            </a:pathLst>
          </a:custGeom>
          <a:solidFill>
            <a:schemeClr val="bg1"/>
          </a:solidFill>
          <a:ln w="317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6" name="Obraz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851" y="130860"/>
            <a:ext cx="1018565" cy="440555"/>
          </a:xfrm>
          <a:prstGeom prst="rect">
            <a:avLst/>
          </a:prstGeom>
        </p:spPr>
      </p:pic>
      <p:grpSp>
        <p:nvGrpSpPr>
          <p:cNvPr id="5" name="Grupa 4"/>
          <p:cNvGrpSpPr/>
          <p:nvPr userDrawn="1"/>
        </p:nvGrpSpPr>
        <p:grpSpPr>
          <a:xfrm>
            <a:off x="499105" y="188640"/>
            <a:ext cx="648072" cy="648072"/>
            <a:chOff x="9732404" y="3038973"/>
            <a:chExt cx="1666341" cy="1666341"/>
          </a:xfrm>
        </p:grpSpPr>
        <p:sp>
          <p:nvSpPr>
            <p:cNvPr id="6" name="Elipsa 5"/>
            <p:cNvSpPr/>
            <p:nvPr/>
          </p:nvSpPr>
          <p:spPr>
            <a:xfrm>
              <a:off x="9732404" y="3038973"/>
              <a:ext cx="1666341" cy="166634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7" name="Obraz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51780" y="3191809"/>
              <a:ext cx="1427589" cy="13606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3621787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17" userDrawn="1">
          <p15:clr>
            <a:srgbClr val="FBAE40"/>
          </p15:clr>
        </p15:guide>
        <p15:guide id="2" pos="5443" userDrawn="1">
          <p15:clr>
            <a:srgbClr val="FBAE40"/>
          </p15:clr>
        </p15:guide>
        <p15:guide id="3" orient="horz" pos="845" userDrawn="1">
          <p15:clr>
            <a:srgbClr val="FBAE40"/>
          </p15:clr>
        </p15:guide>
        <p15:guide id="4" orient="horz" pos="3884" userDrawn="1">
          <p15:clr>
            <a:srgbClr val="FBAE40"/>
          </p15:clr>
        </p15:guide>
        <p15:guide id="5" pos="725" userDrawn="1">
          <p15:clr>
            <a:srgbClr val="FBAE40"/>
          </p15:clr>
        </p15:guide>
        <p15:guide id="6" orient="horz" pos="527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6C843-8639-43E4-A1BD-D0A0993F8BEA}" type="datetimeFigureOut">
              <a:rPr lang="pl-PL" smtClean="0"/>
              <a:pPr/>
              <a:t>05.12.2023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8100E-1649-431B-9112-AC1BDB8C187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186917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501" y="1773597"/>
            <a:ext cx="78867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6C843-8639-43E4-A1BD-D0A0993F8BEA}" type="datetimeFigureOut">
              <a:rPr lang="pl-PL" smtClean="0"/>
              <a:pPr/>
              <a:t>05.12.2023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8100E-1649-431B-9112-AC1BDB8C187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49972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6C843-8639-43E4-A1BD-D0A0993F8BEA}" type="datetimeFigureOut">
              <a:rPr lang="pl-PL" smtClean="0"/>
              <a:pPr/>
              <a:t>05.12.2023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8100E-1649-431B-9112-AC1BDB8C187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31989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16C843-8639-43E4-A1BD-D0A0993F8BEA}" type="datetimeFigureOut">
              <a:rPr lang="pl-PL" smtClean="0"/>
              <a:pPr/>
              <a:t>05.12.2023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28100E-1649-431B-9112-AC1BDB8C187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37734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5" r:id="rId2"/>
    <p:sldLayoutId id="2147483688" r:id="rId3"/>
    <p:sldLayoutId id="2147483663" r:id="rId4"/>
    <p:sldLayoutId id="2147483689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129825-B730-4301-89AA-56CF31BA8882}" type="datetimeFigureOut">
              <a:rPr lang="pl-PL" smtClean="0"/>
              <a:t>05.12.2023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997295-72CB-465B-84F4-B7136FCB06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41660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6" t="16142" r="9788" b="30459"/>
          <a:stretch/>
        </p:blipFill>
        <p:spPr>
          <a:xfrm>
            <a:off x="510245" y="1340768"/>
            <a:ext cx="8136805" cy="4572508"/>
          </a:xfrm>
          <a:prstGeom prst="rect">
            <a:avLst/>
          </a:prstGeom>
        </p:spPr>
      </p:pic>
      <p:sp>
        <p:nvSpPr>
          <p:cNvPr id="16" name="Prostokąt 15"/>
          <p:cNvSpPr/>
          <p:nvPr/>
        </p:nvSpPr>
        <p:spPr>
          <a:xfrm>
            <a:off x="1" y="5193304"/>
            <a:ext cx="9144000" cy="97200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340000" tIns="108000" bIns="72000" rtlCol="0" anchor="ctr"/>
          <a:lstStyle/>
          <a:p>
            <a:pPr>
              <a:lnSpc>
                <a:spcPts val="3200"/>
              </a:lnSpc>
            </a:pPr>
            <a:r>
              <a:rPr lang="pl-PL" sz="3200" b="1" dirty="0">
                <a:solidFill>
                  <a:schemeClr val="tx2"/>
                </a:solidFill>
                <a:latin typeface="Calibri" panose="020F0502020204030204" pitchFamily="34" charset="0"/>
              </a:rPr>
              <a:t>Polska Bolesława Chrobrego</a:t>
            </a:r>
            <a:endParaRPr lang="pl-PL" dirty="0">
              <a:solidFill>
                <a:schemeClr val="tx2"/>
              </a:solidFill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45" y="4022503"/>
            <a:ext cx="1527353" cy="1984743"/>
          </a:xfrm>
          <a:prstGeom prst="rect">
            <a:avLst/>
          </a:prstGeom>
          <a:noFill/>
          <a:ln w="12700">
            <a:solidFill>
              <a:schemeClr val="bg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41112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rostokąt 36"/>
          <p:cNvSpPr/>
          <p:nvPr/>
        </p:nvSpPr>
        <p:spPr>
          <a:xfrm>
            <a:off x="503548" y="3392996"/>
            <a:ext cx="8137214" cy="432000"/>
          </a:xfrm>
          <a:prstGeom prst="rect">
            <a:avLst/>
          </a:prstGeom>
          <a:pattFill prst="zigZag">
            <a:fgClr>
              <a:schemeClr val="accent1"/>
            </a:fgClr>
            <a:bgClr>
              <a:schemeClr val="bg1"/>
            </a:bgClr>
          </a:patt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72000" rtlCol="0" anchor="b"/>
          <a:lstStyle/>
          <a:p>
            <a:r>
              <a:rPr lang="pl-PL" b="1" dirty="0" smtClean="0">
                <a:solidFill>
                  <a:schemeClr val="tx2"/>
                </a:solidFill>
              </a:rPr>
              <a:t>NACOBEZU</a:t>
            </a:r>
            <a:endParaRPr lang="pl-PL" b="1" dirty="0">
              <a:solidFill>
                <a:schemeClr val="tx2"/>
              </a:solidFill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503548" y="944772"/>
            <a:ext cx="8137214" cy="432000"/>
          </a:xfrm>
          <a:prstGeom prst="rect">
            <a:avLst/>
          </a:prstGeom>
          <a:pattFill prst="zigZag">
            <a:fgClr>
              <a:schemeClr val="accent1"/>
            </a:fgClr>
            <a:bgClr>
              <a:schemeClr val="bg1"/>
            </a:bgClr>
          </a:patt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72000" rtlCol="0" anchor="b"/>
          <a:lstStyle/>
          <a:p>
            <a:r>
              <a:rPr lang="pl-PL" b="1" dirty="0" smtClean="0">
                <a:solidFill>
                  <a:schemeClr val="tx2"/>
                </a:solidFill>
              </a:rPr>
              <a:t>Cele lekcji</a:t>
            </a:r>
            <a:endParaRPr lang="pl-PL" b="1" dirty="0">
              <a:solidFill>
                <a:schemeClr val="tx2"/>
              </a:solidFill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503547" y="1376772"/>
            <a:ext cx="8137215" cy="1656184"/>
          </a:xfrm>
          <a:prstGeom prst="rect">
            <a:avLst/>
          </a:prstGeom>
          <a:ln>
            <a:noFill/>
          </a:ln>
        </p:spPr>
        <p:txBody>
          <a:bodyPr wrap="square" lIns="0" tIns="72000" rIns="0" bIns="0" anchor="t">
            <a:noAutofit/>
          </a:bodyPr>
          <a:lstStyle/>
          <a:p>
            <a:pPr marL="180000" lvl="1" indent="-180000"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omówisz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najważniejsze wydarzenia związane z panowaniem Bolesława Chrobrego </a:t>
            </a:r>
          </a:p>
          <a:p>
            <a:pPr marL="180000" lvl="1" indent="-180000"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wyjaśnisz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znaczenie decyzji ogłoszonych podczas zjazdu gnieźnieńskiego </a:t>
            </a:r>
          </a:p>
          <a:p>
            <a:pPr marL="180000" lvl="1" indent="-180000"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wyjaśnisz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dlaczego doszło do wojen Polski z Niemcami i Rusią</a:t>
            </a:r>
          </a:p>
        </p:txBody>
      </p:sp>
      <p:cxnSp>
        <p:nvCxnSpPr>
          <p:cNvPr id="17" name="Łącznik prosty 16"/>
          <p:cNvCxnSpPr/>
          <p:nvPr/>
        </p:nvCxnSpPr>
        <p:spPr>
          <a:xfrm>
            <a:off x="503238" y="3824539"/>
            <a:ext cx="8137525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Łącznik prosty 35"/>
          <p:cNvCxnSpPr/>
          <p:nvPr/>
        </p:nvCxnSpPr>
        <p:spPr>
          <a:xfrm>
            <a:off x="503238" y="1376772"/>
            <a:ext cx="8137525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rostokąt 23"/>
          <p:cNvSpPr/>
          <p:nvPr/>
        </p:nvSpPr>
        <p:spPr>
          <a:xfrm>
            <a:off x="503547" y="3824538"/>
            <a:ext cx="8137215" cy="1656184"/>
          </a:xfrm>
          <a:prstGeom prst="rect">
            <a:avLst/>
          </a:prstGeom>
          <a:ln>
            <a:noFill/>
          </a:ln>
        </p:spPr>
        <p:txBody>
          <a:bodyPr wrap="square" lIns="0" tIns="72000" rIns="0" bIns="0" anchor="t">
            <a:noAutofit/>
          </a:bodyPr>
          <a:lstStyle/>
          <a:p>
            <a:pPr marL="180000" lvl="1" indent="-180000"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wskażesz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osi czasu najważniejsze wydarzenia związane z panowaniem Bolesława Chrobrego</a:t>
            </a:r>
          </a:p>
          <a:p>
            <a:pPr marL="180000" lvl="1" indent="-180000"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zlokalizujesz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mapie zmiany terytorialne, do których doszło podczas panowania Bolesława Chrobrego </a:t>
            </a:r>
          </a:p>
          <a:p>
            <a:pPr marL="180000" lvl="1" indent="-180000"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wymienisz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uczestników i decyzje ogłoszone podczas zjazdu gnieźnieńskiego</a:t>
            </a:r>
          </a:p>
        </p:txBody>
      </p:sp>
    </p:spTree>
    <p:extLst>
      <p:ext uri="{BB962C8B-B14F-4D97-AF65-F5344CB8AC3E}">
        <p14:creationId xmlns:p14="http://schemas.microsoft.com/office/powerpoint/2010/main" val="3882569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Łącznik prosty 18"/>
          <p:cNvCxnSpPr/>
          <p:nvPr/>
        </p:nvCxnSpPr>
        <p:spPr>
          <a:xfrm>
            <a:off x="503238" y="1376363"/>
            <a:ext cx="3888000" cy="0"/>
          </a:xfrm>
          <a:prstGeom prst="line">
            <a:avLst/>
          </a:prstGeom>
          <a:ln w="12700">
            <a:solidFill>
              <a:srgbClr val="0139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rostokąt 21"/>
          <p:cNvSpPr/>
          <p:nvPr/>
        </p:nvSpPr>
        <p:spPr>
          <a:xfrm>
            <a:off x="503548" y="944772"/>
            <a:ext cx="3924000" cy="4320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72000" rtlCol="0" anchor="b"/>
          <a:lstStyle/>
          <a:p>
            <a:r>
              <a:rPr lang="pl-PL" b="1" dirty="0" smtClean="0">
                <a:solidFill>
                  <a:schemeClr val="tx2"/>
                </a:solidFill>
              </a:rPr>
              <a:t>Wyprawa </a:t>
            </a:r>
            <a:r>
              <a:rPr lang="pl-PL" b="1" dirty="0">
                <a:solidFill>
                  <a:schemeClr val="tx2"/>
                </a:solidFill>
              </a:rPr>
              <a:t>św. Wojciecha</a:t>
            </a:r>
          </a:p>
        </p:txBody>
      </p:sp>
      <p:sp>
        <p:nvSpPr>
          <p:cNvPr id="33" name="Prostokąt 32"/>
          <p:cNvSpPr/>
          <p:nvPr/>
        </p:nvSpPr>
        <p:spPr>
          <a:xfrm>
            <a:off x="5256076" y="945850"/>
            <a:ext cx="3887924" cy="59121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4" name="Prostokąt 33"/>
          <p:cNvSpPr/>
          <p:nvPr/>
        </p:nvSpPr>
        <p:spPr>
          <a:xfrm>
            <a:off x="4751712" y="944724"/>
            <a:ext cx="1295876" cy="5919054"/>
          </a:xfrm>
          <a:prstGeom prst="rect">
            <a:avLst/>
          </a:prstGeom>
          <a:pattFill prst="zigZag">
            <a:fgClr>
              <a:srgbClr val="B5D2EC"/>
            </a:fgClr>
            <a:bgClr>
              <a:schemeClr val="bg1"/>
            </a:bgClr>
          </a:patt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36000" bIns="72000" rtlCol="0" anchor="t"/>
          <a:lstStyle/>
          <a:p>
            <a:endParaRPr lang="pl-PL" b="1" dirty="0">
              <a:solidFill>
                <a:schemeClr val="accent2"/>
              </a:solidFill>
            </a:endParaRPr>
          </a:p>
        </p:txBody>
      </p:sp>
      <p:cxnSp>
        <p:nvCxnSpPr>
          <p:cNvPr id="15" name="Łącznik prosty 14"/>
          <p:cNvCxnSpPr/>
          <p:nvPr/>
        </p:nvCxnSpPr>
        <p:spPr>
          <a:xfrm>
            <a:off x="503238" y="1376363"/>
            <a:ext cx="3852000" cy="0"/>
          </a:xfrm>
          <a:prstGeom prst="line">
            <a:avLst/>
          </a:prstGeom>
          <a:ln w="12700">
            <a:solidFill>
              <a:srgbClr val="0139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rostokąt 15"/>
          <p:cNvSpPr/>
          <p:nvPr/>
        </p:nvSpPr>
        <p:spPr>
          <a:xfrm>
            <a:off x="503547" y="1376772"/>
            <a:ext cx="3888000" cy="288000"/>
          </a:xfrm>
          <a:prstGeom prst="rect">
            <a:avLst/>
          </a:prstGeom>
          <a:ln>
            <a:noFill/>
          </a:ln>
        </p:spPr>
        <p:txBody>
          <a:bodyPr wrap="square" lIns="0" tIns="36000" rIns="0" bIns="0" anchor="t">
            <a:noAutofit/>
          </a:bodyPr>
          <a:lstStyle/>
          <a:p>
            <a:pPr marL="18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992 </a:t>
            </a:r>
            <a:r>
              <a:rPr lang="pl-PL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r. – śmierć Mieszka I</a:t>
            </a:r>
            <a:endParaRPr lang="pl-PL" sz="14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Prostokąt 17"/>
          <p:cNvSpPr/>
          <p:nvPr/>
        </p:nvSpPr>
        <p:spPr>
          <a:xfrm>
            <a:off x="503547" y="1737036"/>
            <a:ext cx="3888000" cy="288000"/>
          </a:xfrm>
          <a:prstGeom prst="rect">
            <a:avLst/>
          </a:prstGeom>
          <a:ln>
            <a:noFill/>
          </a:ln>
        </p:spPr>
        <p:txBody>
          <a:bodyPr wrap="square" lIns="0" tIns="36000" rIns="0" bIns="0" anchor="t">
            <a:noAutofit/>
          </a:bodyPr>
          <a:lstStyle/>
          <a:p>
            <a:pPr marL="36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władzę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państwie przejął jego syn – </a:t>
            </a:r>
            <a:r>
              <a:rPr lang="pl-PL" sz="1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Bolesław</a:t>
            </a:r>
          </a:p>
        </p:txBody>
      </p:sp>
      <p:cxnSp>
        <p:nvCxnSpPr>
          <p:cNvPr id="20" name="Łącznik prosty 19"/>
          <p:cNvCxnSpPr/>
          <p:nvPr/>
        </p:nvCxnSpPr>
        <p:spPr>
          <a:xfrm>
            <a:off x="503238" y="2600908"/>
            <a:ext cx="3852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Łącznik prosty 22"/>
          <p:cNvCxnSpPr/>
          <p:nvPr/>
        </p:nvCxnSpPr>
        <p:spPr>
          <a:xfrm>
            <a:off x="503238" y="1701032"/>
            <a:ext cx="3852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rostokąt 23"/>
          <p:cNvSpPr/>
          <p:nvPr/>
        </p:nvSpPr>
        <p:spPr>
          <a:xfrm>
            <a:off x="503547" y="2056487"/>
            <a:ext cx="3888000" cy="504000"/>
          </a:xfrm>
          <a:prstGeom prst="rect">
            <a:avLst/>
          </a:prstGeom>
          <a:ln>
            <a:noFill/>
          </a:ln>
        </p:spPr>
        <p:txBody>
          <a:bodyPr wrap="square" lIns="0" tIns="36000" rIns="0" bIns="0" anchor="t">
            <a:noAutofit/>
          </a:bodyPr>
          <a:lstStyle/>
          <a:p>
            <a:pPr marL="54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wcześniej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wypędził swoich braci, aby nie dzielić się z nimi władzą nad państwem</a:t>
            </a:r>
            <a:endParaRPr lang="pl-PL" sz="14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Prostokąt 24"/>
          <p:cNvSpPr/>
          <p:nvPr/>
        </p:nvSpPr>
        <p:spPr>
          <a:xfrm>
            <a:off x="503547" y="2636911"/>
            <a:ext cx="3888000" cy="504000"/>
          </a:xfrm>
          <a:prstGeom prst="rect">
            <a:avLst/>
          </a:prstGeom>
          <a:ln>
            <a:noFill/>
          </a:ln>
        </p:spPr>
        <p:txBody>
          <a:bodyPr wrap="square" lIns="0" tIns="36000" rIns="0" bIns="0" anchor="t">
            <a:noAutofit/>
          </a:bodyPr>
          <a:lstStyle/>
          <a:p>
            <a:pPr marL="36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nazwany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później </a:t>
            </a:r>
            <a:r>
              <a:rPr lang="pl-PL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Chrobrym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czyli „dzielnym”, „walecznym”</a:t>
            </a:r>
            <a:endParaRPr lang="pl-PL" sz="14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2" t="2269" r="4008" b="19819"/>
          <a:stretch/>
        </p:blipFill>
        <p:spPr>
          <a:xfrm>
            <a:off x="5245022" y="1376363"/>
            <a:ext cx="3312369" cy="4356893"/>
          </a:xfrm>
          <a:prstGeom prst="rect">
            <a:avLst/>
          </a:prstGeom>
          <a:ln w="12700">
            <a:solidFill>
              <a:schemeClr val="accent1">
                <a:lumMod val="90000"/>
              </a:schemeClr>
            </a:solidFill>
          </a:ln>
        </p:spPr>
      </p:pic>
      <p:sp>
        <p:nvSpPr>
          <p:cNvPr id="14" name="pole tekstowe 13"/>
          <p:cNvSpPr txBox="1"/>
          <p:nvPr/>
        </p:nvSpPr>
        <p:spPr>
          <a:xfrm>
            <a:off x="4751712" y="5157788"/>
            <a:ext cx="1080000" cy="21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108000" tIns="0" rIns="0" bIns="0" rtlCol="0" anchor="ctr">
            <a:noAutofit/>
          </a:bodyPr>
          <a:lstStyle/>
          <a:p>
            <a:pPr algn="ctr"/>
            <a:r>
              <a:rPr lang="pl-PL" sz="700" dirty="0" smtClean="0"/>
              <a:t>Bolesław Chrobry</a:t>
            </a:r>
            <a:endParaRPr lang="pl-PL" sz="700" i="1" dirty="0"/>
          </a:p>
        </p:txBody>
      </p:sp>
    </p:spTree>
    <p:extLst>
      <p:ext uri="{BB962C8B-B14F-4D97-AF65-F5344CB8AC3E}">
        <p14:creationId xmlns:p14="http://schemas.microsoft.com/office/powerpoint/2010/main" val="3755099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16" grpId="0"/>
      <p:bldP spid="18" grpId="0"/>
      <p:bldP spid="24" grpId="0"/>
      <p:bldP spid="25" grpId="0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ostokąt 14"/>
          <p:cNvSpPr/>
          <p:nvPr/>
        </p:nvSpPr>
        <p:spPr>
          <a:xfrm>
            <a:off x="503548" y="1448780"/>
            <a:ext cx="3906812" cy="54092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rostokąt 15"/>
          <p:cNvSpPr/>
          <p:nvPr/>
        </p:nvSpPr>
        <p:spPr>
          <a:xfrm>
            <a:off x="3348441" y="1448780"/>
            <a:ext cx="1079543" cy="5409220"/>
          </a:xfrm>
          <a:prstGeom prst="rect">
            <a:avLst/>
          </a:prstGeom>
          <a:pattFill prst="zigZag">
            <a:fgClr>
              <a:srgbClr val="B5D2EC"/>
            </a:fgClr>
            <a:bgClr>
              <a:schemeClr val="bg1"/>
            </a:bgClr>
          </a:patt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36000" bIns="72000" rtlCol="0" anchor="t"/>
          <a:lstStyle/>
          <a:p>
            <a:endParaRPr lang="pl-PL" b="1" dirty="0">
              <a:solidFill>
                <a:schemeClr val="accent2"/>
              </a:solidFill>
            </a:endParaRPr>
          </a:p>
        </p:txBody>
      </p:sp>
      <p:cxnSp>
        <p:nvCxnSpPr>
          <p:cNvPr id="9" name="Łącznik prosty 8"/>
          <p:cNvCxnSpPr/>
          <p:nvPr/>
        </p:nvCxnSpPr>
        <p:spPr>
          <a:xfrm>
            <a:off x="503238" y="1376363"/>
            <a:ext cx="3924000" cy="0"/>
          </a:xfrm>
          <a:prstGeom prst="line">
            <a:avLst/>
          </a:prstGeom>
          <a:ln w="12700">
            <a:solidFill>
              <a:srgbClr val="0139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rostokąt 9"/>
          <p:cNvSpPr/>
          <p:nvPr/>
        </p:nvSpPr>
        <p:spPr>
          <a:xfrm>
            <a:off x="503548" y="944772"/>
            <a:ext cx="3600400" cy="4320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72000" rtlCol="0" anchor="b"/>
          <a:lstStyle/>
          <a:p>
            <a:r>
              <a:rPr lang="pl-PL" b="1" dirty="0" smtClean="0">
                <a:solidFill>
                  <a:srgbClr val="013974"/>
                </a:solidFill>
              </a:rPr>
              <a:t>Wyprawa </a:t>
            </a:r>
            <a:r>
              <a:rPr lang="pl-PL" b="1" dirty="0">
                <a:solidFill>
                  <a:srgbClr val="013974"/>
                </a:solidFill>
              </a:rPr>
              <a:t>św. Wojciecha</a:t>
            </a:r>
          </a:p>
        </p:txBody>
      </p:sp>
      <p:sp>
        <p:nvSpPr>
          <p:cNvPr id="28" name="Prostokąt 27"/>
          <p:cNvSpPr/>
          <p:nvPr/>
        </p:nvSpPr>
        <p:spPr>
          <a:xfrm>
            <a:off x="4572434" y="1376772"/>
            <a:ext cx="4068329" cy="1080120"/>
          </a:xfrm>
          <a:prstGeom prst="rect">
            <a:avLst/>
          </a:prstGeom>
          <a:ln>
            <a:noFill/>
          </a:ln>
        </p:spPr>
        <p:txBody>
          <a:bodyPr wrap="square" lIns="0" tIns="36000" rIns="0" bIns="0" anchor="t">
            <a:noAutofit/>
          </a:bodyPr>
          <a:lstStyle/>
          <a:p>
            <a:pPr marL="18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nowy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władca dążył do powiększenia terytorium państwa</a:t>
            </a:r>
          </a:p>
          <a:p>
            <a:pPr marL="36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zależało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 na terenach należących do Prusów</a:t>
            </a:r>
          </a:p>
          <a:p>
            <a:pPr marL="54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dzisiejsze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Warmia i Mazury</a:t>
            </a:r>
          </a:p>
        </p:txBody>
      </p:sp>
      <p:cxnSp>
        <p:nvCxnSpPr>
          <p:cNvPr id="30" name="Łącznik prosty 29"/>
          <p:cNvCxnSpPr/>
          <p:nvPr/>
        </p:nvCxnSpPr>
        <p:spPr>
          <a:xfrm>
            <a:off x="4572126" y="4401108"/>
            <a:ext cx="4068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y 16"/>
          <p:cNvCxnSpPr/>
          <p:nvPr/>
        </p:nvCxnSpPr>
        <p:spPr>
          <a:xfrm>
            <a:off x="4572126" y="2492896"/>
            <a:ext cx="4068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rostokąt 17"/>
          <p:cNvSpPr/>
          <p:nvPr/>
        </p:nvSpPr>
        <p:spPr>
          <a:xfrm>
            <a:off x="4572434" y="2492896"/>
            <a:ext cx="4068329" cy="1008000"/>
          </a:xfrm>
          <a:prstGeom prst="rect">
            <a:avLst/>
          </a:prstGeom>
          <a:ln>
            <a:noFill/>
          </a:ln>
        </p:spPr>
        <p:txBody>
          <a:bodyPr wrap="square" lIns="0" tIns="36000" rIns="0" bIns="0" anchor="t">
            <a:noAutofit/>
          </a:bodyPr>
          <a:lstStyle/>
          <a:p>
            <a:pPr marL="36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Prusowie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byli poganami i najeżdżali ziemie Bolesława</a:t>
            </a:r>
          </a:p>
          <a:p>
            <a:pPr marL="36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</a:t>
            </a:r>
            <a:r>
              <a:rPr lang="pl-PL" sz="1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997 r.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Bolesław zorganizował wyprawę misyjną do Prus</a:t>
            </a:r>
          </a:p>
        </p:txBody>
      </p:sp>
      <p:cxnSp>
        <p:nvCxnSpPr>
          <p:cNvPr id="19" name="Łącznik prosty 18"/>
          <p:cNvCxnSpPr/>
          <p:nvPr/>
        </p:nvCxnSpPr>
        <p:spPr>
          <a:xfrm>
            <a:off x="4572126" y="3537012"/>
            <a:ext cx="4068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rostokąt 19"/>
          <p:cNvSpPr/>
          <p:nvPr/>
        </p:nvSpPr>
        <p:spPr>
          <a:xfrm>
            <a:off x="4572434" y="3573016"/>
            <a:ext cx="4068329" cy="792000"/>
          </a:xfrm>
          <a:prstGeom prst="rect">
            <a:avLst/>
          </a:prstGeom>
          <a:ln>
            <a:noFill/>
          </a:ln>
        </p:spPr>
        <p:txBody>
          <a:bodyPr wrap="square" lIns="0" tIns="36000" rIns="0" bIns="0" anchor="t">
            <a:noAutofit/>
          </a:bodyPr>
          <a:lstStyle/>
          <a:p>
            <a:pPr marL="54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jej czele stanął biskup czeskiej Pragi – Wojciech</a:t>
            </a:r>
          </a:p>
          <a:p>
            <a:pPr marL="54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czasie misji biskup został zabity przez Prusów</a:t>
            </a:r>
          </a:p>
        </p:txBody>
      </p:sp>
      <p:sp>
        <p:nvSpPr>
          <p:cNvPr id="21" name="Prostokąt 20"/>
          <p:cNvSpPr/>
          <p:nvPr/>
        </p:nvSpPr>
        <p:spPr>
          <a:xfrm>
            <a:off x="4572434" y="4437136"/>
            <a:ext cx="4068329" cy="792000"/>
          </a:xfrm>
          <a:prstGeom prst="rect">
            <a:avLst/>
          </a:prstGeom>
          <a:ln>
            <a:noFill/>
          </a:ln>
        </p:spPr>
        <p:txBody>
          <a:bodyPr wrap="square" lIns="0" tIns="36000" rIns="0" bIns="0" anchor="t">
            <a:noAutofit/>
          </a:bodyPr>
          <a:lstStyle/>
          <a:p>
            <a:pPr marL="36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według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legendy książę Bolesław wykupił ciało biskupa, aby złożyć je jako relikwię w kościele </a:t>
            </a: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Gnieźnie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1" t="10136" r="25188" b="15488"/>
          <a:stretch/>
        </p:blipFill>
        <p:spPr>
          <a:xfrm>
            <a:off x="611560" y="1556792"/>
            <a:ext cx="3717224" cy="2782727"/>
          </a:xfrm>
          <a:prstGeom prst="rect">
            <a:avLst/>
          </a:prstGeom>
          <a:ln w="12700">
            <a:solidFill>
              <a:schemeClr val="accent1">
                <a:lumMod val="90000"/>
              </a:schemeClr>
            </a:solidFill>
          </a:ln>
        </p:spPr>
      </p:pic>
      <p:sp>
        <p:nvSpPr>
          <p:cNvPr id="34" name="pole tekstowe 33"/>
          <p:cNvSpPr txBox="1"/>
          <p:nvPr/>
        </p:nvSpPr>
        <p:spPr>
          <a:xfrm>
            <a:off x="2447764" y="4401108"/>
            <a:ext cx="1881020" cy="50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108000" tIns="0" rIns="0" bIns="0" rtlCol="0" anchor="ctr">
            <a:noAutofit/>
          </a:bodyPr>
          <a:lstStyle/>
          <a:p>
            <a:r>
              <a:rPr lang="pl-PL" sz="700" dirty="0"/>
              <a:t>Fragment Drzwi Gnieźnieńskich, na których przedstawiono dzieje św. Wojciecha. Scena przedstawia wykupienie ciała świętego przez księcia Bolesława</a:t>
            </a:r>
            <a:endParaRPr lang="pl-PL" sz="700" i="1" dirty="0"/>
          </a:p>
        </p:txBody>
      </p:sp>
    </p:spTree>
    <p:extLst>
      <p:ext uri="{BB962C8B-B14F-4D97-AF65-F5344CB8AC3E}">
        <p14:creationId xmlns:p14="http://schemas.microsoft.com/office/powerpoint/2010/main" val="1985827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8" grpId="0"/>
      <p:bldP spid="18" grpId="0"/>
      <p:bldP spid="20" grpId="0"/>
      <p:bldP spid="21" grpId="0"/>
      <p:bldP spid="3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rostokąt 48"/>
          <p:cNvSpPr/>
          <p:nvPr/>
        </p:nvSpPr>
        <p:spPr>
          <a:xfrm>
            <a:off x="4780114" y="1376363"/>
            <a:ext cx="4472406" cy="4789487"/>
          </a:xfrm>
          <a:prstGeom prst="rect">
            <a:avLst/>
          </a:prstGeom>
          <a:pattFill prst="zigZag">
            <a:fgClr>
              <a:srgbClr val="B5D2EC"/>
            </a:fgClr>
            <a:bgClr>
              <a:schemeClr val="bg1"/>
            </a:bgClr>
          </a:patt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36000" bIns="72000" rtlCol="0" anchor="t"/>
          <a:lstStyle/>
          <a:p>
            <a:endParaRPr lang="pl-PL" b="1" dirty="0">
              <a:solidFill>
                <a:schemeClr val="accent2"/>
              </a:solidFill>
            </a:endParaRPr>
          </a:p>
        </p:txBody>
      </p:sp>
      <p:cxnSp>
        <p:nvCxnSpPr>
          <p:cNvPr id="33" name="Łącznik prosty 32"/>
          <p:cNvCxnSpPr/>
          <p:nvPr/>
        </p:nvCxnSpPr>
        <p:spPr>
          <a:xfrm>
            <a:off x="503238" y="1376363"/>
            <a:ext cx="3852000" cy="0"/>
          </a:xfrm>
          <a:prstGeom prst="line">
            <a:avLst/>
          </a:prstGeom>
          <a:ln w="12700">
            <a:solidFill>
              <a:srgbClr val="0139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Prostokąt 33"/>
          <p:cNvSpPr/>
          <p:nvPr/>
        </p:nvSpPr>
        <p:spPr>
          <a:xfrm>
            <a:off x="503548" y="944772"/>
            <a:ext cx="3924000" cy="4320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72000" rtlCol="0" anchor="b"/>
          <a:lstStyle/>
          <a:p>
            <a:r>
              <a:rPr lang="pl-PL" b="1" dirty="0" smtClean="0">
                <a:solidFill>
                  <a:schemeClr val="tx2"/>
                </a:solidFill>
              </a:rPr>
              <a:t>Zjazd </a:t>
            </a:r>
            <a:r>
              <a:rPr lang="pl-PL" b="1" dirty="0">
                <a:solidFill>
                  <a:schemeClr val="tx2"/>
                </a:solidFill>
              </a:rPr>
              <a:t>gnieźnieński</a:t>
            </a:r>
          </a:p>
        </p:txBody>
      </p:sp>
      <p:sp>
        <p:nvSpPr>
          <p:cNvPr id="35" name="Prostokąt 34"/>
          <p:cNvSpPr/>
          <p:nvPr/>
        </p:nvSpPr>
        <p:spPr>
          <a:xfrm>
            <a:off x="503547" y="1376772"/>
            <a:ext cx="3888000" cy="288000"/>
          </a:xfrm>
          <a:prstGeom prst="rect">
            <a:avLst/>
          </a:prstGeom>
          <a:ln>
            <a:noFill/>
          </a:ln>
        </p:spPr>
        <p:txBody>
          <a:bodyPr wrap="square" lIns="0" tIns="36000" rIns="0" bIns="0" anchor="t">
            <a:noAutofit/>
          </a:bodyPr>
          <a:lstStyle/>
          <a:p>
            <a:pPr marL="18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999 r. biskup został ogłoszony świętym</a:t>
            </a:r>
            <a:endParaRPr lang="pl-PL" sz="14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0" name="Prostokąt 39"/>
          <p:cNvSpPr/>
          <p:nvPr/>
        </p:nvSpPr>
        <p:spPr>
          <a:xfrm>
            <a:off x="503547" y="1737036"/>
            <a:ext cx="3888000" cy="1512000"/>
          </a:xfrm>
          <a:prstGeom prst="rect">
            <a:avLst/>
          </a:prstGeom>
          <a:ln>
            <a:noFill/>
          </a:ln>
        </p:spPr>
        <p:txBody>
          <a:bodyPr wrap="square" lIns="0" tIns="36000" rIns="0" bIns="0" anchor="t">
            <a:noAutofit/>
          </a:bodyPr>
          <a:lstStyle/>
          <a:p>
            <a:pPr marL="18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</a:t>
            </a:r>
            <a:r>
              <a:rPr lang="pl-PL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1000 r.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cesarz </a:t>
            </a:r>
            <a:r>
              <a:rPr lang="pl-PL" sz="1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Otton III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przybył do Gniezna </a:t>
            </a: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pielgrzymką do grobu św. Wojciecha</a:t>
            </a:r>
          </a:p>
          <a:p>
            <a:pPr marL="36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spotkanie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władcy z księciem Bolesławem nazwano </a:t>
            </a:r>
            <a:r>
              <a:rPr lang="pl-PL" sz="1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zjazdem gnieźnieńskim</a:t>
            </a:r>
          </a:p>
          <a:p>
            <a:pPr marL="36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podczas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spotkania ogłoszono powstanie polskiej organizacji kościelnej</a:t>
            </a:r>
          </a:p>
        </p:txBody>
      </p:sp>
      <p:cxnSp>
        <p:nvCxnSpPr>
          <p:cNvPr id="16" name="Łącznik prosty 15"/>
          <p:cNvCxnSpPr/>
          <p:nvPr/>
        </p:nvCxnSpPr>
        <p:spPr>
          <a:xfrm>
            <a:off x="503238" y="1700808"/>
            <a:ext cx="3852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503238" y="3284984"/>
            <a:ext cx="3852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rostokąt 13"/>
          <p:cNvSpPr/>
          <p:nvPr/>
        </p:nvSpPr>
        <p:spPr>
          <a:xfrm>
            <a:off x="503547" y="3320988"/>
            <a:ext cx="3888000" cy="792000"/>
          </a:xfrm>
          <a:prstGeom prst="rect">
            <a:avLst/>
          </a:prstGeom>
          <a:ln>
            <a:noFill/>
          </a:ln>
        </p:spPr>
        <p:txBody>
          <a:bodyPr wrap="square" lIns="0" tIns="36000" rIns="0" bIns="0" anchor="t">
            <a:noAutofit/>
          </a:bodyPr>
          <a:lstStyle/>
          <a:p>
            <a:pPr marL="54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arcybiskupstwo </a:t>
            </a:r>
            <a:r>
              <a:rPr lang="pl-PL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Gnieźnie</a:t>
            </a:r>
          </a:p>
          <a:p>
            <a:pPr marL="54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biskupstwa </a:t>
            </a:r>
            <a:r>
              <a:rPr lang="pl-PL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Krakowie, Kołobrzegu </a:t>
            </a:r>
            <a:r>
              <a:rPr lang="pl-PL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</a:t>
            </a:r>
            <a:r>
              <a:rPr lang="pl-PL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Wrocławiu</a:t>
            </a:r>
          </a:p>
        </p:txBody>
      </p:sp>
      <p:sp>
        <p:nvSpPr>
          <p:cNvPr id="15" name="Prostokąt 14"/>
          <p:cNvSpPr/>
          <p:nvPr/>
        </p:nvSpPr>
        <p:spPr>
          <a:xfrm>
            <a:off x="503547" y="4185084"/>
            <a:ext cx="3888000" cy="720000"/>
          </a:xfrm>
          <a:prstGeom prst="rect">
            <a:avLst/>
          </a:prstGeom>
          <a:ln>
            <a:noFill/>
          </a:ln>
        </p:spPr>
        <p:txBody>
          <a:bodyPr wrap="square" lIns="0" tIns="36000" rIns="0" bIns="0" anchor="t">
            <a:noAutofit/>
          </a:bodyPr>
          <a:lstStyle/>
          <a:p>
            <a:pPr marL="36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cesarz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nałożył Bolesławowi na głowę diadem cesarski oraz ofiarował mu kopię włóczni </a:t>
            </a: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św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Maurycego</a:t>
            </a:r>
          </a:p>
        </p:txBody>
      </p:sp>
      <p:cxnSp>
        <p:nvCxnSpPr>
          <p:cNvPr id="18" name="Łącznik prosty 17"/>
          <p:cNvCxnSpPr/>
          <p:nvPr/>
        </p:nvCxnSpPr>
        <p:spPr>
          <a:xfrm>
            <a:off x="503238" y="4149080"/>
            <a:ext cx="3852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rostokąt 18"/>
          <p:cNvSpPr/>
          <p:nvPr/>
        </p:nvSpPr>
        <p:spPr>
          <a:xfrm>
            <a:off x="503547" y="4941248"/>
            <a:ext cx="3888000" cy="720000"/>
          </a:xfrm>
          <a:prstGeom prst="rect">
            <a:avLst/>
          </a:prstGeom>
          <a:ln>
            <a:noFill/>
          </a:ln>
        </p:spPr>
        <p:txBody>
          <a:bodyPr wrap="square" lIns="0" tIns="36000" rIns="0" bIns="0" anchor="t">
            <a:noAutofit/>
          </a:bodyPr>
          <a:lstStyle/>
          <a:p>
            <a:pPr marL="54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być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może zgodził się w ten sposób na koronację królewską władcy polskiego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12" t="24801" r="11112" b="46850"/>
          <a:stretch/>
        </p:blipFill>
        <p:spPr>
          <a:xfrm>
            <a:off x="4937714" y="1556792"/>
            <a:ext cx="4314806" cy="2709297"/>
          </a:xfrm>
          <a:prstGeom prst="rect">
            <a:avLst/>
          </a:prstGeom>
          <a:ln w="12700">
            <a:solidFill>
              <a:schemeClr val="accent1">
                <a:lumMod val="90000"/>
              </a:schemeClr>
            </a:solidFill>
          </a:ln>
        </p:spPr>
      </p:pic>
      <p:sp>
        <p:nvSpPr>
          <p:cNvPr id="50" name="pole tekstowe 49"/>
          <p:cNvSpPr txBox="1"/>
          <p:nvPr/>
        </p:nvSpPr>
        <p:spPr>
          <a:xfrm>
            <a:off x="7128283" y="4365136"/>
            <a:ext cx="1512479" cy="28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108000" tIns="0" rIns="108000" bIns="0" rtlCol="0" anchor="ctr">
            <a:noAutofit/>
          </a:bodyPr>
          <a:lstStyle/>
          <a:p>
            <a:pPr algn="r"/>
            <a:r>
              <a:rPr lang="pl-PL" sz="700" dirty="0"/>
              <a:t>Ilustracja ukazująca symboliczną koronację Bolesława Chrobrego</a:t>
            </a:r>
            <a:endParaRPr lang="pl-PL" sz="700" i="1" dirty="0"/>
          </a:p>
        </p:txBody>
      </p:sp>
    </p:spTree>
    <p:extLst>
      <p:ext uri="{BB962C8B-B14F-4D97-AF65-F5344CB8AC3E}">
        <p14:creationId xmlns:p14="http://schemas.microsoft.com/office/powerpoint/2010/main" val="328826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35" grpId="0"/>
      <p:bldP spid="40" grpId="0"/>
      <p:bldP spid="14" grpId="0"/>
      <p:bldP spid="15" grpId="0"/>
      <p:bldP spid="19" grpId="0"/>
      <p:bldP spid="5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ostokąt 14"/>
          <p:cNvSpPr/>
          <p:nvPr/>
        </p:nvSpPr>
        <p:spPr>
          <a:xfrm>
            <a:off x="503548" y="1448780"/>
            <a:ext cx="3906812" cy="54092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rostokąt 15"/>
          <p:cNvSpPr/>
          <p:nvPr/>
        </p:nvSpPr>
        <p:spPr>
          <a:xfrm>
            <a:off x="3348441" y="1448780"/>
            <a:ext cx="1079543" cy="5409220"/>
          </a:xfrm>
          <a:prstGeom prst="rect">
            <a:avLst/>
          </a:prstGeom>
          <a:pattFill prst="zigZag">
            <a:fgClr>
              <a:srgbClr val="B5D2EC"/>
            </a:fgClr>
            <a:bgClr>
              <a:schemeClr val="bg1"/>
            </a:bgClr>
          </a:patt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36000" bIns="72000" rtlCol="0" anchor="t"/>
          <a:lstStyle/>
          <a:p>
            <a:endParaRPr lang="pl-PL" b="1" dirty="0">
              <a:solidFill>
                <a:schemeClr val="accent2"/>
              </a:solidFill>
            </a:endParaRPr>
          </a:p>
        </p:txBody>
      </p:sp>
      <p:cxnSp>
        <p:nvCxnSpPr>
          <p:cNvPr id="9" name="Łącznik prosty 8"/>
          <p:cNvCxnSpPr/>
          <p:nvPr/>
        </p:nvCxnSpPr>
        <p:spPr>
          <a:xfrm>
            <a:off x="503238" y="1376363"/>
            <a:ext cx="3924000" cy="0"/>
          </a:xfrm>
          <a:prstGeom prst="line">
            <a:avLst/>
          </a:prstGeom>
          <a:ln w="12700">
            <a:solidFill>
              <a:srgbClr val="0139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rostokąt 9"/>
          <p:cNvSpPr/>
          <p:nvPr/>
        </p:nvSpPr>
        <p:spPr>
          <a:xfrm>
            <a:off x="503548" y="944772"/>
            <a:ext cx="3924000" cy="4320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72000" rtlCol="0" anchor="b"/>
          <a:lstStyle/>
          <a:p>
            <a:r>
              <a:rPr lang="pl-PL" b="1" dirty="0" smtClean="0">
                <a:solidFill>
                  <a:srgbClr val="013974"/>
                </a:solidFill>
              </a:rPr>
              <a:t>Znaczenie </a:t>
            </a:r>
            <a:r>
              <a:rPr lang="pl-PL" b="1" dirty="0">
                <a:solidFill>
                  <a:srgbClr val="013974"/>
                </a:solidFill>
              </a:rPr>
              <a:t>zjazdu gnieźnieńskiego</a:t>
            </a:r>
          </a:p>
        </p:txBody>
      </p:sp>
      <p:sp>
        <p:nvSpPr>
          <p:cNvPr id="51" name="Prostokąt 50"/>
          <p:cNvSpPr/>
          <p:nvPr/>
        </p:nvSpPr>
        <p:spPr>
          <a:xfrm>
            <a:off x="4572000" y="1376771"/>
            <a:ext cx="4068452" cy="1224000"/>
          </a:xfrm>
          <a:prstGeom prst="rect">
            <a:avLst/>
          </a:prstGeom>
          <a:ln>
            <a:noFill/>
          </a:ln>
        </p:spPr>
        <p:txBody>
          <a:bodyPr wrap="square" lIns="0" tIns="36000" rIns="0" bIns="0" anchor="t">
            <a:noAutofit/>
          </a:bodyPr>
          <a:lstStyle/>
          <a:p>
            <a:pPr marL="18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organizacja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kościelna na terenie Polski podlegała polskiemu arcybiskupstwu, a nie niemieckiemu</a:t>
            </a:r>
          </a:p>
          <a:p>
            <a:pPr marL="18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tworząc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arcybiskupstwa w Krakowie i we Wrocławiu, papież i cesarz uznawali nabytki terytorialne </a:t>
            </a: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Mieszka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</a:p>
        </p:txBody>
      </p:sp>
      <p:cxnSp>
        <p:nvCxnSpPr>
          <p:cNvPr id="60" name="Łącznik prosty 59"/>
          <p:cNvCxnSpPr/>
          <p:nvPr/>
        </p:nvCxnSpPr>
        <p:spPr>
          <a:xfrm>
            <a:off x="4571691" y="2636912"/>
            <a:ext cx="4068452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rostokąt 20"/>
          <p:cNvSpPr/>
          <p:nvPr/>
        </p:nvSpPr>
        <p:spPr>
          <a:xfrm>
            <a:off x="4572000" y="2672916"/>
            <a:ext cx="4068452" cy="1296144"/>
          </a:xfrm>
          <a:prstGeom prst="rect">
            <a:avLst/>
          </a:prstGeom>
          <a:ln>
            <a:noFill/>
          </a:ln>
        </p:spPr>
        <p:txBody>
          <a:bodyPr wrap="square" lIns="0" tIns="36000" rIns="0" bIns="0" anchor="t">
            <a:noAutofit/>
          </a:bodyPr>
          <a:lstStyle/>
          <a:p>
            <a:pPr marL="18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zgoda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Ottona III na koronację Bolesława oznaczała podniesienie rangi władcy i państwa polskiego</a:t>
            </a:r>
          </a:p>
          <a:p>
            <a:pPr marL="36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Polska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miała stać się jedną z czterech równoprawnych części cesarstwa rzymskiego, którym władał Otton III 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68" t="1303" r="987" b="1401"/>
          <a:stretch/>
        </p:blipFill>
        <p:spPr>
          <a:xfrm>
            <a:off x="629851" y="1556792"/>
            <a:ext cx="3680408" cy="4140460"/>
          </a:xfrm>
          <a:prstGeom prst="rect">
            <a:avLst/>
          </a:prstGeom>
          <a:ln w="12700">
            <a:solidFill>
              <a:schemeClr val="accent1">
                <a:lumMod val="90000"/>
              </a:schemeClr>
            </a:solidFill>
          </a:ln>
        </p:spPr>
      </p:pic>
      <p:sp>
        <p:nvSpPr>
          <p:cNvPr id="62" name="pole tekstowe 61"/>
          <p:cNvSpPr txBox="1"/>
          <p:nvPr/>
        </p:nvSpPr>
        <p:spPr>
          <a:xfrm>
            <a:off x="2222259" y="5805850"/>
            <a:ext cx="2088000" cy="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108000" tIns="0" rIns="108000" bIns="0" rtlCol="0" anchor="ctr">
            <a:noAutofit/>
          </a:bodyPr>
          <a:lstStyle/>
          <a:p>
            <a:r>
              <a:rPr lang="pl-PL" sz="700" dirty="0"/>
              <a:t>Wyobrażenie czterech równoprawnych królestw wchodzących w skład cesarstwa rzymskiego składających hołd cesarzowi Ottonowi III</a:t>
            </a:r>
            <a:endParaRPr lang="pl-PL" sz="700" i="1" dirty="0"/>
          </a:p>
        </p:txBody>
      </p:sp>
    </p:spTree>
    <p:extLst>
      <p:ext uri="{BB962C8B-B14F-4D97-AF65-F5344CB8AC3E}">
        <p14:creationId xmlns:p14="http://schemas.microsoft.com/office/powerpoint/2010/main" val="422081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51" grpId="0"/>
      <p:bldP spid="21" grpId="0"/>
      <p:bldP spid="6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Łącznik prosty 18"/>
          <p:cNvCxnSpPr/>
          <p:nvPr/>
        </p:nvCxnSpPr>
        <p:spPr>
          <a:xfrm>
            <a:off x="503238" y="1376363"/>
            <a:ext cx="3888000" cy="0"/>
          </a:xfrm>
          <a:prstGeom prst="line">
            <a:avLst/>
          </a:prstGeom>
          <a:ln w="12700">
            <a:solidFill>
              <a:srgbClr val="0139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rostokąt 21"/>
          <p:cNvSpPr/>
          <p:nvPr/>
        </p:nvSpPr>
        <p:spPr>
          <a:xfrm>
            <a:off x="503548" y="944772"/>
            <a:ext cx="3924000" cy="4320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72000" rtlCol="0" anchor="b"/>
          <a:lstStyle/>
          <a:p>
            <a:r>
              <a:rPr lang="pl-PL" b="1" dirty="0" smtClean="0">
                <a:solidFill>
                  <a:schemeClr val="tx2"/>
                </a:solidFill>
              </a:rPr>
              <a:t>Wojny </a:t>
            </a:r>
            <a:r>
              <a:rPr lang="pl-PL" b="1" dirty="0">
                <a:solidFill>
                  <a:schemeClr val="tx2"/>
                </a:solidFill>
              </a:rPr>
              <a:t>polsko-niemieckie</a:t>
            </a:r>
          </a:p>
        </p:txBody>
      </p:sp>
      <p:sp>
        <p:nvSpPr>
          <p:cNvPr id="17" name="Prostokąt 16"/>
          <p:cNvSpPr/>
          <p:nvPr/>
        </p:nvSpPr>
        <p:spPr>
          <a:xfrm>
            <a:off x="503547" y="1376772"/>
            <a:ext cx="3888000" cy="288000"/>
          </a:xfrm>
          <a:prstGeom prst="rect">
            <a:avLst/>
          </a:prstGeom>
          <a:ln>
            <a:noFill/>
          </a:ln>
        </p:spPr>
        <p:txBody>
          <a:bodyPr wrap="square" lIns="0" tIns="36000" rIns="0" bIns="0" anchor="t">
            <a:noAutofit/>
          </a:bodyPr>
          <a:lstStyle/>
          <a:p>
            <a:pPr marL="18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1002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r. – zmarł cesarz Otton III </a:t>
            </a:r>
          </a:p>
        </p:txBody>
      </p:sp>
      <p:sp>
        <p:nvSpPr>
          <p:cNvPr id="16" name="Prostokąt 15"/>
          <p:cNvSpPr/>
          <p:nvPr/>
        </p:nvSpPr>
        <p:spPr>
          <a:xfrm>
            <a:off x="503547" y="1736812"/>
            <a:ext cx="3888000" cy="2016000"/>
          </a:xfrm>
          <a:prstGeom prst="rect">
            <a:avLst/>
          </a:prstGeom>
          <a:ln>
            <a:noFill/>
          </a:ln>
        </p:spPr>
        <p:txBody>
          <a:bodyPr wrap="square" lIns="0" tIns="36000" rIns="0" bIns="0" anchor="t">
            <a:noAutofit/>
          </a:bodyPr>
          <a:lstStyle/>
          <a:p>
            <a:pPr marL="18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1002 </a:t>
            </a:r>
            <a:r>
              <a:rPr lang="pl-PL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r.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Bolesław zajął </a:t>
            </a:r>
            <a:r>
              <a:rPr lang="pl-PL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Łużyce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l-PL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Milsko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 </a:t>
            </a:r>
            <a:r>
              <a:rPr lang="pl-PL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Miśnię</a:t>
            </a:r>
          </a:p>
          <a:p>
            <a:pPr marL="36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tereny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 należały do Niemiec, ale były zamieszkane przez Słowian</a:t>
            </a:r>
          </a:p>
          <a:p>
            <a:pPr marL="18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gdy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władzę w cesarstwie przejął przeciwnik Bolesława, Henryk II, doszło do wybuchu serii </a:t>
            </a:r>
            <a:r>
              <a:rPr lang="pl-PL" sz="1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wojen polsko-niemieckich</a:t>
            </a:r>
          </a:p>
          <a:p>
            <a:pPr marL="36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celem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nowego cesarza było podporządkowanie Polski cesarstwu</a:t>
            </a:r>
          </a:p>
        </p:txBody>
      </p:sp>
      <p:cxnSp>
        <p:nvCxnSpPr>
          <p:cNvPr id="18" name="Łącznik prosty 17"/>
          <p:cNvCxnSpPr/>
          <p:nvPr/>
        </p:nvCxnSpPr>
        <p:spPr>
          <a:xfrm>
            <a:off x="503238" y="1700808"/>
            <a:ext cx="3852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rostokąt 20"/>
          <p:cNvSpPr/>
          <p:nvPr/>
        </p:nvSpPr>
        <p:spPr>
          <a:xfrm>
            <a:off x="503547" y="3825044"/>
            <a:ext cx="3888000" cy="792000"/>
          </a:xfrm>
          <a:prstGeom prst="rect">
            <a:avLst/>
          </a:prstGeom>
          <a:ln>
            <a:noFill/>
          </a:ln>
        </p:spPr>
        <p:txBody>
          <a:bodyPr wrap="square" lIns="0" tIns="36000" rIns="0" bIns="0" anchor="t">
            <a:noAutofit/>
          </a:bodyPr>
          <a:lstStyle/>
          <a:p>
            <a:pPr marL="18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1003 </a:t>
            </a:r>
            <a:r>
              <a:rPr lang="pl-PL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r. – Bolesław opanował Czechy, Morawy </a:t>
            </a:r>
            <a:r>
              <a:rPr lang="pl-PL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</a:t>
            </a:r>
            <a:r>
              <a:rPr lang="pl-PL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Słowację</a:t>
            </a:r>
          </a:p>
          <a:p>
            <a:pPr marL="36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1004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r. – Polacy zostali wypędzeni z Czech</a:t>
            </a:r>
          </a:p>
        </p:txBody>
      </p:sp>
      <p:cxnSp>
        <p:nvCxnSpPr>
          <p:cNvPr id="23" name="Łącznik prosty 22"/>
          <p:cNvCxnSpPr/>
          <p:nvPr/>
        </p:nvCxnSpPr>
        <p:spPr>
          <a:xfrm>
            <a:off x="503238" y="3789040"/>
            <a:ext cx="3852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Łącznik prosty 23"/>
          <p:cNvCxnSpPr/>
          <p:nvPr/>
        </p:nvCxnSpPr>
        <p:spPr>
          <a:xfrm>
            <a:off x="503238" y="4653136"/>
            <a:ext cx="3852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rostokąt 24"/>
          <p:cNvSpPr/>
          <p:nvPr/>
        </p:nvSpPr>
        <p:spPr>
          <a:xfrm>
            <a:off x="503547" y="4689140"/>
            <a:ext cx="3888000" cy="576000"/>
          </a:xfrm>
          <a:prstGeom prst="rect">
            <a:avLst/>
          </a:prstGeom>
          <a:ln>
            <a:noFill/>
          </a:ln>
        </p:spPr>
        <p:txBody>
          <a:bodyPr wrap="square" lIns="0" tIns="36000" rIns="0" bIns="0" anchor="t">
            <a:noAutofit/>
          </a:bodyPr>
          <a:lstStyle/>
          <a:p>
            <a:pPr marL="18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walki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 cesarstwem trwały do 1018 r.</a:t>
            </a:r>
          </a:p>
          <a:p>
            <a:pPr marL="36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cesarz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nie zdołał pokonać księcia Bolesława</a:t>
            </a:r>
          </a:p>
        </p:txBody>
      </p:sp>
      <p:sp>
        <p:nvSpPr>
          <p:cNvPr id="27" name="Prostokąt 26"/>
          <p:cNvSpPr/>
          <p:nvPr/>
        </p:nvSpPr>
        <p:spPr>
          <a:xfrm>
            <a:off x="4572741" y="1376772"/>
            <a:ext cx="3888000" cy="1080000"/>
          </a:xfrm>
          <a:prstGeom prst="rect">
            <a:avLst/>
          </a:prstGeom>
          <a:ln>
            <a:noFill/>
          </a:ln>
        </p:spPr>
        <p:txBody>
          <a:bodyPr wrap="square" lIns="0" tIns="36000" rIns="0" bIns="0" anchor="t">
            <a:noAutofit/>
          </a:bodyPr>
          <a:lstStyle/>
          <a:p>
            <a:pPr marL="36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</a:t>
            </a:r>
            <a:r>
              <a:rPr lang="pl-PL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1018 r.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obie strony zawarły </a:t>
            </a:r>
            <a:r>
              <a:rPr lang="pl-PL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pokój</a:t>
            </a:r>
          </a:p>
          <a:p>
            <a:pPr marL="54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Polska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obroniła niezależność</a:t>
            </a:r>
          </a:p>
          <a:p>
            <a:pPr marL="54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Polska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utrzymała Łużyce i Milsko oraz Słowację i </a:t>
            </a: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Morawy</a:t>
            </a:r>
            <a:endParaRPr lang="pl-PL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Prostokąt 27"/>
          <p:cNvSpPr/>
          <p:nvPr/>
        </p:nvSpPr>
        <p:spPr>
          <a:xfrm>
            <a:off x="4572432" y="2528900"/>
            <a:ext cx="3888000" cy="503223"/>
          </a:xfrm>
          <a:prstGeom prst="rect">
            <a:avLst/>
          </a:prstGeom>
          <a:ln>
            <a:noFill/>
          </a:ln>
        </p:spPr>
        <p:txBody>
          <a:bodyPr wrap="square" lIns="0" tIns="36000" rIns="0" bIns="0" anchor="t">
            <a:noAutofit/>
          </a:bodyPr>
          <a:lstStyle/>
          <a:p>
            <a:pPr marL="36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międzyczasie Bolesław stracił Pomorze Zachodnie</a:t>
            </a:r>
          </a:p>
        </p:txBody>
      </p:sp>
      <p:cxnSp>
        <p:nvCxnSpPr>
          <p:cNvPr id="29" name="Łącznik prosty 28"/>
          <p:cNvCxnSpPr/>
          <p:nvPr/>
        </p:nvCxnSpPr>
        <p:spPr>
          <a:xfrm>
            <a:off x="4572432" y="2492896"/>
            <a:ext cx="3852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7479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6" grpId="0"/>
      <p:bldP spid="21" grpId="0"/>
      <p:bldP spid="25" grpId="0"/>
      <p:bldP spid="27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Łącznik prosty 18"/>
          <p:cNvCxnSpPr/>
          <p:nvPr/>
        </p:nvCxnSpPr>
        <p:spPr>
          <a:xfrm>
            <a:off x="503238" y="1376363"/>
            <a:ext cx="3888000" cy="0"/>
          </a:xfrm>
          <a:prstGeom prst="line">
            <a:avLst/>
          </a:prstGeom>
          <a:ln w="12700">
            <a:solidFill>
              <a:srgbClr val="0139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rostokąt 21"/>
          <p:cNvSpPr/>
          <p:nvPr/>
        </p:nvSpPr>
        <p:spPr>
          <a:xfrm>
            <a:off x="503548" y="944772"/>
            <a:ext cx="3924000" cy="4320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72000" rtlCol="0" anchor="b"/>
          <a:lstStyle/>
          <a:p>
            <a:r>
              <a:rPr lang="pl-PL" b="1" dirty="0" smtClean="0">
                <a:solidFill>
                  <a:schemeClr val="tx2"/>
                </a:solidFill>
              </a:rPr>
              <a:t>Koronacja </a:t>
            </a:r>
            <a:r>
              <a:rPr lang="pl-PL" b="1" dirty="0">
                <a:solidFill>
                  <a:schemeClr val="tx2"/>
                </a:solidFill>
              </a:rPr>
              <a:t>królewska</a:t>
            </a:r>
          </a:p>
        </p:txBody>
      </p:sp>
      <p:sp>
        <p:nvSpPr>
          <p:cNvPr id="17" name="Prostokąt 16"/>
          <p:cNvSpPr/>
          <p:nvPr/>
        </p:nvSpPr>
        <p:spPr>
          <a:xfrm>
            <a:off x="503547" y="1376772"/>
            <a:ext cx="3888000" cy="288000"/>
          </a:xfrm>
          <a:prstGeom prst="rect">
            <a:avLst/>
          </a:prstGeom>
          <a:ln>
            <a:noFill/>
          </a:ln>
        </p:spPr>
        <p:txBody>
          <a:bodyPr wrap="square" lIns="0" tIns="36000" rIns="0" bIns="0" anchor="t">
            <a:noAutofit/>
          </a:bodyPr>
          <a:lstStyle/>
          <a:p>
            <a:pPr marL="18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1018 </a:t>
            </a:r>
            <a:r>
              <a:rPr lang="pl-PL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r.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Bolesław zaatakował </a:t>
            </a:r>
            <a:r>
              <a:rPr lang="pl-PL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Ruś Kijowską</a:t>
            </a:r>
          </a:p>
        </p:txBody>
      </p:sp>
      <p:sp>
        <p:nvSpPr>
          <p:cNvPr id="33" name="Prostokąt 32"/>
          <p:cNvSpPr/>
          <p:nvPr/>
        </p:nvSpPr>
        <p:spPr>
          <a:xfrm>
            <a:off x="5256076" y="1376363"/>
            <a:ext cx="3887924" cy="44289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4" name="Prostokąt 33"/>
          <p:cNvSpPr/>
          <p:nvPr/>
        </p:nvSpPr>
        <p:spPr>
          <a:xfrm>
            <a:off x="4572000" y="1375741"/>
            <a:ext cx="1079543" cy="4434074"/>
          </a:xfrm>
          <a:prstGeom prst="rect">
            <a:avLst/>
          </a:prstGeom>
          <a:pattFill prst="zigZag">
            <a:fgClr>
              <a:srgbClr val="B5D2EC"/>
            </a:fgClr>
            <a:bgClr>
              <a:schemeClr val="bg1"/>
            </a:bgClr>
          </a:patt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36000" bIns="72000" rtlCol="0" anchor="t"/>
          <a:lstStyle/>
          <a:p>
            <a:endParaRPr lang="pl-PL" b="1" dirty="0">
              <a:solidFill>
                <a:schemeClr val="accent2"/>
              </a:solidFill>
            </a:endParaRPr>
          </a:p>
        </p:txBody>
      </p:sp>
      <p:sp>
        <p:nvSpPr>
          <p:cNvPr id="16" name="Prostokąt 15"/>
          <p:cNvSpPr/>
          <p:nvPr/>
        </p:nvSpPr>
        <p:spPr>
          <a:xfrm>
            <a:off x="503547" y="1736812"/>
            <a:ext cx="3888000" cy="1440000"/>
          </a:xfrm>
          <a:prstGeom prst="rect">
            <a:avLst/>
          </a:prstGeom>
          <a:ln>
            <a:noFill/>
          </a:ln>
        </p:spPr>
        <p:txBody>
          <a:bodyPr wrap="square" lIns="0" tIns="36000" rIns="0" bIns="0" anchor="t">
            <a:noAutofit/>
          </a:bodyPr>
          <a:lstStyle/>
          <a:p>
            <a:pPr marL="36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władca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chciał podporządkować sobie ten kraj </a:t>
            </a: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zdobyć łupy, aby zapełnić swój skarbiec, nadwyrężony kilkunastoletnimi wojnami </a:t>
            </a: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cesarstwem</a:t>
            </a:r>
          </a:p>
          <a:p>
            <a:pPr marL="36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złupieniu Kijowa Bolesław przyłączył </a:t>
            </a: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Polski </a:t>
            </a:r>
            <a:r>
              <a:rPr lang="pl-PL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Grody Czerwieńskie</a:t>
            </a:r>
          </a:p>
        </p:txBody>
      </p:sp>
      <p:cxnSp>
        <p:nvCxnSpPr>
          <p:cNvPr id="18" name="Łącznik prosty 17"/>
          <p:cNvCxnSpPr/>
          <p:nvPr/>
        </p:nvCxnSpPr>
        <p:spPr>
          <a:xfrm>
            <a:off x="503238" y="1700808"/>
            <a:ext cx="3852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rostokąt 20"/>
          <p:cNvSpPr/>
          <p:nvPr/>
        </p:nvSpPr>
        <p:spPr>
          <a:xfrm>
            <a:off x="503547" y="3248980"/>
            <a:ext cx="3888000" cy="288000"/>
          </a:xfrm>
          <a:prstGeom prst="rect">
            <a:avLst/>
          </a:prstGeom>
          <a:ln>
            <a:noFill/>
          </a:ln>
        </p:spPr>
        <p:txBody>
          <a:bodyPr wrap="square" lIns="0" tIns="36000" rIns="0" bIns="0" anchor="t">
            <a:noAutofit/>
          </a:bodyPr>
          <a:lstStyle/>
          <a:p>
            <a:pPr marL="18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1025 </a:t>
            </a:r>
            <a:r>
              <a:rPr lang="pl-PL" sz="1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r. – Bolesław koronował się na króla Polski</a:t>
            </a:r>
          </a:p>
        </p:txBody>
      </p:sp>
      <p:cxnSp>
        <p:nvCxnSpPr>
          <p:cNvPr id="23" name="Łącznik prosty 22"/>
          <p:cNvCxnSpPr/>
          <p:nvPr/>
        </p:nvCxnSpPr>
        <p:spPr>
          <a:xfrm>
            <a:off x="503238" y="3212976"/>
            <a:ext cx="3852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74" t="10101" r="9631" b="13250"/>
          <a:stretch/>
        </p:blipFill>
        <p:spPr>
          <a:xfrm>
            <a:off x="4860032" y="1658983"/>
            <a:ext cx="4061794" cy="3276364"/>
          </a:xfrm>
          <a:prstGeom prst="rect">
            <a:avLst/>
          </a:prstGeom>
          <a:ln w="12700">
            <a:solidFill>
              <a:schemeClr val="accent1">
                <a:lumMod val="90000"/>
              </a:schemeClr>
            </a:solidFill>
          </a:ln>
        </p:spPr>
      </p:pic>
      <p:sp>
        <p:nvSpPr>
          <p:cNvPr id="41" name="pole tekstowe 40"/>
          <p:cNvSpPr txBox="1"/>
          <p:nvPr/>
        </p:nvSpPr>
        <p:spPr>
          <a:xfrm>
            <a:off x="4860032" y="5038984"/>
            <a:ext cx="1260140" cy="28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108000" tIns="0" rIns="108000" bIns="0" rtlCol="0" anchor="ctr">
            <a:noAutofit/>
          </a:bodyPr>
          <a:lstStyle/>
          <a:p>
            <a:r>
              <a:rPr lang="pl-PL" sz="700" dirty="0"/>
              <a:t>Bolesław Chrobry pod Złotą Bramą w Kijowie</a:t>
            </a:r>
            <a:endParaRPr lang="pl-PL" sz="700" i="1" dirty="0"/>
          </a:p>
        </p:txBody>
      </p:sp>
    </p:spTree>
    <p:extLst>
      <p:ext uri="{BB962C8B-B14F-4D97-AF65-F5344CB8AC3E}">
        <p14:creationId xmlns:p14="http://schemas.microsoft.com/office/powerpoint/2010/main" val="84123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3" grpId="0" animBg="1"/>
      <p:bldP spid="34" grpId="0" animBg="1"/>
      <p:bldP spid="16" grpId="0"/>
      <p:bldP spid="21" grpId="0"/>
      <p:bldP spid="4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rostokąt 48"/>
          <p:cNvSpPr/>
          <p:nvPr/>
        </p:nvSpPr>
        <p:spPr>
          <a:xfrm>
            <a:off x="1799692" y="1809229"/>
            <a:ext cx="7344308" cy="5048771"/>
          </a:xfrm>
          <a:prstGeom prst="rect">
            <a:avLst/>
          </a:prstGeom>
          <a:pattFill prst="zigZag">
            <a:fgClr>
              <a:srgbClr val="B5D2EC"/>
            </a:fgClr>
            <a:bgClr>
              <a:schemeClr val="bg1"/>
            </a:bgClr>
          </a:patt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36000" bIns="72000" rtlCol="0" anchor="t"/>
          <a:lstStyle/>
          <a:p>
            <a:endParaRPr lang="pl-PL" b="1" dirty="0">
              <a:solidFill>
                <a:schemeClr val="accent2"/>
              </a:solidFill>
            </a:endParaRPr>
          </a:p>
        </p:txBody>
      </p:sp>
      <p:cxnSp>
        <p:nvCxnSpPr>
          <p:cNvPr id="33" name="Łącznik prosty 32"/>
          <p:cNvCxnSpPr/>
          <p:nvPr/>
        </p:nvCxnSpPr>
        <p:spPr>
          <a:xfrm>
            <a:off x="503238" y="1376363"/>
            <a:ext cx="2915890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Prostokąt 33"/>
          <p:cNvSpPr/>
          <p:nvPr/>
        </p:nvSpPr>
        <p:spPr>
          <a:xfrm>
            <a:off x="503547" y="944772"/>
            <a:ext cx="2916325" cy="4320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72000" rtlCol="0" anchor="b"/>
          <a:lstStyle/>
          <a:p>
            <a:r>
              <a:rPr lang="pl-PL" b="1" dirty="0" smtClean="0">
                <a:solidFill>
                  <a:schemeClr val="bg1"/>
                </a:solidFill>
              </a:rPr>
              <a:t>Polska </a:t>
            </a:r>
            <a:r>
              <a:rPr lang="pl-PL" b="1" dirty="0">
                <a:solidFill>
                  <a:schemeClr val="bg1"/>
                </a:solidFill>
              </a:rPr>
              <a:t>Bolesława Chrobrego</a:t>
            </a:r>
          </a:p>
        </p:txBody>
      </p:sp>
      <p:sp>
        <p:nvSpPr>
          <p:cNvPr id="13" name="Prostokąt 12"/>
          <p:cNvSpPr/>
          <p:nvPr/>
        </p:nvSpPr>
        <p:spPr>
          <a:xfrm>
            <a:off x="1803430" y="1808820"/>
            <a:ext cx="1868470" cy="5041838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1859" y="1818002"/>
            <a:ext cx="6373114" cy="4153480"/>
          </a:xfrm>
          <a:prstGeom prst="rect">
            <a:avLst/>
          </a:prstGeom>
          <a:ln w="12700">
            <a:solidFill>
              <a:schemeClr val="accent1">
                <a:lumMod val="9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281010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Historia_Lic">
      <a:dk1>
        <a:sysClr val="windowText" lastClr="000000"/>
      </a:dk1>
      <a:lt1>
        <a:sysClr val="window" lastClr="FFFFFF"/>
      </a:lt1>
      <a:dk2>
        <a:srgbClr val="1F3864"/>
      </a:dk2>
      <a:lt2>
        <a:srgbClr val="E7E6E6"/>
      </a:lt2>
      <a:accent1>
        <a:srgbClr val="D1E3F3"/>
      </a:accent1>
      <a:accent2>
        <a:srgbClr val="8B3F65"/>
      </a:accent2>
      <a:accent3>
        <a:srgbClr val="A5A5A5"/>
      </a:accent3>
      <a:accent4>
        <a:srgbClr val="2E75B5"/>
      </a:accent4>
      <a:accent5>
        <a:srgbClr val="3F9FCB"/>
      </a:accent5>
      <a:accent6>
        <a:srgbClr val="4472C4"/>
      </a:accent6>
      <a:hlink>
        <a:srgbClr val="4472C4"/>
      </a:hlink>
      <a:folHlink>
        <a:srgbClr val="4472C4"/>
      </a:folHlink>
    </a:clrScheme>
    <a:fontScheme name="Motyw pakietu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12700">
          <a:solidFill>
            <a:srgbClr val="B5D2EC"/>
          </a:solidFill>
        </a:ln>
      </a:spPr>
      <a:bodyPr wrap="square" lIns="108000" tIns="36000" rIns="36000" bIns="36000" anchor="ctr">
        <a:noAutofit/>
      </a:bodyPr>
      <a:lstStyle>
        <a:defPPr marL="0">
          <a:spcAft>
            <a:spcPts val="200"/>
          </a:spcAft>
          <a:buClr>
            <a:srgbClr val="B5D2EC"/>
          </a:buClr>
          <a:defRPr sz="1400" dirty="0"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14133</TotalTime>
  <Words>481</Words>
  <Application>Microsoft Office PowerPoint</Application>
  <PresentationFormat>Pokaz na ekranie (4:3)</PresentationFormat>
  <Paragraphs>71</Paragraphs>
  <Slides>9</Slides>
  <Notes>9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Motyw pakietu Office</vt:lpstr>
      <vt:lpstr>Projekt niestandardowy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Agata Bereza</dc:creator>
  <cp:lastModifiedBy>Marta Handschke</cp:lastModifiedBy>
  <cp:revision>1868</cp:revision>
  <dcterms:created xsi:type="dcterms:W3CDTF">2015-10-29T10:43:43Z</dcterms:created>
  <dcterms:modified xsi:type="dcterms:W3CDTF">2023-12-05T09:20:58Z</dcterms:modified>
</cp:coreProperties>
</file>