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8" r:id="rId10"/>
    <p:sldId id="307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102"/>
      </p:cViewPr>
      <p:guideLst>
        <p:guide orient="horz" pos="4042"/>
        <p:guide orient="horz" pos="1071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272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504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Osiągnięcia starożytnych Rzymian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Osiągnięcia starożytnych Rzymian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Osiągnięcia starożytnych Rzymian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Osiągnięcia starożytnych Rzymian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04.12.2023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04.12.2023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3"/>
          <a:stretch/>
        </p:blipFill>
        <p:spPr>
          <a:xfrm>
            <a:off x="505174" y="1340768"/>
            <a:ext cx="8141876" cy="4311793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Osiągnięcia starożytnych Rzymian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37" y="3815383"/>
            <a:ext cx="1546755" cy="220590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największych osiągnięciach starożytnych Rzymian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były łuki architektoniczne, amfiteatry, termy, akwedukty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 Rzymianie budowali drogi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rolę i znaczenie Forum Romanum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najważniejsze budowle stworzone przez starożytnych Rzymian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zrozumiesz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znaczenie rzymskiego prawa 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Forum </a:t>
            </a:r>
            <a:r>
              <a:rPr lang="pl-PL" b="1" dirty="0">
                <a:solidFill>
                  <a:schemeClr val="tx2"/>
                </a:solidFill>
              </a:rPr>
              <a:t>Romanum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912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9190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12" name="Obraz 11"/>
          <p:cNvPicPr/>
          <p:nvPr/>
        </p:nvPicPr>
        <p:blipFill rotWithShape="1">
          <a:blip r:embed="rId3" cstate="print"/>
          <a:srcRect l="24619" t="13020" r="25966" b="8168"/>
          <a:stretch/>
        </p:blipFill>
        <p:spPr bwMode="auto">
          <a:xfrm>
            <a:off x="503548" y="1707836"/>
            <a:ext cx="4968552" cy="4457468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967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491880" y="1448780"/>
            <a:ext cx="1079543" cy="496789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406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Osiągnięcia </a:t>
            </a:r>
            <a:r>
              <a:rPr lang="pl-PL" b="1" dirty="0">
                <a:solidFill>
                  <a:srgbClr val="013974"/>
                </a:solidFill>
              </a:rPr>
              <a:t>architektoniczne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860033" y="1376772"/>
            <a:ext cx="3420000" cy="3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łuki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architektoniczne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4860467" y="1700808"/>
            <a:ext cx="2700442" cy="86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numCol="2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bazyliki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termy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860467" y="2672916"/>
            <a:ext cx="3780296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Panteon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świątynia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poświęcona wszystkim bogom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860467" y="3248980"/>
            <a:ext cx="3780296" cy="417991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łuki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triumfalne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53"/>
          <a:stretch/>
        </p:blipFill>
        <p:spPr>
          <a:xfrm>
            <a:off x="620188" y="1538772"/>
            <a:ext cx="3735788" cy="4626532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3741019" y="5733280"/>
            <a:ext cx="614957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pPr algn="ctr"/>
            <a:r>
              <a:rPr lang="pl-PL" sz="700" dirty="0" smtClean="0"/>
              <a:t>Panteon</a:t>
            </a:r>
            <a:endParaRPr lang="pl-PL" sz="700" i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4"/>
          <a:stretch/>
        </p:blipFill>
        <p:spPr>
          <a:xfrm>
            <a:off x="4860032" y="3666971"/>
            <a:ext cx="3780731" cy="2498333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18" name="Prostokąt 17"/>
          <p:cNvSpPr/>
          <p:nvPr/>
        </p:nvSpPr>
        <p:spPr>
          <a:xfrm>
            <a:off x="6624228" y="1700808"/>
            <a:ext cx="2700442" cy="86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numCol="2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amfiteatry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akwedukty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kopuły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 prosty 18"/>
          <p:cNvCxnSpPr/>
          <p:nvPr/>
        </p:nvCxnSpPr>
        <p:spPr>
          <a:xfrm>
            <a:off x="4860032" y="2636912"/>
            <a:ext cx="342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ole tekstowe 33"/>
          <p:cNvSpPr txBox="1"/>
          <p:nvPr/>
        </p:nvSpPr>
        <p:spPr>
          <a:xfrm>
            <a:off x="4860032" y="5733280"/>
            <a:ext cx="1296144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 smtClean="0"/>
              <a:t>Łuk Konstantyna Wielkiego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33" grpId="0"/>
      <p:bldP spid="12" grpId="0"/>
      <p:bldP spid="13" grpId="0"/>
      <p:bldP spid="14" grpId="0" animBg="1"/>
      <p:bldP spid="18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3491880" y="1376363"/>
            <a:ext cx="5760640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2685633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Termy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2736305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obiekt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sportowo-rekreacyjny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503547" y="1701032"/>
            <a:ext cx="2736305" cy="20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baseny 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boiska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gimnastyczna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siłownia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masażu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biblioteka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bufety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3753036"/>
            <a:ext cx="268563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/>
        </p:nvSpPr>
        <p:spPr>
          <a:xfrm>
            <a:off x="503547" y="3789040"/>
            <a:ext cx="2736305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miejsce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spotkań towarzyskich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68"/>
          <a:stretch/>
        </p:blipFill>
        <p:spPr>
          <a:xfrm>
            <a:off x="3603638" y="1484784"/>
            <a:ext cx="5045097" cy="4176464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2588134" y="5211075"/>
            <a:ext cx="172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 smtClean="0"/>
              <a:t>Ruiny rzymskich term w miejscowości </a:t>
            </a:r>
            <a:r>
              <a:rPr lang="pl-PL" sz="700" dirty="0" err="1" smtClean="0"/>
              <a:t>Fordongianus</a:t>
            </a:r>
            <a:r>
              <a:rPr lang="pl-PL" sz="700" dirty="0" smtClean="0"/>
              <a:t> we Włoszech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2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Amfiteatry </a:t>
            </a:r>
            <a:r>
              <a:rPr lang="pl-PL" b="1" dirty="0">
                <a:solidFill>
                  <a:srgbClr val="013974"/>
                </a:solidFill>
              </a:rPr>
              <a:t>i cyrki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budowle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służące rozrywce starożytnych Rzymian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amfiteatry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owalne budowle z areną i rzędami siedzeń</a:t>
            </a:r>
          </a:p>
        </p:txBody>
      </p:sp>
      <p:sp>
        <p:nvSpPr>
          <p:cNvPr id="56" name="Prostokąt 55"/>
          <p:cNvSpPr/>
          <p:nvPr/>
        </p:nvSpPr>
        <p:spPr>
          <a:xfrm>
            <a:off x="4572000" y="3357120"/>
            <a:ext cx="4068452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najbardziej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rozpoznawany amfiteatr to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Koloseum (amfiteatr Flawiuszów)</a:t>
            </a:r>
          </a:p>
        </p:txBody>
      </p:sp>
      <p:cxnSp>
        <p:nvCxnSpPr>
          <p:cNvPr id="60" name="Łącznik prosty 59"/>
          <p:cNvCxnSpPr/>
          <p:nvPr/>
        </p:nvCxnSpPr>
        <p:spPr>
          <a:xfrm>
            <a:off x="4571691" y="3320988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4571691" y="3897052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4572000" y="2132856"/>
            <a:ext cx="4068452" cy="11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igrzyska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pokazy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gladiatorów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zwierząt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bitwy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morskie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572000" y="3933112"/>
            <a:ext cx="4068452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cyrk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budowla przypominająca dzisiejszy stadion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znajdował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tam tor wyścigowy dla rydwanów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572000" y="4581128"/>
            <a:ext cx="4068452" cy="61206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największy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cyrk to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Circus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Maximus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mieścił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ok. 250 tys. widzów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4571691" y="4545124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9" t="4523" r="3144" b="5112"/>
          <a:stretch/>
        </p:blipFill>
        <p:spPr>
          <a:xfrm>
            <a:off x="623916" y="1562144"/>
            <a:ext cx="3408024" cy="2758877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2915816" y="3937390"/>
            <a:ext cx="1513016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/>
              <a:t>Koloseum (amfiteatr Flawiuszów)</a:t>
            </a:r>
            <a:endParaRPr lang="pl-PL" sz="700" i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3" b="1630"/>
          <a:stretch/>
        </p:blipFill>
        <p:spPr>
          <a:xfrm>
            <a:off x="623916" y="4434385"/>
            <a:ext cx="3408024" cy="1982947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21" name="pole tekstowe 20"/>
          <p:cNvSpPr txBox="1"/>
          <p:nvPr/>
        </p:nvSpPr>
        <p:spPr>
          <a:xfrm>
            <a:off x="2915816" y="6057850"/>
            <a:ext cx="1513016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Circus Maximus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56" grpId="0"/>
      <p:bldP spid="13" grpId="0"/>
      <p:bldP spid="14" grpId="0"/>
      <p:bldP spid="17" grpId="0"/>
      <p:bldP spid="62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Akwedukty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93610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wodociągi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dostarczające wodę do rzymskich miast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większość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budowana pod ziemią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czasami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 przybierały formę mostów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1376362"/>
            <a:ext cx="3887924" cy="54816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000" y="1375740"/>
            <a:ext cx="1079543" cy="548803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14" name="Obraz 13"/>
          <p:cNvPicPr/>
          <p:nvPr/>
        </p:nvPicPr>
        <p:blipFill>
          <a:blip r:embed="rId3" cstate="print"/>
          <a:srcRect l="51336" t="26471" r="15086" b="27451"/>
          <a:stretch>
            <a:fillRect/>
          </a:stretch>
        </p:blipFill>
        <p:spPr bwMode="auto">
          <a:xfrm>
            <a:off x="2953703" y="2496264"/>
            <a:ext cx="5687060" cy="4389120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1857368" y="5939158"/>
            <a:ext cx="144016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Przekrój rzymskiego akweduktu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672477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424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Drogi</a:t>
            </a:r>
            <a:endParaRPr lang="pl-PL" b="1" dirty="0">
              <a:solidFill>
                <a:srgbClr val="013974"/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5112369" y="1376771"/>
            <a:ext cx="3528394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wszystkie drogi prowadzą do Rzymu”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dróg liczył ok. 80 tys. kilometrów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112369" y="1952836"/>
            <a:ext cx="3528394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dróg</a:t>
            </a:r>
          </a:p>
        </p:txBody>
      </p:sp>
      <p:cxnSp>
        <p:nvCxnSpPr>
          <p:cNvPr id="19" name="Łącznik prosty 18"/>
          <p:cNvCxnSpPr/>
          <p:nvPr/>
        </p:nvCxnSpPr>
        <p:spPr>
          <a:xfrm>
            <a:off x="5112060" y="2260840"/>
            <a:ext cx="352839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112369" y="2290674"/>
            <a:ext cx="3528394" cy="61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szlaki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komunikacyjne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służyły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szybkiego przemieszczania wojsk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8" r="16579"/>
          <a:stretch/>
        </p:blipFill>
        <p:spPr>
          <a:xfrm>
            <a:off x="611560" y="1542677"/>
            <a:ext cx="4068452" cy="3879703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596321" y="4941788"/>
            <a:ext cx="1527407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Via </a:t>
            </a:r>
            <a:r>
              <a:rPr lang="pl-PL" sz="700" dirty="0" err="1" smtClean="0"/>
              <a:t>Appia</a:t>
            </a:r>
            <a:r>
              <a:rPr lang="pl-PL" sz="700" dirty="0" smtClean="0"/>
              <a:t>, jedna z najsłynniejszych dróg rzymskich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94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3" grpId="0"/>
      <p:bldP spid="21" grpId="0"/>
      <p:bldP spid="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363886" cy="3456793"/>
          </a:xfrm>
          <a:prstGeom prst="rect">
            <a:avLst/>
          </a:prstGeom>
          <a:pattFill prst="zigZag">
            <a:fgClr>
              <a:schemeClr val="bg1"/>
            </a:fgClr>
            <a:bgClr>
              <a:srgbClr val="B5D2EC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5"/>
          <a:stretch/>
        </p:blipFill>
        <p:spPr>
          <a:xfrm>
            <a:off x="4860032" y="1446986"/>
            <a:ext cx="4278228" cy="3314162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bg1"/>
                </a:solidFill>
              </a:rPr>
              <a:t>Prawo</a:t>
            </a:r>
            <a:r>
              <a:rPr lang="pl-PL" b="1" dirty="0">
                <a:solidFill>
                  <a:schemeClr val="bg1"/>
                </a:solidFill>
              </a:rPr>
              <a:t>, literatura i język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prawo </a:t>
            </a: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rzymskie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03547" y="1701032"/>
            <a:ext cx="3888000" cy="54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podstawa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dzisiejszego prawa w wielu krajach </a:t>
            </a: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świecie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3547" y="2276872"/>
            <a:ext cx="3888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prawo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działa wstecz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twarde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prawo, ale prawo</a:t>
            </a:r>
          </a:p>
        </p:txBody>
      </p:sp>
      <p:cxnSp>
        <p:nvCxnSpPr>
          <p:cNvPr id="11" name="Łącznik prosty 10"/>
          <p:cNvCxnSpPr/>
          <p:nvPr/>
        </p:nvCxnSpPr>
        <p:spPr>
          <a:xfrm>
            <a:off x="503238" y="2241032"/>
            <a:ext cx="3852000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503238" y="2888940"/>
            <a:ext cx="3852000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3547" y="2924944"/>
            <a:ext cx="3888000" cy="230425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rzymska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Wergiliusz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Eneida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Horacy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pieśni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satyry i listy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wszystek umrę”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Owidiusz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wiersze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miłosne</a:t>
            </a: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5301208"/>
            <a:ext cx="3852000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3547" y="533721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język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Rzymian to łacina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4788456" y="4977172"/>
            <a:ext cx="3888000" cy="147616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podstawa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języków romańskich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wiele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słów pochodzenia łacińskiego jest obecnych w języku polskim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łaciną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wciąż </a:t>
            </a:r>
            <a:r>
              <a:rPr lang="pl-PL" sz="1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posługują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Kościół katolicki, biolodzy i lekarze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4854292" y="4401108"/>
            <a:ext cx="1044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Inskrypcja po łacinie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228101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0" grpId="0"/>
      <p:bldP spid="14" grpId="0"/>
      <p:bldP spid="17" grpId="0"/>
      <p:bldP spid="19" grpId="0"/>
      <p:bldP spid="16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13983</TotalTime>
  <Words>292</Words>
  <Application>Microsoft Office PowerPoint</Application>
  <PresentationFormat>Pokaz na ekranie (4:3)</PresentationFormat>
  <Paragraphs>87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1860</cp:revision>
  <dcterms:created xsi:type="dcterms:W3CDTF">2015-10-29T10:43:43Z</dcterms:created>
  <dcterms:modified xsi:type="dcterms:W3CDTF">2023-12-04T09:45:14Z</dcterms:modified>
</cp:coreProperties>
</file>