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2"/>
  </p:notesMasterIdLst>
  <p:handoutMasterIdLst>
    <p:handoutMasterId r:id="rId13"/>
  </p:handoutMasterIdLst>
  <p:sldIdLst>
    <p:sldId id="296" r:id="rId3"/>
    <p:sldId id="258" r:id="rId4"/>
    <p:sldId id="281" r:id="rId5"/>
    <p:sldId id="291" r:id="rId6"/>
    <p:sldId id="297" r:id="rId7"/>
    <p:sldId id="299" r:id="rId8"/>
    <p:sldId id="305" r:id="rId9"/>
    <p:sldId id="308" r:id="rId10"/>
    <p:sldId id="307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4042" userDrawn="1">
          <p15:clr>
            <a:srgbClr val="A4A3A4"/>
          </p15:clr>
        </p15:guide>
        <p15:guide id="4" orient="horz" pos="1071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orient="horz" pos="32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D2EC"/>
    <a:srgbClr val="2E75B5"/>
    <a:srgbClr val="013974"/>
    <a:srgbClr val="036B9A"/>
    <a:srgbClr val="3B87CD"/>
    <a:srgbClr val="2DAFE6"/>
    <a:srgbClr val="0E7094"/>
    <a:srgbClr val="E83363"/>
    <a:srgbClr val="28659C"/>
    <a:srgbClr val="0A5E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 autoAdjust="0"/>
    <p:restoredTop sz="94699" autoAdjust="0"/>
  </p:normalViewPr>
  <p:slideViewPr>
    <p:cSldViewPr showGuides="1">
      <p:cViewPr varScale="1">
        <p:scale>
          <a:sx n="121" d="100"/>
          <a:sy n="121" d="100"/>
        </p:scale>
        <p:origin x="426" y="102"/>
      </p:cViewPr>
      <p:guideLst>
        <p:guide orient="horz" pos="4042"/>
        <p:guide orient="horz" pos="1071"/>
        <p:guide pos="2880"/>
        <p:guide orient="horz" pos="32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64394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7111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36470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45307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1163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02725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65041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Osiągnięcia starożytnych Rzymian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 userDrawn="1"/>
        </p:nvSpPr>
        <p:spPr>
          <a:xfrm>
            <a:off x="503238" y="174166"/>
            <a:ext cx="3384706" cy="36000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>
                    <a:lumMod val="65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Osiągnięcia starożytnych Rzymian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 userDrawn="1"/>
        </p:nvGrpSpPr>
        <p:grpSpPr>
          <a:xfrm>
            <a:off x="6888761" y="80628"/>
            <a:ext cx="590538" cy="590538"/>
            <a:chOff x="9732404" y="3038973"/>
            <a:chExt cx="1666341" cy="1666341"/>
          </a:xfrm>
        </p:grpSpPr>
        <p:sp>
          <p:nvSpPr>
            <p:cNvPr id="4" name="Elipsa 3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rgbClr val="B5D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Osiągnięcia starożytnych Rzymian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 userDrawn="1">
          <p15:clr>
            <a:srgbClr val="FBAE40"/>
          </p15:clr>
        </p15:guide>
        <p15:guide id="2" orient="horz" pos="3884" userDrawn="1">
          <p15:clr>
            <a:srgbClr val="FBAE40"/>
          </p15:clr>
        </p15:guide>
        <p15:guide id="3" pos="5443" userDrawn="1">
          <p15:clr>
            <a:srgbClr val="FBAE40"/>
          </p15:clr>
        </p15:guide>
        <p15:guide id="4" pos="317" userDrawn="1">
          <p15:clr>
            <a:srgbClr val="FBAE40"/>
          </p15:clr>
        </p15:guide>
        <p15:guide id="5" orient="horz" pos="61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4068000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Osiągnięcia starożytnych Rzymian</a:t>
            </a:r>
          </a:p>
        </p:txBody>
      </p:sp>
      <p:grpSp>
        <p:nvGrpSpPr>
          <p:cNvPr id="5" name="Grupa 4"/>
          <p:cNvGrpSpPr/>
          <p:nvPr userDrawn="1"/>
        </p:nvGrpSpPr>
        <p:grpSpPr>
          <a:xfrm>
            <a:off x="7401842" y="80628"/>
            <a:ext cx="590538" cy="590538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rgbClr val="01397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chemat blokowy: ręczne wprowadzanie danych 5"/>
          <p:cNvSpPr/>
          <p:nvPr/>
        </p:nvSpPr>
        <p:spPr>
          <a:xfrm rot="10800000">
            <a:off x="6949741" y="-2738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7851" y="130860"/>
            <a:ext cx="1018565" cy="440555"/>
          </a:xfrm>
          <a:prstGeom prst="rect">
            <a:avLst/>
          </a:prstGeom>
        </p:spPr>
      </p:pic>
      <p:grpSp>
        <p:nvGrpSpPr>
          <p:cNvPr id="5" name="Grupa 4"/>
          <p:cNvGrpSpPr/>
          <p:nvPr userDrawn="1"/>
        </p:nvGrpSpPr>
        <p:grpSpPr>
          <a:xfrm>
            <a:off x="499105" y="188640"/>
            <a:ext cx="648072" cy="648072"/>
            <a:chOff x="9732404" y="3038973"/>
            <a:chExt cx="1666341" cy="1666341"/>
          </a:xfrm>
        </p:grpSpPr>
        <p:sp>
          <p:nvSpPr>
            <p:cNvPr id="6" name="Elipsa 5"/>
            <p:cNvSpPr/>
            <p:nvPr/>
          </p:nvSpPr>
          <p:spPr>
            <a:xfrm>
              <a:off x="9732404" y="3038973"/>
              <a:ext cx="1666341" cy="166634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Obraz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1780" y="3191809"/>
              <a:ext cx="1427589" cy="13606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pos="5443" userDrawn="1">
          <p15:clr>
            <a:srgbClr val="FBAE40"/>
          </p15:clr>
        </p15:guide>
        <p15:guide id="3" orient="horz" pos="845" userDrawn="1">
          <p15:clr>
            <a:srgbClr val="FBAE40"/>
          </p15:clr>
        </p15:guide>
        <p15:guide id="4" orient="horz" pos="3884" userDrawn="1">
          <p15:clr>
            <a:srgbClr val="FBAE40"/>
          </p15:clr>
        </p15:guide>
        <p15:guide id="5" pos="725" userDrawn="1">
          <p15:clr>
            <a:srgbClr val="FBAE40"/>
          </p15:clr>
        </p15:guide>
        <p15:guide id="6" orient="horz" pos="52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04.12.2023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5" r:id="rId2"/>
    <p:sldLayoutId id="2147483688" r:id="rId3"/>
    <p:sldLayoutId id="2147483663" r:id="rId4"/>
    <p:sldLayoutId id="2147483689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04.12.2023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63"/>
          <a:stretch/>
        </p:blipFill>
        <p:spPr>
          <a:xfrm>
            <a:off x="505174" y="1340768"/>
            <a:ext cx="8141876" cy="4311793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340000" tIns="108000" bIns="72000" rtlCol="0" anchor="ctr"/>
          <a:lstStyle/>
          <a:p>
            <a:pPr>
              <a:lnSpc>
                <a:spcPts val="3200"/>
              </a:lnSpc>
            </a:pPr>
            <a:r>
              <a:rPr lang="pl-PL" sz="3200" b="1" dirty="0">
                <a:solidFill>
                  <a:schemeClr val="tx2"/>
                </a:solidFill>
                <a:latin typeface="Calibri" panose="020F0502020204030204" pitchFamily="34" charset="0"/>
              </a:rPr>
              <a:t>Osiągnięcia starożytnych Rzymian</a:t>
            </a:r>
            <a:endParaRPr lang="pl-PL" dirty="0">
              <a:solidFill>
                <a:schemeClr val="tx2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7" y="3815383"/>
            <a:ext cx="1546755" cy="2205905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3548" y="3392996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NACOBEZU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1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Cele lekcji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376772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opowiesz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największych osiągnięciach starożytnych Rzymian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czym były łuki architektoniczne, amfiteatry, termy, akwedukty 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wyjaśnisz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jak Rzymianie budowali drogi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3238" y="3824539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rostokąt 23"/>
          <p:cNvSpPr/>
          <p:nvPr/>
        </p:nvSpPr>
        <p:spPr>
          <a:xfrm>
            <a:off x="503547" y="3824538"/>
            <a:ext cx="8137215" cy="1656184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przedstawisz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rolę i znaczenie Forum Romanum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najważniejsze budowle stworzone przez starożytnych Rzymian</a:t>
            </a:r>
          </a:p>
          <a:p>
            <a:pPr marL="180000" lvl="1" indent="-180000">
              <a:spcAft>
                <a:spcPts val="1200"/>
              </a:spcAft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zrozumiesz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znaczenie rzymskiego prawa </a:t>
            </a:r>
          </a:p>
        </p:txBody>
      </p: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Forum </a:t>
            </a:r>
            <a:r>
              <a:rPr lang="pl-PL" b="1" dirty="0">
                <a:solidFill>
                  <a:schemeClr val="tx2"/>
                </a:solidFill>
              </a:rPr>
              <a:t>Romanum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945850"/>
            <a:ext cx="3887924" cy="5912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751712" y="944724"/>
            <a:ext cx="1295876" cy="5919054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12" name="Obraz 11"/>
          <p:cNvPicPr/>
          <p:nvPr/>
        </p:nvPicPr>
        <p:blipFill rotWithShape="1">
          <a:blip r:embed="rId3" cstate="print"/>
          <a:srcRect l="24619" t="13020" r="25966" b="8168"/>
          <a:stretch/>
        </p:blipFill>
        <p:spPr bwMode="auto">
          <a:xfrm>
            <a:off x="503548" y="1707836"/>
            <a:ext cx="4968552" cy="4457468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</p:spTree>
    <p:extLst>
      <p:ext uri="{BB962C8B-B14F-4D97-AF65-F5344CB8AC3E}">
        <p14:creationId xmlns:p14="http://schemas.microsoft.com/office/powerpoint/2010/main" val="375509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9678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491880" y="1448780"/>
            <a:ext cx="1079543" cy="4967895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406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6004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Osiągnięcia </a:t>
            </a:r>
            <a:r>
              <a:rPr lang="pl-PL" b="1" dirty="0">
                <a:solidFill>
                  <a:srgbClr val="013974"/>
                </a:solidFill>
              </a:rPr>
              <a:t>architektoniczne</a:t>
            </a:r>
          </a:p>
        </p:txBody>
      </p:sp>
      <p:sp>
        <p:nvSpPr>
          <p:cNvPr id="28" name="Prostokąt 27"/>
          <p:cNvSpPr/>
          <p:nvPr/>
        </p:nvSpPr>
        <p:spPr>
          <a:xfrm>
            <a:off x="4860033" y="1376772"/>
            <a:ext cx="3420000" cy="32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łuki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architektoniczne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4860467" y="1700808"/>
            <a:ext cx="2700442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numCol="2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bazyliki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termy</a:t>
            </a:r>
          </a:p>
        </p:txBody>
      </p:sp>
      <p:sp>
        <p:nvSpPr>
          <p:cNvPr id="12" name="Prostokąt 11"/>
          <p:cNvSpPr/>
          <p:nvPr/>
        </p:nvSpPr>
        <p:spPr>
          <a:xfrm>
            <a:off x="4860467" y="2672916"/>
            <a:ext cx="3780296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Panteon</a:t>
            </a:r>
            <a:endParaRPr lang="pl-PL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świątynia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poświęcona wszystkim bogom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4860467" y="3248980"/>
            <a:ext cx="3780296" cy="417991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łuki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triumfalne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3"/>
          <a:stretch/>
        </p:blipFill>
        <p:spPr>
          <a:xfrm>
            <a:off x="620188" y="1538772"/>
            <a:ext cx="3735788" cy="4626532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14" name="pole tekstowe 13"/>
          <p:cNvSpPr txBox="1"/>
          <p:nvPr/>
        </p:nvSpPr>
        <p:spPr>
          <a:xfrm>
            <a:off x="3741019" y="5733280"/>
            <a:ext cx="614957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pPr algn="ctr"/>
            <a:r>
              <a:rPr lang="pl-PL" sz="700" dirty="0" smtClean="0"/>
              <a:t>Panteon</a:t>
            </a:r>
            <a:endParaRPr lang="pl-PL" sz="7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44"/>
          <a:stretch/>
        </p:blipFill>
        <p:spPr>
          <a:xfrm>
            <a:off x="4860032" y="3666971"/>
            <a:ext cx="3780731" cy="2498333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18" name="Prostokąt 17"/>
          <p:cNvSpPr/>
          <p:nvPr/>
        </p:nvSpPr>
        <p:spPr>
          <a:xfrm>
            <a:off x="6624228" y="1700808"/>
            <a:ext cx="2700442" cy="86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numCol="2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amfiteatry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akwedukty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kopuły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9" name="Łącznik prosty 18"/>
          <p:cNvCxnSpPr/>
          <p:nvPr/>
        </p:nvCxnSpPr>
        <p:spPr>
          <a:xfrm>
            <a:off x="4860032" y="2636912"/>
            <a:ext cx="34200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ole tekstowe 33"/>
          <p:cNvSpPr txBox="1"/>
          <p:nvPr/>
        </p:nvSpPr>
        <p:spPr>
          <a:xfrm>
            <a:off x="4860032" y="5733280"/>
            <a:ext cx="1296144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0" bIns="0" rtlCol="0" anchor="ctr">
            <a:noAutofit/>
          </a:bodyPr>
          <a:lstStyle/>
          <a:p>
            <a:r>
              <a:rPr lang="pl-PL" sz="700" dirty="0" smtClean="0"/>
              <a:t>Łuk Konstantyna Wielkiego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198582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8" grpId="0"/>
      <p:bldP spid="33" grpId="0"/>
      <p:bldP spid="12" grpId="0"/>
      <p:bldP spid="13" grpId="0"/>
      <p:bldP spid="14" grpId="0" animBg="1"/>
      <p:bldP spid="18" grpId="0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3491880" y="1376363"/>
            <a:ext cx="5760640" cy="4789487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33" name="Łącznik prosty 32"/>
          <p:cNvCxnSpPr/>
          <p:nvPr/>
        </p:nvCxnSpPr>
        <p:spPr>
          <a:xfrm>
            <a:off x="503238" y="1376363"/>
            <a:ext cx="2685633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Termy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2736305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obiekt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sportowo-rekreacyjny</a:t>
            </a:r>
            <a:endParaRPr lang="pl-PL" sz="14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Prostokąt 39"/>
          <p:cNvSpPr/>
          <p:nvPr/>
        </p:nvSpPr>
        <p:spPr>
          <a:xfrm>
            <a:off x="503547" y="1701032"/>
            <a:ext cx="2736305" cy="201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baseny 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boiska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gimnastyczna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siłownia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masażu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biblioteka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bufety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3753036"/>
            <a:ext cx="2685633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rostokąt 11"/>
          <p:cNvSpPr/>
          <p:nvPr/>
        </p:nvSpPr>
        <p:spPr>
          <a:xfrm>
            <a:off x="503547" y="3789040"/>
            <a:ext cx="2736305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miejsce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spotkań towarzyskich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8"/>
          <a:stretch/>
        </p:blipFill>
        <p:spPr>
          <a:xfrm>
            <a:off x="3603638" y="1484784"/>
            <a:ext cx="5045097" cy="4176464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50" name="pole tekstowe 49"/>
          <p:cNvSpPr txBox="1"/>
          <p:nvPr/>
        </p:nvSpPr>
        <p:spPr>
          <a:xfrm>
            <a:off x="2588134" y="5211075"/>
            <a:ext cx="1728000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700" dirty="0" smtClean="0"/>
              <a:t>Ruiny rzymskich term w miejscowości </a:t>
            </a:r>
            <a:r>
              <a:rPr lang="pl-PL" sz="700" dirty="0" err="1" smtClean="0"/>
              <a:t>Fordongianus</a:t>
            </a:r>
            <a:r>
              <a:rPr lang="pl-PL" sz="700" dirty="0" smtClean="0"/>
              <a:t> we Włoszech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288265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2" grpId="0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54092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348441" y="1448780"/>
            <a:ext cx="1079543" cy="540922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3924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Amfiteatry </a:t>
            </a:r>
            <a:r>
              <a:rPr lang="pl-PL" b="1" dirty="0">
                <a:solidFill>
                  <a:srgbClr val="013974"/>
                </a:solidFill>
              </a:rPr>
              <a:t>i cyrki</a:t>
            </a:r>
          </a:p>
        </p:txBody>
      </p:sp>
      <p:sp>
        <p:nvSpPr>
          <p:cNvPr id="51" name="Prostokąt 50"/>
          <p:cNvSpPr/>
          <p:nvPr/>
        </p:nvSpPr>
        <p:spPr>
          <a:xfrm>
            <a:off x="4572000" y="1376771"/>
            <a:ext cx="4068452" cy="79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budowle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służące rozrywce starożytnych Rzymian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amfiteatry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owalne budowle z areną i rzędami siedzeń</a:t>
            </a:r>
          </a:p>
        </p:txBody>
      </p:sp>
      <p:sp>
        <p:nvSpPr>
          <p:cNvPr id="56" name="Prostokąt 55"/>
          <p:cNvSpPr/>
          <p:nvPr/>
        </p:nvSpPr>
        <p:spPr>
          <a:xfrm>
            <a:off x="4572000" y="3357120"/>
            <a:ext cx="4068452" cy="504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najbardziej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rozpoznawany amfiteatr to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Koloseum (amfiteatr Flawiuszów)</a:t>
            </a:r>
          </a:p>
        </p:txBody>
      </p:sp>
      <p:cxnSp>
        <p:nvCxnSpPr>
          <p:cNvPr id="60" name="Łącznik prosty 59"/>
          <p:cNvCxnSpPr/>
          <p:nvPr/>
        </p:nvCxnSpPr>
        <p:spPr>
          <a:xfrm>
            <a:off x="4571691" y="3320988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19"/>
          <p:cNvCxnSpPr/>
          <p:nvPr/>
        </p:nvCxnSpPr>
        <p:spPr>
          <a:xfrm>
            <a:off x="4571691" y="3897052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rostokąt 12"/>
          <p:cNvSpPr/>
          <p:nvPr/>
        </p:nvSpPr>
        <p:spPr>
          <a:xfrm>
            <a:off x="4572000" y="2132856"/>
            <a:ext cx="4068452" cy="115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igrzyska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pokazy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gladiatorów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walki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zwierząt</a:t>
            </a:r>
          </a:p>
          <a:p>
            <a:pPr marL="72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bitwy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morskie</a:t>
            </a:r>
          </a:p>
        </p:txBody>
      </p:sp>
      <p:sp>
        <p:nvSpPr>
          <p:cNvPr id="14" name="Prostokąt 13"/>
          <p:cNvSpPr/>
          <p:nvPr/>
        </p:nvSpPr>
        <p:spPr>
          <a:xfrm>
            <a:off x="4572000" y="3933112"/>
            <a:ext cx="4068452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cyrk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budowla przypominająca dzisiejszy stadion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znajdował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tam tor wyścigowy dla rydwanów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4572000" y="4581128"/>
            <a:ext cx="4068452" cy="612068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największy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cyrk to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Circus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Maximus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mieścił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ok. 250 tys. widzów</a:t>
            </a:r>
          </a:p>
        </p:txBody>
      </p:sp>
      <p:cxnSp>
        <p:nvCxnSpPr>
          <p:cNvPr id="18" name="Łącznik prosty 17"/>
          <p:cNvCxnSpPr/>
          <p:nvPr/>
        </p:nvCxnSpPr>
        <p:spPr>
          <a:xfrm>
            <a:off x="4571691" y="4545124"/>
            <a:ext cx="4068452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39" t="4523" r="3144" b="5112"/>
          <a:stretch/>
        </p:blipFill>
        <p:spPr>
          <a:xfrm>
            <a:off x="623916" y="1562144"/>
            <a:ext cx="3408024" cy="2758877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2915816" y="3937390"/>
            <a:ext cx="1513016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/>
              <a:t>Koloseum (amfiteatr Flawiuszów)</a:t>
            </a:r>
            <a:endParaRPr lang="pl-PL" sz="700" i="1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93" b="1630"/>
          <a:stretch/>
        </p:blipFill>
        <p:spPr>
          <a:xfrm>
            <a:off x="623916" y="4434385"/>
            <a:ext cx="3408024" cy="1982947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21" name="pole tekstowe 20"/>
          <p:cNvSpPr txBox="1"/>
          <p:nvPr/>
        </p:nvSpPr>
        <p:spPr>
          <a:xfrm>
            <a:off x="2915816" y="6057850"/>
            <a:ext cx="1513016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/>
              <a:t>Circus Maximus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422081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51" grpId="0"/>
      <p:bldP spid="56" grpId="0"/>
      <p:bldP spid="13" grpId="0"/>
      <p:bldP spid="14" grpId="0"/>
      <p:bldP spid="17" grpId="0"/>
      <p:bldP spid="62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8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tx2"/>
                </a:solidFill>
              </a:rPr>
              <a:t>Akwedukty</a:t>
            </a:r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503547" y="1376772"/>
            <a:ext cx="3888000" cy="93610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wodociągi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dostarczające wodę do rzymskich miast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większość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budowana pod ziemią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czasami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jednak przybierały formę mostów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256076" y="1376362"/>
            <a:ext cx="3887924" cy="54816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rostokąt 33"/>
          <p:cNvSpPr/>
          <p:nvPr/>
        </p:nvSpPr>
        <p:spPr>
          <a:xfrm>
            <a:off x="4572000" y="1375740"/>
            <a:ext cx="1079543" cy="5488038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14" name="Obraz 13"/>
          <p:cNvPicPr/>
          <p:nvPr/>
        </p:nvPicPr>
        <p:blipFill>
          <a:blip r:embed="rId3" cstate="print"/>
          <a:srcRect l="51336" t="26471" r="15086" b="27451"/>
          <a:stretch>
            <a:fillRect/>
          </a:stretch>
        </p:blipFill>
        <p:spPr bwMode="auto">
          <a:xfrm>
            <a:off x="2953703" y="2496264"/>
            <a:ext cx="5687060" cy="4389120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41" name="pole tekstowe 40"/>
          <p:cNvSpPr txBox="1"/>
          <p:nvPr/>
        </p:nvSpPr>
        <p:spPr>
          <a:xfrm>
            <a:off x="1857368" y="5939158"/>
            <a:ext cx="144016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Przekrój rzymskiego akweduktu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69747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33" grpId="0" animBg="1"/>
      <p:bldP spid="34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503548" y="1448780"/>
            <a:ext cx="3906812" cy="471707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/>
          <p:cNvSpPr/>
          <p:nvPr/>
        </p:nvSpPr>
        <p:spPr>
          <a:xfrm>
            <a:off x="3672477" y="1448780"/>
            <a:ext cx="1079543" cy="4717070"/>
          </a:xfrm>
          <a:prstGeom prst="rect">
            <a:avLst/>
          </a:prstGeom>
          <a:pattFill prst="zigZag">
            <a:fgClr>
              <a:srgbClr val="B5D2EC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1376363"/>
            <a:ext cx="4248000" cy="0"/>
          </a:xfrm>
          <a:prstGeom prst="line">
            <a:avLst/>
          </a:prstGeom>
          <a:ln w="12700">
            <a:solidFill>
              <a:srgbClr val="01397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rgbClr val="013974"/>
                </a:solidFill>
              </a:rPr>
              <a:t>Drogi</a:t>
            </a:r>
            <a:endParaRPr lang="pl-PL" b="1" dirty="0">
              <a:solidFill>
                <a:srgbClr val="013974"/>
              </a:solidFill>
            </a:endParaRPr>
          </a:p>
        </p:txBody>
      </p:sp>
      <p:sp>
        <p:nvSpPr>
          <p:cNvPr id="51" name="Prostokąt 50"/>
          <p:cNvSpPr/>
          <p:nvPr/>
        </p:nvSpPr>
        <p:spPr>
          <a:xfrm>
            <a:off x="5112369" y="1376771"/>
            <a:ext cx="3528394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wszystkie drogi prowadzą do Rzymu”</a:t>
            </a:r>
          </a:p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dróg liczył ok. 80 tys. kilometrów</a:t>
            </a:r>
          </a:p>
        </p:txBody>
      </p:sp>
      <p:sp>
        <p:nvSpPr>
          <p:cNvPr id="13" name="Prostokąt 12"/>
          <p:cNvSpPr/>
          <p:nvPr/>
        </p:nvSpPr>
        <p:spPr>
          <a:xfrm>
            <a:off x="5112369" y="1952836"/>
            <a:ext cx="3528394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budowa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dróg</a:t>
            </a:r>
          </a:p>
        </p:txBody>
      </p:sp>
      <p:cxnSp>
        <p:nvCxnSpPr>
          <p:cNvPr id="19" name="Łącznik prosty 18"/>
          <p:cNvCxnSpPr/>
          <p:nvPr/>
        </p:nvCxnSpPr>
        <p:spPr>
          <a:xfrm>
            <a:off x="5112060" y="2260840"/>
            <a:ext cx="352839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112369" y="2290674"/>
            <a:ext cx="3528394" cy="612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szlaki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komunikacyjne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służyły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szybkiego przemieszczania wojsk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8" r="16579"/>
          <a:stretch/>
        </p:blipFill>
        <p:spPr>
          <a:xfrm>
            <a:off x="611560" y="1542677"/>
            <a:ext cx="4068452" cy="3879703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sp>
        <p:nvSpPr>
          <p:cNvPr id="62" name="pole tekstowe 61"/>
          <p:cNvSpPr txBox="1"/>
          <p:nvPr/>
        </p:nvSpPr>
        <p:spPr>
          <a:xfrm>
            <a:off x="596321" y="4941788"/>
            <a:ext cx="1527407" cy="28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Via </a:t>
            </a:r>
            <a:r>
              <a:rPr lang="pl-PL" sz="700" dirty="0" err="1" smtClean="0"/>
              <a:t>Appia</a:t>
            </a:r>
            <a:r>
              <a:rPr lang="pl-PL" sz="700" dirty="0" smtClean="0"/>
              <a:t>, jedna z najsłynniejszych dróg rzymskich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375594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3" grpId="0"/>
      <p:bldP spid="21" grpId="0"/>
      <p:bldP spid="6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rostokąt 48"/>
          <p:cNvSpPr/>
          <p:nvPr/>
        </p:nvSpPr>
        <p:spPr>
          <a:xfrm>
            <a:off x="4780114" y="1376363"/>
            <a:ext cx="4363886" cy="3456793"/>
          </a:xfrm>
          <a:prstGeom prst="rect">
            <a:avLst/>
          </a:prstGeom>
          <a:pattFill prst="zigZag">
            <a:fgClr>
              <a:schemeClr val="bg1"/>
            </a:fgClr>
            <a:bgClr>
              <a:srgbClr val="B5D2EC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72000" rIns="36000" bIns="72000" rtlCol="0" anchor="t"/>
          <a:lstStyle/>
          <a:p>
            <a:endParaRPr lang="pl-PL" b="1" dirty="0">
              <a:solidFill>
                <a:schemeClr val="accent2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65"/>
          <a:stretch/>
        </p:blipFill>
        <p:spPr>
          <a:xfrm>
            <a:off x="4860032" y="1446986"/>
            <a:ext cx="4278228" cy="3314162"/>
          </a:xfrm>
          <a:prstGeom prst="rect">
            <a:avLst/>
          </a:prstGeom>
          <a:ln w="12700">
            <a:solidFill>
              <a:srgbClr val="B5D2EC"/>
            </a:solidFill>
          </a:ln>
        </p:spPr>
      </p:pic>
      <p:cxnSp>
        <p:nvCxnSpPr>
          <p:cNvPr id="33" name="Łącznik prosty 32"/>
          <p:cNvCxnSpPr/>
          <p:nvPr/>
        </p:nvCxnSpPr>
        <p:spPr>
          <a:xfrm>
            <a:off x="503238" y="1376363"/>
            <a:ext cx="3852000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Prostokąt 33"/>
          <p:cNvSpPr/>
          <p:nvPr/>
        </p:nvSpPr>
        <p:spPr>
          <a:xfrm>
            <a:off x="503548" y="944772"/>
            <a:ext cx="392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bg1"/>
                </a:solidFill>
              </a:rPr>
              <a:t>Prawo</a:t>
            </a:r>
            <a:r>
              <a:rPr lang="pl-PL" b="1" dirty="0">
                <a:solidFill>
                  <a:schemeClr val="bg1"/>
                </a:solidFill>
              </a:rPr>
              <a:t>, literatura i język</a:t>
            </a:r>
          </a:p>
        </p:txBody>
      </p:sp>
      <p:sp>
        <p:nvSpPr>
          <p:cNvPr id="35" name="Prostokąt 34"/>
          <p:cNvSpPr/>
          <p:nvPr/>
        </p:nvSpPr>
        <p:spPr>
          <a:xfrm>
            <a:off x="503547" y="137677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 </a:t>
            </a:r>
            <a:r>
              <a:rPr lang="pl-PL" sz="14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rzymskie</a:t>
            </a:r>
          </a:p>
        </p:txBody>
      </p:sp>
      <p:sp>
        <p:nvSpPr>
          <p:cNvPr id="40" name="Prostokąt 39"/>
          <p:cNvSpPr/>
          <p:nvPr/>
        </p:nvSpPr>
        <p:spPr>
          <a:xfrm>
            <a:off x="503547" y="1701032"/>
            <a:ext cx="3888000" cy="540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podstawa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dzisiejszego prawa w wielu krajach </a:t>
            </a: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świecie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03547" y="2276872"/>
            <a:ext cx="3888000" cy="576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działa wstecz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twarde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prawo, ale prawo</a:t>
            </a:r>
          </a:p>
        </p:txBody>
      </p:sp>
      <p:cxnSp>
        <p:nvCxnSpPr>
          <p:cNvPr id="11" name="Łącznik prosty 10"/>
          <p:cNvCxnSpPr/>
          <p:nvPr/>
        </p:nvCxnSpPr>
        <p:spPr>
          <a:xfrm>
            <a:off x="503238" y="2241032"/>
            <a:ext cx="385200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03238" y="2888940"/>
            <a:ext cx="385200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3547" y="2924944"/>
            <a:ext cx="3888000" cy="2304256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literatura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rzymska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Wergiliusz</a:t>
            </a:r>
            <a:endParaRPr lang="pl-PL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Eneida</a:t>
            </a:r>
            <a:endParaRPr lang="pl-PL" sz="14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Horacy</a:t>
            </a:r>
            <a:endParaRPr lang="pl-PL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pieśni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satyry i listy</a:t>
            </a: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Nie wszystek umrę”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Owidiusz</a:t>
            </a:r>
            <a:endParaRPr lang="pl-PL" sz="14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wiersze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miłosne</a:t>
            </a:r>
          </a:p>
        </p:txBody>
      </p:sp>
      <p:cxnSp>
        <p:nvCxnSpPr>
          <p:cNvPr id="15" name="Łącznik prosty 14"/>
          <p:cNvCxnSpPr/>
          <p:nvPr/>
        </p:nvCxnSpPr>
        <p:spPr>
          <a:xfrm>
            <a:off x="503238" y="5301208"/>
            <a:ext cx="3852000" cy="0"/>
          </a:xfrm>
          <a:prstGeom prst="line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3547" y="5337212"/>
            <a:ext cx="3888000" cy="288000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język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Rzymian to łacina</a:t>
            </a:r>
          </a:p>
        </p:txBody>
      </p:sp>
      <p:sp>
        <p:nvSpPr>
          <p:cNvPr id="19" name="Prostokąt 18"/>
          <p:cNvSpPr/>
          <p:nvPr/>
        </p:nvSpPr>
        <p:spPr>
          <a:xfrm>
            <a:off x="4788456" y="4977172"/>
            <a:ext cx="3888000" cy="1476164"/>
          </a:xfrm>
          <a:prstGeom prst="rect">
            <a:avLst/>
          </a:prstGeom>
          <a:ln>
            <a:noFill/>
          </a:ln>
        </p:spPr>
        <p:txBody>
          <a:bodyPr wrap="square" lIns="0" tIns="3600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podstawa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języków romańskich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wiele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słów pochodzenia łacińskiego jest obecnych w języku polskim</a:t>
            </a:r>
          </a:p>
          <a:p>
            <a:pPr marL="360000" lvl="1" indent="-180000">
              <a:spcBef>
                <a:spcPts val="600"/>
              </a:spcBef>
              <a:buClr>
                <a:schemeClr val="accent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łaciną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wciąż </a:t>
            </a:r>
            <a:r>
              <a:rPr lang="pl-PL" sz="1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posługują </a:t>
            </a:r>
            <a:r>
              <a:rPr lang="pl-PL" sz="14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się Kościół katolicki, biolodzy i lekarze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4854292" y="4401108"/>
            <a:ext cx="1044000" cy="2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700" dirty="0" smtClean="0"/>
              <a:t>Inskrypcja po łacinie</a:t>
            </a:r>
            <a:endParaRPr lang="pl-PL" sz="700" i="1" dirty="0"/>
          </a:p>
        </p:txBody>
      </p:sp>
    </p:spTree>
    <p:extLst>
      <p:ext uri="{BB962C8B-B14F-4D97-AF65-F5344CB8AC3E}">
        <p14:creationId xmlns:p14="http://schemas.microsoft.com/office/powerpoint/2010/main" val="22810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35" grpId="0"/>
      <p:bldP spid="40" grpId="0"/>
      <p:bldP spid="10" grpId="0"/>
      <p:bldP spid="14" grpId="0"/>
      <p:bldP spid="17" grpId="0"/>
      <p:bldP spid="19" grpId="0"/>
      <p:bldP spid="16" grpId="0" animBg="1"/>
    </p:bldLst>
  </p:timing>
</p:sld>
</file>

<file path=ppt/theme/theme1.xml><?xml version="1.0" encoding="utf-8"?>
<a:theme xmlns:a="http://schemas.openxmlformats.org/drawingml/2006/main" name="Motyw pakietu Office">
  <a:themeElements>
    <a:clrScheme name="Historia_Lic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2E75B5"/>
      </a:accent4>
      <a:accent5>
        <a:srgbClr val="3F9FCB"/>
      </a:accent5>
      <a:accent6>
        <a:srgbClr val="4472C4"/>
      </a:accent6>
      <a:hlink>
        <a:srgbClr val="4472C4"/>
      </a:hlink>
      <a:folHlink>
        <a:srgbClr val="4472C4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13983</TotalTime>
  <Words>292</Words>
  <Application>Microsoft Office PowerPoint</Application>
  <PresentationFormat>Pokaz na ekranie (4:3)</PresentationFormat>
  <Paragraphs>87</Paragraphs>
  <Slides>9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1860</cp:revision>
  <dcterms:created xsi:type="dcterms:W3CDTF">2015-10-29T10:43:43Z</dcterms:created>
  <dcterms:modified xsi:type="dcterms:W3CDTF">2023-12-04T09:45:14Z</dcterms:modified>
</cp:coreProperties>
</file>