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2"/>
  </p:notesMasterIdLst>
  <p:handoutMasterIdLst>
    <p:handoutMasterId r:id="rId13"/>
  </p:handoutMasterIdLst>
  <p:sldIdLst>
    <p:sldId id="296" r:id="rId3"/>
    <p:sldId id="258" r:id="rId4"/>
    <p:sldId id="281" r:id="rId5"/>
    <p:sldId id="291" r:id="rId6"/>
    <p:sldId id="297" r:id="rId7"/>
    <p:sldId id="299" r:id="rId8"/>
    <p:sldId id="305" r:id="rId9"/>
    <p:sldId id="308" r:id="rId10"/>
    <p:sldId id="309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042" userDrawn="1">
          <p15:clr>
            <a:srgbClr val="A4A3A4"/>
          </p15:clr>
        </p15:guide>
        <p15:guide id="4" orient="horz" pos="527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3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2EC"/>
    <a:srgbClr val="2E75B5"/>
    <a:srgbClr val="013974"/>
    <a:srgbClr val="036B9A"/>
    <a:srgbClr val="3B87CD"/>
    <a:srgbClr val="2DAFE6"/>
    <a:srgbClr val="0E7094"/>
    <a:srgbClr val="E83363"/>
    <a:srgbClr val="28659C"/>
    <a:srgbClr val="0A5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9" autoAdjust="0"/>
  </p:normalViewPr>
  <p:slideViewPr>
    <p:cSldViewPr showGuides="1">
      <p:cViewPr varScale="1">
        <p:scale>
          <a:sx n="121" d="100"/>
          <a:sy n="121" d="100"/>
        </p:scale>
        <p:origin x="426" y="96"/>
      </p:cViewPr>
      <p:guideLst>
        <p:guide orient="horz" pos="4042"/>
        <p:guide orient="horz" pos="527"/>
        <p:guide pos="2880"/>
        <p:guide orient="horz" pos="3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43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11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4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3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116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611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45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Moja rodzina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9" name="Tytuł 1"/>
          <p:cNvSpPr txBox="1">
            <a:spLocks/>
          </p:cNvSpPr>
          <p:nvPr userDrawn="1"/>
        </p:nvSpPr>
        <p:spPr>
          <a:xfrm>
            <a:off x="503238" y="174166"/>
            <a:ext cx="338470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Moja rodzina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4" name="Elipsa 3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Moja rodzina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pos="5443" userDrawn="1">
          <p15:clr>
            <a:srgbClr val="FBAE40"/>
          </p15:clr>
        </p15:guide>
        <p15:guide id="4" pos="317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Moja rodzina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emat blokowy: ręczne wprowadzanie danych 5"/>
          <p:cNvSpPr/>
          <p:nvPr/>
        </p:nvSpPr>
        <p:spPr>
          <a:xfrm rot="10800000">
            <a:off x="6949741" y="-2738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51" y="130860"/>
            <a:ext cx="1018565" cy="440555"/>
          </a:xfrm>
          <a:prstGeom prst="rect">
            <a:avLst/>
          </a:prstGeom>
        </p:spPr>
      </p:pic>
      <p:grpSp>
        <p:nvGrpSpPr>
          <p:cNvPr id="5" name="Grupa 4"/>
          <p:cNvGrpSpPr/>
          <p:nvPr userDrawn="1"/>
        </p:nvGrpSpPr>
        <p:grpSpPr>
          <a:xfrm>
            <a:off x="499105" y="188640"/>
            <a:ext cx="648072" cy="648072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72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663" r:id="rId4"/>
    <p:sldLayoutId id="2147483689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2" t="12000" r="904"/>
          <a:stretch/>
        </p:blipFill>
        <p:spPr>
          <a:xfrm>
            <a:off x="395536" y="1340768"/>
            <a:ext cx="8244916" cy="4752528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000" tIns="108000" bIns="72000" rtlCol="0" anchor="ctr"/>
          <a:lstStyle/>
          <a:p>
            <a:pPr>
              <a:lnSpc>
                <a:spcPts val="3200"/>
              </a:lnSpc>
            </a:pPr>
            <a:r>
              <a:rPr lang="pl-PL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Moja rodzina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5" y="4022503"/>
            <a:ext cx="1534047" cy="199878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3548" y="3392996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NACOBEZU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Cele lekcji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376772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zadania rodziny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kto należy do małej i dużej rodziny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czym są i jaką rolę w życiu rodziny odgrywają pamiątki i tradycje rodzinne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3824539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03547" y="3824538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czym jest rodzina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rodzaje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rodzin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odpowiesz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pytanie: czym się zajmuje genealogia?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Czym jest rodzina?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5256076" y="1376362"/>
            <a:ext cx="3887924" cy="4777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751712" y="1375740"/>
            <a:ext cx="1295876" cy="478355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15" name="Łącznik prosty 14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503547" y="1376772"/>
            <a:ext cx="3888000" cy="25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podstawowa komórka społeczeństwa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03547" y="1736868"/>
            <a:ext cx="3888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rodzinie uczymy się, jak funkcjonować jako ludzie</a:t>
            </a:r>
          </a:p>
        </p:txBody>
      </p:sp>
      <p:cxnSp>
        <p:nvCxnSpPr>
          <p:cNvPr id="23" name="Łącznik prosty 22"/>
          <p:cNvCxnSpPr/>
          <p:nvPr/>
        </p:nvCxnSpPr>
        <p:spPr>
          <a:xfrm>
            <a:off x="503238" y="1700808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503238" y="2060904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>
            <a:off x="503547" y="2096908"/>
            <a:ext cx="3888000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rodzinie poznajemy zasady obowiązujące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społeczeństwie, w którym żyjemy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7"/>
          <a:stretch/>
        </p:blipFill>
        <p:spPr>
          <a:xfrm>
            <a:off x="5612081" y="1520788"/>
            <a:ext cx="3531919" cy="2844316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7" t="23422" r="33463" b="5113"/>
          <a:stretch/>
        </p:blipFill>
        <p:spPr>
          <a:xfrm>
            <a:off x="4896036" y="3765349"/>
            <a:ext cx="2605644" cy="2268223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50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6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79"/>
            <a:ext cx="3906812" cy="4967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79"/>
            <a:ext cx="1079543" cy="4967895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6004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Czym </a:t>
            </a:r>
            <a:r>
              <a:rPr lang="pl-PL" b="1" dirty="0">
                <a:solidFill>
                  <a:srgbClr val="013974"/>
                </a:solidFill>
              </a:rPr>
              <a:t>jest rodzina?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4572434" y="1376771"/>
            <a:ext cx="4068329" cy="288033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istnieją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dwa typy rodzin: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572434" y="1700872"/>
            <a:ext cx="4068329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rodzina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mała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należą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niej rodzice i dzieci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572434" y="2312876"/>
            <a:ext cx="4068329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rodzina duża</a:t>
            </a:r>
            <a:endParaRPr lang="pl-PL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należą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niej wszyscy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krewni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rodziców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572434" y="2924944"/>
            <a:ext cx="4068329" cy="845764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krewny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osoba spokrewniona, czyli pochodząca od wspólnego przodka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krewnych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łączą więzy krwi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6197" r="10165" b="5160"/>
          <a:stretch/>
        </p:blipFill>
        <p:spPr>
          <a:xfrm>
            <a:off x="648141" y="1592796"/>
            <a:ext cx="2571714" cy="2880320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t="6306" r="7048" b="2689"/>
          <a:stretch/>
        </p:blipFill>
        <p:spPr>
          <a:xfrm>
            <a:off x="1187624" y="4113075"/>
            <a:ext cx="3096345" cy="2160241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5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/>
          <p:cNvSpPr/>
          <p:nvPr/>
        </p:nvSpPr>
        <p:spPr>
          <a:xfrm>
            <a:off x="4780114" y="1376363"/>
            <a:ext cx="4363886" cy="4789487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33" name="Łącznik prosty 32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Genealogia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503547" y="1376772"/>
            <a:ext cx="3888000" cy="46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genealogia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nauka badająca dzieje rodzin oraz więzi między ich członkami teraz i w przeszłości</a:t>
            </a:r>
            <a:endParaRPr lang="pl-PL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503547" y="1952936"/>
            <a:ext cx="3888000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relacje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między członkami rodziny można przedstawić w formie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drzewa genealogicznego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03547" y="2529000"/>
            <a:ext cx="3888000" cy="90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schemat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ukazujący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pochodzenie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więzy rodzinne członków danej rodziny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7488324" y="1376362"/>
            <a:ext cx="1655676" cy="4777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24844"/>
            <a:ext cx="3857235" cy="3452095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82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5" grpId="0"/>
      <p:bldP spid="40" grpId="0"/>
      <p:bldP spid="14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4717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471707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Jak </a:t>
            </a:r>
            <a:r>
              <a:rPr lang="pl-PL" b="1" dirty="0">
                <a:solidFill>
                  <a:srgbClr val="013974"/>
                </a:solidFill>
              </a:rPr>
              <a:t>poznać dzieje własnej rodziny?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845006"/>
            <a:ext cx="4522210" cy="3312782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08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554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558062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Pamiątki </a:t>
            </a:r>
            <a:r>
              <a:rPr lang="pl-PL" b="1" dirty="0">
                <a:solidFill>
                  <a:schemeClr val="tx2"/>
                </a:solidFill>
              </a:rPr>
              <a:t>rodzinne jako źródło informacji o dziejach rodziny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6" y="1376772"/>
            <a:ext cx="5543691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pamiątki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rodzinne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cenne pozostałości po członkach rodziny żyjących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odległej przeszłości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503546" y="1916832"/>
            <a:ext cx="5543691" cy="129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wartość ma dla członków rodziny przede wszystkim charakter sentymentalny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są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źródłami historycznymi, bo przekazują informacje o życiu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przeszłości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są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także źródłem wspomnień o dawnych członkach rodziny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6228184" y="1376362"/>
            <a:ext cx="2915816" cy="4789487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6" y="4110898"/>
            <a:ext cx="3492388" cy="2042332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53" y="1625544"/>
            <a:ext cx="2663447" cy="2358018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41148"/>
            <a:ext cx="2844316" cy="1896064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99" y="4626072"/>
            <a:ext cx="2683896" cy="1791260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74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460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4932548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Zdjęcia </a:t>
            </a:r>
            <a:r>
              <a:rPr lang="pl-PL" b="1" dirty="0">
                <a:solidFill>
                  <a:schemeClr val="tx2"/>
                </a:solidFill>
              </a:rPr>
              <a:t>jako źródło informacji o dziejach rodziny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6" y="1376772"/>
            <a:ext cx="4788534" cy="72008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Przyjrzyjcie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zdjęciom widocznym poniżej. Zastanówcie się, jakich informacji udzielają nam o życiu w dawnych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czasach.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5832140" y="1375741"/>
            <a:ext cx="828092" cy="5046198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94542"/>
            <a:ext cx="5580620" cy="4928869"/>
          </a:xfrm>
          <a:prstGeom prst="rect">
            <a:avLst/>
          </a:prstGeom>
        </p:spPr>
      </p:pic>
      <p:sp>
        <p:nvSpPr>
          <p:cNvPr id="33" name="Prostokąt 32"/>
          <p:cNvSpPr/>
          <p:nvPr/>
        </p:nvSpPr>
        <p:spPr>
          <a:xfrm>
            <a:off x="6660232" y="1376363"/>
            <a:ext cx="1980531" cy="5040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2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4717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471707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2844893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2844893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Tradycje </a:t>
            </a:r>
            <a:r>
              <a:rPr lang="pl-PL" b="1" dirty="0">
                <a:solidFill>
                  <a:srgbClr val="013974"/>
                </a:solidFill>
              </a:rPr>
              <a:t>rodzinne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4572000" y="1376770"/>
            <a:ext cx="4068452" cy="467845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tradycje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rodzinne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zwyczaje pielęgnowane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rodzinie</a:t>
            </a:r>
            <a:endParaRPr lang="pl-PL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572000" y="1952868"/>
            <a:ext cx="4068452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niektóre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nich są wspólne dla większości rodzin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4572000" y="2312876"/>
            <a:ext cx="4068452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niektóre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są charakterystyczne dla danej rodziny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4572000" y="2672916"/>
            <a:ext cx="4068452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wszystkie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tradycje łączą członków rodziny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pozwalają im trwać jako wspólnota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87713"/>
            <a:ext cx="4571999" cy="2670877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" t="3675" r="3147"/>
          <a:stretch/>
        </p:blipFill>
        <p:spPr>
          <a:xfrm>
            <a:off x="630251" y="1610692"/>
            <a:ext cx="3653405" cy="3852428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27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1" grpId="0"/>
      <p:bldP spid="12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Motyw pakietu Office">
  <a:themeElements>
    <a:clrScheme name="Historia_Lic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2E75B5"/>
      </a:accent4>
      <a:accent5>
        <a:srgbClr val="3F9FCB"/>
      </a:accent5>
      <a:accent6>
        <a:srgbClr val="4472C4"/>
      </a:accent6>
      <a:hlink>
        <a:srgbClr val="4472C4"/>
      </a:hlink>
      <a:folHlink>
        <a:srgbClr val="4472C4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14311</TotalTime>
  <Words>244</Words>
  <Application>Microsoft Office PowerPoint</Application>
  <PresentationFormat>Pokaz na ekranie (4:3)</PresentationFormat>
  <Paragraphs>47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Marta Handschke</cp:lastModifiedBy>
  <cp:revision>1890</cp:revision>
  <dcterms:created xsi:type="dcterms:W3CDTF">2015-10-29T10:43:43Z</dcterms:created>
  <dcterms:modified xsi:type="dcterms:W3CDTF">2023-12-13T11:15:01Z</dcterms:modified>
</cp:coreProperties>
</file>