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10"/>
  </p:notesMasterIdLst>
  <p:handoutMasterIdLst>
    <p:handoutMasterId r:id="rId11"/>
  </p:handoutMasterIdLst>
  <p:sldIdLst>
    <p:sldId id="296" r:id="rId3"/>
    <p:sldId id="258" r:id="rId4"/>
    <p:sldId id="281" r:id="rId5"/>
    <p:sldId id="291" r:id="rId6"/>
    <p:sldId id="297" r:id="rId7"/>
    <p:sldId id="299" r:id="rId8"/>
    <p:sldId id="305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3" orient="horz" pos="4042" userDrawn="1">
          <p15:clr>
            <a:srgbClr val="A4A3A4"/>
          </p15:clr>
        </p15:guide>
        <p15:guide id="4" orient="horz" pos="1071" userDrawn="1">
          <p15:clr>
            <a:srgbClr val="A4A3A4"/>
          </p15:clr>
        </p15:guide>
        <p15:guide id="5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D2EC"/>
    <a:srgbClr val="2E75B5"/>
    <a:srgbClr val="013974"/>
    <a:srgbClr val="036B9A"/>
    <a:srgbClr val="3B87CD"/>
    <a:srgbClr val="2DAFE6"/>
    <a:srgbClr val="0E7094"/>
    <a:srgbClr val="E83363"/>
    <a:srgbClr val="28659C"/>
    <a:srgbClr val="0A5E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Styl pośredni 1 — Ak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6" autoAdjust="0"/>
    <p:restoredTop sz="94699" autoAdjust="0"/>
  </p:normalViewPr>
  <p:slideViewPr>
    <p:cSldViewPr showGuides="1">
      <p:cViewPr varScale="1">
        <p:scale>
          <a:sx n="121" d="100"/>
          <a:sy n="121" d="100"/>
        </p:scale>
        <p:origin x="426" y="102"/>
      </p:cViewPr>
      <p:guideLst>
        <p:guide orient="horz" pos="4042"/>
        <p:guide orient="horz" pos="107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00" d="100"/>
          <a:sy n="100" d="100"/>
        </p:scale>
        <p:origin x="2592" y="78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740E5-BA40-4EC5-9D1F-2F0DE9FBD18D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7E743-41CC-4F35-8F12-9486F6BDD45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44509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645C8-E335-461C-8D96-6403F75384D7}" type="datetimeFigureOut">
              <a:rPr lang="pl-PL" smtClean="0"/>
              <a:pPr/>
              <a:t>30.11.2023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4382AB-0074-4F59-87A4-F26287206BBB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62106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b="0" dirty="0" smtClean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91218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7719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64394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71113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2364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530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4382AB-0074-4F59-87A4-F26287206BBB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2116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6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Odzyskanie niepodległości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445810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0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30.11.2023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0703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30.11.2023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06608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30.11.2023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519114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30.11.2023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4805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04827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9219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7554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30772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47450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89429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Obraz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34682"/>
            <a:ext cx="1040407" cy="450002"/>
          </a:xfrm>
          <a:prstGeom prst="rect">
            <a:avLst/>
          </a:prstGeom>
        </p:spPr>
      </p:pic>
      <p:sp>
        <p:nvSpPr>
          <p:cNvPr id="19" name="Tytuł 1"/>
          <p:cNvSpPr txBox="1">
            <a:spLocks/>
          </p:cNvSpPr>
          <p:nvPr userDrawn="1"/>
        </p:nvSpPr>
        <p:spPr>
          <a:xfrm>
            <a:off x="503238" y="174166"/>
            <a:ext cx="3384706" cy="360000"/>
          </a:xfrm>
          <a:prstGeom prst="rect">
            <a:avLst/>
          </a:prstGeom>
          <a:solidFill>
            <a:schemeClr val="bg1"/>
          </a:solidFill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>
                    <a:lumMod val="65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Odzyskanie niepodległości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868087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18077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94400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7584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49210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443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ajd tytułow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a 2"/>
          <p:cNvGrpSpPr/>
          <p:nvPr userDrawn="1"/>
        </p:nvGrpSpPr>
        <p:grpSpPr>
          <a:xfrm>
            <a:off x="6888761" y="80628"/>
            <a:ext cx="590538" cy="590538"/>
            <a:chOff x="9732404" y="3038973"/>
            <a:chExt cx="1666341" cy="1666341"/>
          </a:xfrm>
        </p:grpSpPr>
        <p:sp>
          <p:nvSpPr>
            <p:cNvPr id="4" name="Elipsa 3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5" name="Obraz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9917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>
          <p15:clr>
            <a:srgbClr val="FBAE40"/>
          </p15:clr>
        </p15:guide>
        <p15:guide id="2" orient="horz" pos="595">
          <p15:clr>
            <a:srgbClr val="FBAE40"/>
          </p15:clr>
        </p15:guide>
        <p15:guide id="3" orient="horz" pos="3884">
          <p15:clr>
            <a:srgbClr val="FBAE40"/>
          </p15:clr>
        </p15:guide>
        <p15:guide id="4" pos="5443">
          <p15:clr>
            <a:srgbClr val="FBAE40"/>
          </p15:clr>
        </p15:guide>
        <p15:guide id="5" orient="horz" pos="867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główek sekcji">
    <p:bg>
      <p:bgPr>
        <a:solidFill>
          <a:srgbClr val="B5D2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bg1"/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Odzyskanie niepodległości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367968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 userDrawn="1">
          <p15:clr>
            <a:srgbClr val="FBAE40"/>
          </p15:clr>
        </p15:guide>
        <p15:guide id="2" orient="horz" pos="3884" userDrawn="1">
          <p15:clr>
            <a:srgbClr val="FBAE40"/>
          </p15:clr>
        </p15:guide>
        <p15:guide id="3" pos="5443" userDrawn="1">
          <p15:clr>
            <a:srgbClr val="FBAE40"/>
          </p15:clr>
        </p15:guide>
        <p15:guide id="4" pos="317" userDrawn="1">
          <p15:clr>
            <a:srgbClr val="FBAE40"/>
          </p15:clr>
        </p15:guide>
        <p15:guide id="5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główek sekcj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370" y="151397"/>
            <a:ext cx="461393" cy="416572"/>
          </a:xfrm>
          <a:prstGeom prst="rect">
            <a:avLst/>
          </a:prstGeom>
        </p:spPr>
      </p:pic>
      <p:sp>
        <p:nvSpPr>
          <p:cNvPr id="17" name="Tytuł 1"/>
          <p:cNvSpPr txBox="1">
            <a:spLocks/>
          </p:cNvSpPr>
          <p:nvPr userDrawn="1"/>
        </p:nvSpPr>
        <p:spPr>
          <a:xfrm>
            <a:off x="-72516" y="174166"/>
            <a:ext cx="4068000" cy="360000"/>
          </a:xfrm>
          <a:prstGeom prst="roundRect">
            <a:avLst/>
          </a:prstGeom>
          <a:noFill/>
        </p:spPr>
        <p:txBody>
          <a:bodyPr vert="horz" lIns="540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1400" b="1" kern="12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  <a:ea typeface="+mj-ea"/>
                <a:cs typeface="Times New Roman" panose="02020603050405020304" pitchFamily="18" charset="0"/>
              </a:rPr>
              <a:t>Odzyskanie niepodległości</a:t>
            </a:r>
          </a:p>
        </p:txBody>
      </p:sp>
      <p:grpSp>
        <p:nvGrpSpPr>
          <p:cNvPr id="5" name="Grupa 4"/>
          <p:cNvGrpSpPr/>
          <p:nvPr userDrawn="1"/>
        </p:nvGrpSpPr>
        <p:grpSpPr>
          <a:xfrm>
            <a:off x="7401842" y="80628"/>
            <a:ext cx="590538" cy="590538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3908811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890">
          <p15:clr>
            <a:srgbClr val="FBAE40"/>
          </p15:clr>
        </p15:guide>
        <p15:guide id="2" orient="horz" pos="3884">
          <p15:clr>
            <a:srgbClr val="FBAE40"/>
          </p15:clr>
        </p15:guide>
        <p15:guide id="3" pos="5443">
          <p15:clr>
            <a:srgbClr val="FBAE40"/>
          </p15:clr>
        </p15:guide>
        <p15:guide id="4" pos="317">
          <p15:clr>
            <a:srgbClr val="FBAE40"/>
          </p15:clr>
        </p15:guide>
        <p15:guide id="5" orient="horz" pos="618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bg>
      <p:bgPr>
        <a:solidFill>
          <a:srgbClr val="0139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chemat blokowy: ręczne wprowadzanie danych 5"/>
          <p:cNvSpPr/>
          <p:nvPr/>
        </p:nvSpPr>
        <p:spPr>
          <a:xfrm rot="10800000">
            <a:off x="6949741" y="-27383"/>
            <a:ext cx="1691021" cy="871417"/>
          </a:xfrm>
          <a:custGeom>
            <a:avLst/>
            <a:gdLst>
              <a:gd name="connsiteX0" fmla="*/ 0 w 10000"/>
              <a:gd name="connsiteY0" fmla="*/ 200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2000 h 10000"/>
              <a:gd name="connsiteX0" fmla="*/ 0 w 10523"/>
              <a:gd name="connsiteY0" fmla="*/ 2645 h 10000"/>
              <a:gd name="connsiteX1" fmla="*/ 10523 w 10523"/>
              <a:gd name="connsiteY1" fmla="*/ 0 h 10000"/>
              <a:gd name="connsiteX2" fmla="*/ 10523 w 10523"/>
              <a:gd name="connsiteY2" fmla="*/ 10000 h 10000"/>
              <a:gd name="connsiteX3" fmla="*/ 523 w 10523"/>
              <a:gd name="connsiteY3" fmla="*/ 10000 h 10000"/>
              <a:gd name="connsiteX4" fmla="*/ 0 w 10523"/>
              <a:gd name="connsiteY4" fmla="*/ 2645 h 10000"/>
              <a:gd name="connsiteX0" fmla="*/ 0 w 11046"/>
              <a:gd name="connsiteY0" fmla="*/ 2645 h 10108"/>
              <a:gd name="connsiteX1" fmla="*/ 10523 w 11046"/>
              <a:gd name="connsiteY1" fmla="*/ 0 h 10108"/>
              <a:gd name="connsiteX2" fmla="*/ 11046 w 11046"/>
              <a:gd name="connsiteY2" fmla="*/ 10108 h 10108"/>
              <a:gd name="connsiteX3" fmla="*/ 523 w 11046"/>
              <a:gd name="connsiteY3" fmla="*/ 10000 h 10108"/>
              <a:gd name="connsiteX4" fmla="*/ 0 w 11046"/>
              <a:gd name="connsiteY4" fmla="*/ 2645 h 10108"/>
              <a:gd name="connsiteX0" fmla="*/ 0 w 11046"/>
              <a:gd name="connsiteY0" fmla="*/ 2256 h 9719"/>
              <a:gd name="connsiteX1" fmla="*/ 10407 w 11046"/>
              <a:gd name="connsiteY1" fmla="*/ 0 h 9719"/>
              <a:gd name="connsiteX2" fmla="*/ 11046 w 11046"/>
              <a:gd name="connsiteY2" fmla="*/ 9719 h 9719"/>
              <a:gd name="connsiteX3" fmla="*/ 523 w 11046"/>
              <a:gd name="connsiteY3" fmla="*/ 9611 h 9719"/>
              <a:gd name="connsiteX4" fmla="*/ 0 w 11046"/>
              <a:gd name="connsiteY4" fmla="*/ 2256 h 9719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000"/>
              <a:gd name="connsiteY0" fmla="*/ 2321 h 10000"/>
              <a:gd name="connsiteX1" fmla="*/ 9422 w 10000"/>
              <a:gd name="connsiteY1" fmla="*/ 0 h 10000"/>
              <a:gd name="connsiteX2" fmla="*/ 10000 w 10000"/>
              <a:gd name="connsiteY2" fmla="*/ 10000 h 10000"/>
              <a:gd name="connsiteX3" fmla="*/ 473 w 10000"/>
              <a:gd name="connsiteY3" fmla="*/ 9889 h 10000"/>
              <a:gd name="connsiteX4" fmla="*/ 0 w 10000"/>
              <a:gd name="connsiteY4" fmla="*/ 2321 h 10000"/>
              <a:gd name="connsiteX0" fmla="*/ 0 w 10106"/>
              <a:gd name="connsiteY0" fmla="*/ 2321 h 9899"/>
              <a:gd name="connsiteX1" fmla="*/ 9422 w 10106"/>
              <a:gd name="connsiteY1" fmla="*/ 0 h 9899"/>
              <a:gd name="connsiteX2" fmla="*/ 10106 w 10106"/>
              <a:gd name="connsiteY2" fmla="*/ 9899 h 9899"/>
              <a:gd name="connsiteX3" fmla="*/ 473 w 10106"/>
              <a:gd name="connsiteY3" fmla="*/ 9889 h 9899"/>
              <a:gd name="connsiteX4" fmla="*/ 0 w 10106"/>
              <a:gd name="connsiteY4" fmla="*/ 2321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" h="9899">
                <a:moveTo>
                  <a:pt x="0" y="2321"/>
                </a:moveTo>
                <a:lnTo>
                  <a:pt x="9422" y="0"/>
                </a:lnTo>
                <a:cubicBezTo>
                  <a:pt x="9579" y="3466"/>
                  <a:pt x="9948" y="6433"/>
                  <a:pt x="10106" y="9899"/>
                </a:cubicBezTo>
                <a:lnTo>
                  <a:pt x="473" y="9889"/>
                </a:lnTo>
                <a:cubicBezTo>
                  <a:pt x="316" y="7366"/>
                  <a:pt x="158" y="4844"/>
                  <a:pt x="0" y="2321"/>
                </a:cubicBezTo>
                <a:close/>
              </a:path>
            </a:pathLst>
          </a:custGeom>
          <a:solidFill>
            <a:schemeClr val="bg1"/>
          </a:solidFill>
          <a:ln w="3175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851" y="130860"/>
            <a:ext cx="1018565" cy="440555"/>
          </a:xfrm>
          <a:prstGeom prst="rect">
            <a:avLst/>
          </a:prstGeom>
        </p:spPr>
      </p:pic>
      <p:grpSp>
        <p:nvGrpSpPr>
          <p:cNvPr id="5" name="Grupa 4"/>
          <p:cNvGrpSpPr/>
          <p:nvPr userDrawn="1"/>
        </p:nvGrpSpPr>
        <p:grpSpPr>
          <a:xfrm>
            <a:off x="499105" y="188640"/>
            <a:ext cx="648072" cy="648072"/>
            <a:chOff x="9732404" y="3038973"/>
            <a:chExt cx="1666341" cy="1666341"/>
          </a:xfrm>
        </p:grpSpPr>
        <p:sp>
          <p:nvSpPr>
            <p:cNvPr id="6" name="Elipsa 5"/>
            <p:cNvSpPr/>
            <p:nvPr/>
          </p:nvSpPr>
          <p:spPr>
            <a:xfrm>
              <a:off x="9732404" y="3038973"/>
              <a:ext cx="1666341" cy="166634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7" name="Obraz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780" y="3191809"/>
              <a:ext cx="1427589" cy="13606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621787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pos="317" userDrawn="1">
          <p15:clr>
            <a:srgbClr val="FBAE40"/>
          </p15:clr>
        </p15:guide>
        <p15:guide id="2" pos="5443" userDrawn="1">
          <p15:clr>
            <a:srgbClr val="FBAE40"/>
          </p15:clr>
        </p15:guide>
        <p15:guide id="3" orient="horz" pos="845" userDrawn="1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pos="725" userDrawn="1">
          <p15:clr>
            <a:srgbClr val="FBAE40"/>
          </p15:clr>
        </p15:guide>
        <p15:guide id="6" orient="horz" pos="527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30.11.2023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186917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2501" y="1773597"/>
            <a:ext cx="78867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30.11.2023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49972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6C843-8639-43E4-A1BD-D0A0993F8BEA}" type="datetimeFigureOut">
              <a:rPr lang="pl-PL" smtClean="0"/>
              <a:pPr/>
              <a:t>30.11.2023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1989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6C843-8639-43E4-A1BD-D0A0993F8BEA}" type="datetimeFigureOut">
              <a:rPr lang="pl-PL" smtClean="0"/>
              <a:pPr/>
              <a:t>30.11.2023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8100E-1649-431B-9112-AC1BDB8C1870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773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5" r:id="rId2"/>
    <p:sldLayoutId id="2147483688" r:id="rId3"/>
    <p:sldLayoutId id="2147483663" r:id="rId4"/>
    <p:sldLayoutId id="2147483689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 smtClean="0"/>
              <a:t>Kliknij, aby edytować style wzorca tekstu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129825-B730-4301-89AA-56CF31BA8882}" type="datetimeFigureOut">
              <a:rPr lang="pl-PL" smtClean="0"/>
              <a:t>30.11.2023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97295-72CB-465B-84F4-B7136FCB06F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1660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88"/>
          <a:stretch/>
        </p:blipFill>
        <p:spPr>
          <a:xfrm>
            <a:off x="1143526" y="1341438"/>
            <a:ext cx="7498670" cy="4535834"/>
          </a:xfrm>
          <a:prstGeom prst="rect">
            <a:avLst/>
          </a:prstGeom>
        </p:spPr>
      </p:pic>
      <p:sp>
        <p:nvSpPr>
          <p:cNvPr id="16" name="Prostokąt 15"/>
          <p:cNvSpPr/>
          <p:nvPr/>
        </p:nvSpPr>
        <p:spPr>
          <a:xfrm>
            <a:off x="1" y="5193304"/>
            <a:ext cx="9144000" cy="9720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340000" tIns="108000" bIns="72000" rtlCol="0" anchor="ctr"/>
          <a:lstStyle/>
          <a:p>
            <a:pPr>
              <a:lnSpc>
                <a:spcPts val="3200"/>
              </a:lnSpc>
            </a:pPr>
            <a:r>
              <a:rPr lang="pl-PL" sz="3200" b="1" dirty="0">
                <a:solidFill>
                  <a:schemeClr val="tx2"/>
                </a:solidFill>
                <a:latin typeface="Calibri" panose="020F0502020204030204" pitchFamily="34" charset="0"/>
              </a:rPr>
              <a:t>Odzyskanie niepodległości</a:t>
            </a:r>
            <a:endParaRPr lang="pl-PL" dirty="0">
              <a:solidFill>
                <a:schemeClr val="tx2"/>
              </a:solidFill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4005064"/>
            <a:ext cx="1547432" cy="2016224"/>
          </a:xfrm>
          <a:prstGeom prst="rect">
            <a:avLst/>
          </a:prstGeom>
          <a:noFill/>
          <a:ln w="12700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41112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rostokąt 36"/>
          <p:cNvSpPr/>
          <p:nvPr/>
        </p:nvSpPr>
        <p:spPr>
          <a:xfrm>
            <a:off x="503548" y="3392996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NACOBEZU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503548" y="944772"/>
            <a:ext cx="8137214" cy="432000"/>
          </a:xfrm>
          <a:prstGeom prst="rect">
            <a:avLst/>
          </a:prstGeom>
          <a:pattFill prst="zigZag">
            <a:fgClr>
              <a:schemeClr val="accent1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Cele lekcji</a:t>
            </a:r>
            <a:endParaRPr lang="pl-PL" b="1" dirty="0">
              <a:solidFill>
                <a:schemeClr val="tx2"/>
              </a:solidFill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03547" y="1376772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opowiesz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najważniejszych wydarzeniach związanych z udziałem Polaków w I wojnie światowej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zrozumiesz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jaką rolę w odzyskaniu niepodległości przez Polskę odegrał Józef Piłsudski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 jakich okolicznościach Polska odzyskała niepodległość</a:t>
            </a:r>
          </a:p>
        </p:txBody>
      </p:sp>
      <p:cxnSp>
        <p:nvCxnSpPr>
          <p:cNvPr id="17" name="Łącznik prosty 16"/>
          <p:cNvCxnSpPr/>
          <p:nvPr/>
        </p:nvCxnSpPr>
        <p:spPr>
          <a:xfrm>
            <a:off x="503238" y="3824539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Łącznik prosty 35"/>
          <p:cNvCxnSpPr/>
          <p:nvPr/>
        </p:nvCxnSpPr>
        <p:spPr>
          <a:xfrm>
            <a:off x="503238" y="1376772"/>
            <a:ext cx="8137525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rostokąt 23"/>
          <p:cNvSpPr/>
          <p:nvPr/>
        </p:nvSpPr>
        <p:spPr>
          <a:xfrm>
            <a:off x="503547" y="3824538"/>
            <a:ext cx="8137215" cy="1656184"/>
          </a:xfrm>
          <a:prstGeom prst="rect">
            <a:avLst/>
          </a:prstGeom>
          <a:ln>
            <a:noFill/>
          </a:ln>
        </p:spPr>
        <p:txBody>
          <a:bodyPr wrap="square" lIns="0" tIns="72000" rIns="0" bIns="0" anchor="t">
            <a:noAutofit/>
          </a:bodyPr>
          <a:lstStyle/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podasz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lata trwania I wojny światowej i dokładną datę odzyskania niepodległości przez Polskę 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wyjaśnisz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kim był i czego dokonał Józef Piłsudski</a:t>
            </a:r>
          </a:p>
          <a:p>
            <a:pPr marL="180000" lvl="1" indent="-180000">
              <a:spcAft>
                <a:spcPts val="12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pl-PL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wymienisz </a:t>
            </a: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polskie organizacje wojskowe walczące podczas I wojny światowej </a:t>
            </a:r>
          </a:p>
        </p:txBody>
      </p:sp>
    </p:spTree>
    <p:extLst>
      <p:ext uri="{BB962C8B-B14F-4D97-AF65-F5344CB8AC3E}">
        <p14:creationId xmlns:p14="http://schemas.microsoft.com/office/powerpoint/2010/main" val="388256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I </a:t>
            </a:r>
            <a:r>
              <a:rPr lang="pl-PL" b="1" dirty="0">
                <a:solidFill>
                  <a:schemeClr val="tx2"/>
                </a:solidFill>
              </a:rPr>
              <a:t>wojna światowa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1296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wybuchła w 1914 r.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jednej stronie stanęły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Niemcy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Austro-Węgry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jako </a:t>
            </a:r>
            <a:r>
              <a:rPr lang="pl-PL" sz="14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państwa centralne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drugiej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Rosja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Francja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Wielka Brytania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jako </a:t>
            </a:r>
            <a:r>
              <a:rPr lang="pl-PL" sz="14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ententa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968044" y="944724"/>
            <a:ext cx="1079543" cy="5226096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40" name="Łącznik prosty 39"/>
          <p:cNvCxnSpPr/>
          <p:nvPr/>
        </p:nvCxnSpPr>
        <p:spPr>
          <a:xfrm>
            <a:off x="503238" y="2708920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 42"/>
          <p:cNvSpPr/>
          <p:nvPr/>
        </p:nvSpPr>
        <p:spPr>
          <a:xfrm>
            <a:off x="503547" y="2744924"/>
            <a:ext cx="3888000" cy="46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główną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przyczyną konfliktu była rywalizacja między tymi państwami o znaczenie w Europie i na świecie</a:t>
            </a:r>
            <a:endParaRPr lang="pl-PL" sz="1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Prostokąt 43"/>
          <p:cNvSpPr/>
          <p:nvPr/>
        </p:nvSpPr>
        <p:spPr>
          <a:xfrm>
            <a:off x="503547" y="3320988"/>
            <a:ext cx="3888000" cy="147616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wojna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trwała do 1918 r. i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okazała się najkrwawszą z dotychczasowych wojen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5" name="Łącznik prosty 44"/>
          <p:cNvCxnSpPr/>
          <p:nvPr/>
        </p:nvCxnSpPr>
        <p:spPr>
          <a:xfrm>
            <a:off x="503238" y="3284984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Obraz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7" t="8292" r="2647" b="3191"/>
          <a:stretch/>
        </p:blipFill>
        <p:spPr>
          <a:xfrm>
            <a:off x="5076231" y="1039527"/>
            <a:ext cx="3564532" cy="4765737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41" name="pole tekstowe 40"/>
          <p:cNvSpPr txBox="1"/>
          <p:nvPr/>
        </p:nvSpPr>
        <p:spPr>
          <a:xfrm>
            <a:off x="3131840" y="5373264"/>
            <a:ext cx="1836204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 smtClean="0"/>
              <a:t>Manifestacja </a:t>
            </a:r>
            <a:r>
              <a:rPr lang="pl-PL" sz="700" dirty="0"/>
              <a:t>Niemców w Berlinie popierających wybuch wojny i udział ich państwa w walkach z państwami ententy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75509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43" grpId="0"/>
      <p:bldP spid="44" grpId="0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6004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Dlaczego </a:t>
            </a:r>
            <a:r>
              <a:rPr lang="pl-PL" b="1" dirty="0">
                <a:solidFill>
                  <a:srgbClr val="013974"/>
                </a:solidFill>
              </a:rPr>
              <a:t>tak krwawa?</a:t>
            </a:r>
          </a:p>
        </p:txBody>
      </p:sp>
      <p:sp>
        <p:nvSpPr>
          <p:cNvPr id="28" name="Prostokąt 27"/>
          <p:cNvSpPr/>
          <p:nvPr/>
        </p:nvSpPr>
        <p:spPr>
          <a:xfrm>
            <a:off x="4572435" y="1376772"/>
            <a:ext cx="3888000" cy="79208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nowe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wynalazki w dziedzinie broni sprawiały, że na polu bitwy ginęły tysiące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żołnierzy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artyleria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Łącznik prosty 29"/>
          <p:cNvCxnSpPr/>
          <p:nvPr/>
        </p:nvCxnSpPr>
        <p:spPr>
          <a:xfrm>
            <a:off x="4572126" y="3681028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rostokąt 30"/>
          <p:cNvSpPr/>
          <p:nvPr/>
        </p:nvSpPr>
        <p:spPr>
          <a:xfrm>
            <a:off x="4572435" y="3717032"/>
            <a:ext cx="3888000" cy="1332148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zginęło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milionów żołnierzy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rannych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zostało 20 milionów żołnierzy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4572435" y="2168860"/>
            <a:ext cx="3888000" cy="144016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gazy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trujące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karabiny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maszynowe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samoloty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okręty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podwodne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czołgi</a:t>
            </a:r>
            <a:endParaRPr lang="pl-PL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58"/>
          <a:stretch/>
        </p:blipFill>
        <p:spPr>
          <a:xfrm>
            <a:off x="0" y="1703629"/>
            <a:ext cx="4283968" cy="3021515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34" name="pole tekstowe 33"/>
          <p:cNvSpPr txBox="1"/>
          <p:nvPr/>
        </p:nvSpPr>
        <p:spPr>
          <a:xfrm>
            <a:off x="2627968" y="4725144"/>
            <a:ext cx="1656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0" bIns="0" rtlCol="0" anchor="ctr">
            <a:noAutofit/>
          </a:bodyPr>
          <a:lstStyle/>
          <a:p>
            <a:pPr algn="ctr"/>
            <a:r>
              <a:rPr lang="pl-PL" sz="700" dirty="0"/>
              <a:t>Austriacka artyleria dużego kalibru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1985827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28" grpId="0"/>
      <p:bldP spid="31" grpId="0"/>
      <p:bldP spid="33" grpId="0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rostokąt 48"/>
          <p:cNvSpPr/>
          <p:nvPr/>
        </p:nvSpPr>
        <p:spPr>
          <a:xfrm>
            <a:off x="4780114" y="1376363"/>
            <a:ext cx="4572000" cy="3430913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33" name="Łącznik prosty 32"/>
          <p:cNvCxnSpPr/>
          <p:nvPr/>
        </p:nvCxnSpPr>
        <p:spPr>
          <a:xfrm>
            <a:off x="503238" y="1376363"/>
            <a:ext cx="3852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rostokąt 33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Polacy </a:t>
            </a:r>
            <a:r>
              <a:rPr lang="pl-PL" b="1" dirty="0">
                <a:solidFill>
                  <a:schemeClr val="tx2"/>
                </a:solidFill>
              </a:rPr>
              <a:t>a I wojna światowa</a:t>
            </a:r>
          </a:p>
        </p:txBody>
      </p:sp>
      <p:sp>
        <p:nvSpPr>
          <p:cNvPr id="35" name="Prostokąt 34"/>
          <p:cNvSpPr/>
          <p:nvPr/>
        </p:nvSpPr>
        <p:spPr>
          <a:xfrm>
            <a:off x="503547" y="1376772"/>
            <a:ext cx="3888000" cy="756084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wielu Polaków wybuch wojny oznaczał zmianę w sytuacji ziem polskich i możliwość uzyskania większych swobód, a nawet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niepodległości</a:t>
            </a:r>
            <a:endParaRPr lang="pl-PL" sz="14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Łącznik prosty 35"/>
          <p:cNvCxnSpPr/>
          <p:nvPr/>
        </p:nvCxnSpPr>
        <p:spPr>
          <a:xfrm>
            <a:off x="503238" y="2132856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rostokąt 39"/>
          <p:cNvSpPr/>
          <p:nvPr/>
        </p:nvSpPr>
        <p:spPr>
          <a:xfrm>
            <a:off x="503547" y="2168859"/>
            <a:ext cx="3888000" cy="1008113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Polaków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opowiedziała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po stronie ententy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część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Polaków opowiedziała się po stronie państw centralnych, a dokładniej Austro-Węgier</a:t>
            </a:r>
          </a:p>
        </p:txBody>
      </p:sp>
      <p:sp>
        <p:nvSpPr>
          <p:cNvPr id="41" name="Prostokąt 40"/>
          <p:cNvSpPr/>
          <p:nvPr/>
        </p:nvSpPr>
        <p:spPr>
          <a:xfrm>
            <a:off x="4787715" y="4879315"/>
            <a:ext cx="3888000" cy="288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wśród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nich był </a:t>
            </a:r>
            <a:r>
              <a:rPr lang="pl-PL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Józef Piłsudski</a:t>
            </a:r>
          </a:p>
        </p:txBody>
      </p:sp>
      <p:cxnSp>
        <p:nvCxnSpPr>
          <p:cNvPr id="42" name="Łącznik prosty 41"/>
          <p:cNvCxnSpPr/>
          <p:nvPr/>
        </p:nvCxnSpPr>
        <p:spPr>
          <a:xfrm>
            <a:off x="4787406" y="5193196"/>
            <a:ext cx="3852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 42"/>
          <p:cNvSpPr/>
          <p:nvPr/>
        </p:nvSpPr>
        <p:spPr>
          <a:xfrm>
            <a:off x="4787715" y="5239354"/>
            <a:ext cx="3888000" cy="106996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wybuchu wojny utworzył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Pierwszą Kompanię Kadrową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chciał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walczyć w zaborze rosyjskim, ale ten plan się nie powiódł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1" y="3338756"/>
            <a:ext cx="4355237" cy="3077919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6" r="1776" b="2225"/>
          <a:stretch/>
        </p:blipFill>
        <p:spPr>
          <a:xfrm>
            <a:off x="503238" y="3424220"/>
            <a:ext cx="3564706" cy="2743342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pic>
        <p:nvPicPr>
          <p:cNvPr id="48" name="Obraz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7" r="4452" b="5331"/>
          <a:stretch>
            <a:fillRect/>
          </a:stretch>
        </p:blipFill>
        <p:spPr>
          <a:xfrm>
            <a:off x="6322074" y="1520788"/>
            <a:ext cx="2318378" cy="3135472"/>
          </a:xfrm>
          <a:custGeom>
            <a:avLst/>
            <a:gdLst>
              <a:gd name="connsiteX0" fmla="*/ 1159189 w 2318378"/>
              <a:gd name="connsiteY0" fmla="*/ 0 h 3135472"/>
              <a:gd name="connsiteX1" fmla="*/ 2318378 w 2318378"/>
              <a:gd name="connsiteY1" fmla="*/ 1567736 h 3135472"/>
              <a:gd name="connsiteX2" fmla="*/ 1159189 w 2318378"/>
              <a:gd name="connsiteY2" fmla="*/ 3135472 h 3135472"/>
              <a:gd name="connsiteX3" fmla="*/ 0 w 2318378"/>
              <a:gd name="connsiteY3" fmla="*/ 1567736 h 3135472"/>
              <a:gd name="connsiteX4" fmla="*/ 1159189 w 2318378"/>
              <a:gd name="connsiteY4" fmla="*/ 0 h 3135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8378" h="3135472">
                <a:moveTo>
                  <a:pt x="1159189" y="0"/>
                </a:moveTo>
                <a:cubicBezTo>
                  <a:pt x="1799391" y="0"/>
                  <a:pt x="2318378" y="701899"/>
                  <a:pt x="2318378" y="1567736"/>
                </a:cubicBezTo>
                <a:cubicBezTo>
                  <a:pt x="2318378" y="2433573"/>
                  <a:pt x="1799391" y="3135472"/>
                  <a:pt x="1159189" y="3135472"/>
                </a:cubicBezTo>
                <a:cubicBezTo>
                  <a:pt x="518987" y="3135472"/>
                  <a:pt x="0" y="2433573"/>
                  <a:pt x="0" y="1567736"/>
                </a:cubicBezTo>
                <a:cubicBezTo>
                  <a:pt x="0" y="701899"/>
                  <a:pt x="518987" y="0"/>
                  <a:pt x="1159189" y="0"/>
                </a:cubicBezTo>
                <a:close/>
              </a:path>
            </a:pathLst>
          </a:custGeom>
          <a:solidFill>
            <a:schemeClr val="accent1"/>
          </a:solidFill>
          <a:ln>
            <a:solidFill>
              <a:srgbClr val="B5D2EC"/>
            </a:solidFill>
          </a:ln>
        </p:spPr>
      </p:pic>
      <p:sp>
        <p:nvSpPr>
          <p:cNvPr id="50" name="pole tekstowe 49"/>
          <p:cNvSpPr txBox="1"/>
          <p:nvPr/>
        </p:nvSpPr>
        <p:spPr>
          <a:xfrm>
            <a:off x="5616216" y="4185108"/>
            <a:ext cx="90000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Józef Piłsudski</a:t>
            </a:r>
            <a:endParaRPr lang="pl-PL" sz="700" i="1" dirty="0"/>
          </a:p>
        </p:txBody>
      </p:sp>
      <p:sp>
        <p:nvSpPr>
          <p:cNvPr id="51" name="pole tekstowe 50"/>
          <p:cNvSpPr txBox="1"/>
          <p:nvPr/>
        </p:nvSpPr>
        <p:spPr>
          <a:xfrm>
            <a:off x="502698" y="5558337"/>
            <a:ext cx="1729042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Odezwa władz rosyjskich zachęcająca Polaków do opowiedzenia się w walce </a:t>
            </a:r>
            <a:r>
              <a:rPr lang="pl-PL" sz="700" dirty="0" smtClean="0"/>
              <a:t/>
            </a:r>
            <a:br>
              <a:rPr lang="pl-PL" sz="700" dirty="0" smtClean="0"/>
            </a:br>
            <a:r>
              <a:rPr lang="pl-PL" sz="700" dirty="0" smtClean="0"/>
              <a:t>po </a:t>
            </a:r>
            <a:r>
              <a:rPr lang="pl-PL" sz="700" dirty="0"/>
              <a:t>stronie Rosjan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28826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5" grpId="0"/>
      <p:bldP spid="40" grpId="0"/>
      <p:bldP spid="41" grpId="0"/>
      <p:bldP spid="43" grpId="0"/>
      <p:bldP spid="44" grpId="0" animBg="1"/>
      <p:bldP spid="50" grpId="0" animBg="1"/>
      <p:bldP spid="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rostokąt 14"/>
          <p:cNvSpPr/>
          <p:nvPr/>
        </p:nvSpPr>
        <p:spPr>
          <a:xfrm>
            <a:off x="503548" y="1448780"/>
            <a:ext cx="3906812" cy="54092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rostokąt 15"/>
          <p:cNvSpPr/>
          <p:nvPr/>
        </p:nvSpPr>
        <p:spPr>
          <a:xfrm>
            <a:off x="3348441" y="1448780"/>
            <a:ext cx="1079543" cy="5409220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9" name="Łącznik prosty 8"/>
          <p:cNvCxnSpPr/>
          <p:nvPr/>
        </p:nvCxnSpPr>
        <p:spPr>
          <a:xfrm>
            <a:off x="503238" y="1376363"/>
            <a:ext cx="3924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rostokąt 9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rgbClr val="013974"/>
                </a:solidFill>
              </a:rPr>
              <a:t>Legiony </a:t>
            </a:r>
            <a:r>
              <a:rPr lang="pl-PL" b="1" dirty="0">
                <a:solidFill>
                  <a:srgbClr val="013974"/>
                </a:solidFill>
              </a:rPr>
              <a:t>Polskie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9" b="1839"/>
          <a:stretch/>
        </p:blipFill>
        <p:spPr>
          <a:xfrm>
            <a:off x="510706" y="1520788"/>
            <a:ext cx="3899432" cy="2615183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50" name="pole tekstowe 49"/>
          <p:cNvSpPr txBox="1"/>
          <p:nvPr/>
        </p:nvSpPr>
        <p:spPr>
          <a:xfrm>
            <a:off x="510706" y="4149080"/>
            <a:ext cx="2153082" cy="28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Grupa legionistów pozuje do fotografii. Łącznie </a:t>
            </a:r>
            <a:r>
              <a:rPr lang="pl-PL" sz="700" dirty="0" smtClean="0"/>
              <a:t/>
            </a:r>
            <a:br>
              <a:rPr lang="pl-PL" sz="700" dirty="0" smtClean="0"/>
            </a:br>
            <a:r>
              <a:rPr lang="pl-PL" sz="700" dirty="0" smtClean="0"/>
              <a:t>w </a:t>
            </a:r>
            <a:r>
              <a:rPr lang="pl-PL" sz="700" dirty="0"/>
              <a:t>Legionach służyło ponad 16 tys. żołnierzy</a:t>
            </a:r>
            <a:endParaRPr lang="pl-PL" sz="700" i="1" dirty="0"/>
          </a:p>
        </p:txBody>
      </p:sp>
      <p:sp>
        <p:nvSpPr>
          <p:cNvPr id="51" name="Prostokąt 50"/>
          <p:cNvSpPr/>
          <p:nvPr/>
        </p:nvSpPr>
        <p:spPr>
          <a:xfrm>
            <a:off x="4572000" y="1376772"/>
            <a:ext cx="4068452" cy="122413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powrocie do zaboru austriackiego Piłsudski wraz ze swoimi żołnierzami wstąpił do tworzonych </a:t>
            </a:r>
            <a:r>
              <a:rPr lang="pl-PL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Legionów Polskich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utworzyli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oni Pierwszą Brygadę Legionów Polskich</a:t>
            </a:r>
          </a:p>
        </p:txBody>
      </p:sp>
      <p:sp>
        <p:nvSpPr>
          <p:cNvPr id="54" name="Prostokąt 53"/>
          <p:cNvSpPr/>
          <p:nvPr/>
        </p:nvSpPr>
        <p:spPr>
          <a:xfrm>
            <a:off x="4572000" y="2473544"/>
            <a:ext cx="4068452" cy="32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walki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Legionów trwały do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1918 r.</a:t>
            </a:r>
          </a:p>
        </p:txBody>
      </p:sp>
      <p:sp>
        <p:nvSpPr>
          <p:cNvPr id="55" name="Prostokąt 54"/>
          <p:cNvSpPr/>
          <p:nvPr/>
        </p:nvSpPr>
        <p:spPr>
          <a:xfrm>
            <a:off x="4572000" y="2852936"/>
            <a:ext cx="4068452" cy="1692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1917 r.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do wojny przystąpiły po stronie ententy Stany Zjednoczone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była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największa potęga militarna ówczesnego świata, dlatego Piłsudski uznał, że popieranie państw centralnych straciło sens</a:t>
            </a:r>
          </a:p>
          <a:p>
            <a:pPr marL="54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doprowadził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tak zwanego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kryzysu przysięgowego</a:t>
            </a:r>
          </a:p>
        </p:txBody>
      </p:sp>
      <p:sp>
        <p:nvSpPr>
          <p:cNvPr id="56" name="Prostokąt 55"/>
          <p:cNvSpPr/>
          <p:nvPr/>
        </p:nvSpPr>
        <p:spPr>
          <a:xfrm>
            <a:off x="4572000" y="4653136"/>
            <a:ext cx="4068452" cy="68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polecił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żołnierzom odmówić złożenia przysięgi na wierność cesarzom austro-węgierskiemu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niemieckiemu</a:t>
            </a:r>
          </a:p>
        </p:txBody>
      </p:sp>
      <p:sp>
        <p:nvSpPr>
          <p:cNvPr id="57" name="Prostokąt 56"/>
          <p:cNvSpPr/>
          <p:nvPr/>
        </p:nvSpPr>
        <p:spPr>
          <a:xfrm>
            <a:off x="4572000" y="5445280"/>
            <a:ext cx="4068452" cy="50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72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został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aresztowany i rok spędził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niemieckim więzieniu</a:t>
            </a:r>
          </a:p>
        </p:txBody>
      </p:sp>
      <p:cxnSp>
        <p:nvCxnSpPr>
          <p:cNvPr id="58" name="Łącznik prosty 57"/>
          <p:cNvCxnSpPr/>
          <p:nvPr/>
        </p:nvCxnSpPr>
        <p:spPr>
          <a:xfrm>
            <a:off x="4571691" y="2420888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/>
          <p:cNvCxnSpPr/>
          <p:nvPr/>
        </p:nvCxnSpPr>
        <p:spPr>
          <a:xfrm>
            <a:off x="4571691" y="2816932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Łącznik prosty 59"/>
          <p:cNvCxnSpPr/>
          <p:nvPr/>
        </p:nvCxnSpPr>
        <p:spPr>
          <a:xfrm>
            <a:off x="4571691" y="4617132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Łącznik prosty 60"/>
          <p:cNvCxnSpPr/>
          <p:nvPr/>
        </p:nvCxnSpPr>
        <p:spPr>
          <a:xfrm>
            <a:off x="4571691" y="5405256"/>
            <a:ext cx="4068452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az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13" t="25698" r="5887" b="24278"/>
          <a:stretch/>
        </p:blipFill>
        <p:spPr>
          <a:xfrm>
            <a:off x="1273794" y="4545405"/>
            <a:ext cx="3132348" cy="1944216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62" name="pole tekstowe 61"/>
          <p:cNvSpPr txBox="1"/>
          <p:nvPr/>
        </p:nvSpPr>
        <p:spPr>
          <a:xfrm>
            <a:off x="510706" y="5877320"/>
            <a:ext cx="2297098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r>
              <a:rPr lang="pl-PL" sz="700" dirty="0"/>
              <a:t>Po kryzysie przysięgowym większość żołnierzy Legionów została internowana, czyli zamknięta w specjalnych obozach bez możliwości ich opuszczania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422081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/>
      <p:bldP spid="54" grpId="0"/>
      <p:bldP spid="55" grpId="0"/>
      <p:bldP spid="56" grpId="0"/>
      <p:bldP spid="57" grpId="0"/>
      <p:bldP spid="6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Łącznik prosty 18"/>
          <p:cNvCxnSpPr/>
          <p:nvPr/>
        </p:nvCxnSpPr>
        <p:spPr>
          <a:xfrm>
            <a:off x="503238" y="1376363"/>
            <a:ext cx="3888000" cy="0"/>
          </a:xfrm>
          <a:prstGeom prst="line">
            <a:avLst/>
          </a:prstGeom>
          <a:ln w="12700">
            <a:solidFill>
              <a:srgbClr val="01397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rostokąt 21"/>
          <p:cNvSpPr/>
          <p:nvPr/>
        </p:nvSpPr>
        <p:spPr>
          <a:xfrm>
            <a:off x="503548" y="944772"/>
            <a:ext cx="3924000" cy="432000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72000" rtlCol="0" anchor="b"/>
          <a:lstStyle/>
          <a:p>
            <a:r>
              <a:rPr lang="pl-PL" b="1" dirty="0" smtClean="0">
                <a:solidFill>
                  <a:schemeClr val="tx2"/>
                </a:solidFill>
              </a:rPr>
              <a:t>Koniec </a:t>
            </a:r>
            <a:r>
              <a:rPr lang="pl-PL" b="1" dirty="0">
                <a:solidFill>
                  <a:schemeClr val="tx2"/>
                </a:solidFill>
              </a:rPr>
              <a:t>I wojny światowej</a:t>
            </a:r>
          </a:p>
        </p:txBody>
      </p:sp>
      <p:sp>
        <p:nvSpPr>
          <p:cNvPr id="17" name="Prostokąt 16"/>
          <p:cNvSpPr/>
          <p:nvPr/>
        </p:nvSpPr>
        <p:spPr>
          <a:xfrm>
            <a:off x="503547" y="1376772"/>
            <a:ext cx="3888000" cy="1224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1917 r. w Rosji wybuchły dwie rewolucje,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potem kraj pogrążył się w okrutnej wojnie domowej </a:t>
            </a:r>
          </a:p>
          <a:p>
            <a:pPr marL="18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1918 r. Austro-Węgry rozpadły się, a Niemcy skapitulowały</a:t>
            </a:r>
          </a:p>
        </p:txBody>
      </p:sp>
      <p:sp>
        <p:nvSpPr>
          <p:cNvPr id="33" name="Prostokąt 32"/>
          <p:cNvSpPr/>
          <p:nvPr/>
        </p:nvSpPr>
        <p:spPr>
          <a:xfrm>
            <a:off x="5256076" y="945850"/>
            <a:ext cx="3887924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4" name="Prostokąt 33"/>
          <p:cNvSpPr/>
          <p:nvPr/>
        </p:nvSpPr>
        <p:spPr>
          <a:xfrm>
            <a:off x="4968044" y="944724"/>
            <a:ext cx="1079543" cy="5226096"/>
          </a:xfrm>
          <a:prstGeom prst="rect">
            <a:avLst/>
          </a:prstGeom>
          <a:pattFill prst="zigZag">
            <a:fgClr>
              <a:srgbClr val="B5D2EC"/>
            </a:fgClr>
            <a:bgClr>
              <a:schemeClr val="bg1"/>
            </a:bgClr>
          </a:patt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72000" rIns="36000" bIns="72000" rtlCol="0" anchor="t"/>
          <a:lstStyle/>
          <a:p>
            <a:endParaRPr lang="pl-PL" b="1" dirty="0">
              <a:solidFill>
                <a:schemeClr val="accent2"/>
              </a:solidFill>
            </a:endParaRPr>
          </a:p>
        </p:txBody>
      </p:sp>
      <p:cxnSp>
        <p:nvCxnSpPr>
          <p:cNvPr id="40" name="Łącznik prosty 39"/>
          <p:cNvCxnSpPr/>
          <p:nvPr/>
        </p:nvCxnSpPr>
        <p:spPr>
          <a:xfrm>
            <a:off x="503238" y="2636912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rostokąt 42"/>
          <p:cNvSpPr/>
          <p:nvPr/>
        </p:nvSpPr>
        <p:spPr>
          <a:xfrm>
            <a:off x="503547" y="2672916"/>
            <a:ext cx="3888000" cy="1260000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klęska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wszystkich zaborców dała Polakom szansę na niepodległość</a:t>
            </a:r>
          </a:p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listopada 1918 r. do Warszawy przybył Józef Piłsudski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który został przez Niemców zwolniony </a:t>
            </a: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więzienia</a:t>
            </a:r>
          </a:p>
        </p:txBody>
      </p:sp>
      <p:sp>
        <p:nvSpPr>
          <p:cNvPr id="44" name="Prostokąt 43"/>
          <p:cNvSpPr/>
          <p:nvPr/>
        </p:nvSpPr>
        <p:spPr>
          <a:xfrm>
            <a:off x="503547" y="3969060"/>
            <a:ext cx="3888000" cy="50405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11 </a:t>
            </a:r>
            <a:r>
              <a:rPr lang="pl-PL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listopada 1918 r.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Józef Piłsudski objął dowództwo nad wojskiem polskim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5" name="Łącznik prosty 44"/>
          <p:cNvCxnSpPr/>
          <p:nvPr/>
        </p:nvCxnSpPr>
        <p:spPr>
          <a:xfrm>
            <a:off x="503238" y="3933056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rostokąt 12"/>
          <p:cNvSpPr/>
          <p:nvPr/>
        </p:nvSpPr>
        <p:spPr>
          <a:xfrm>
            <a:off x="503547" y="4545124"/>
            <a:ext cx="3888000" cy="50405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podporządkował </a:t>
            </a:r>
            <a:r>
              <a:rPr lang="pl-PL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 się także tymczasowy rząd polski</a:t>
            </a:r>
            <a:endParaRPr lang="pl-PL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Łącznik prosty 14"/>
          <p:cNvCxnSpPr/>
          <p:nvPr/>
        </p:nvCxnSpPr>
        <p:spPr>
          <a:xfrm>
            <a:off x="503238" y="4509120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rostokąt 15"/>
          <p:cNvSpPr/>
          <p:nvPr/>
        </p:nvSpPr>
        <p:spPr>
          <a:xfrm>
            <a:off x="503547" y="5104600"/>
            <a:ext cx="3888000" cy="504056"/>
          </a:xfrm>
          <a:prstGeom prst="rect">
            <a:avLst/>
          </a:prstGeom>
          <a:ln>
            <a:noFill/>
          </a:ln>
        </p:spPr>
        <p:txBody>
          <a:bodyPr wrap="square" lIns="0" tIns="36000" rIns="0" bIns="0" anchor="t">
            <a:noAutofit/>
          </a:bodyPr>
          <a:lstStyle/>
          <a:p>
            <a:pPr marL="360000" lvl="1" indent="-180000">
              <a:spcBef>
                <a:spcPts val="600"/>
              </a:spcBef>
              <a:buClr>
                <a:schemeClr val="accent1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pl-PL" sz="1400" b="1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Polska </a:t>
            </a:r>
            <a:r>
              <a:rPr lang="pl-PL" sz="1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odzyskała niepodległość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503238" y="5068596"/>
            <a:ext cx="38880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73"/>
          <a:stretch/>
        </p:blipFill>
        <p:spPr>
          <a:xfrm>
            <a:off x="5189356" y="1376363"/>
            <a:ext cx="3955152" cy="2700709"/>
          </a:xfrm>
          <a:prstGeom prst="rect">
            <a:avLst/>
          </a:prstGeom>
          <a:ln w="12700">
            <a:solidFill>
              <a:srgbClr val="B5D2EC"/>
            </a:solidFill>
          </a:ln>
        </p:spPr>
      </p:pic>
      <p:sp>
        <p:nvSpPr>
          <p:cNvPr id="41" name="pole tekstowe 40"/>
          <p:cNvSpPr txBox="1"/>
          <p:nvPr/>
        </p:nvSpPr>
        <p:spPr>
          <a:xfrm>
            <a:off x="5185336" y="4149128"/>
            <a:ext cx="2014956" cy="4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108000" tIns="0" rIns="108000" bIns="0" rtlCol="0" anchor="ctr">
            <a:noAutofit/>
          </a:bodyPr>
          <a:lstStyle/>
          <a:p>
            <a:pPr algn="r"/>
            <a:r>
              <a:rPr lang="pl-PL" sz="700" dirty="0"/>
              <a:t>Rozbrajanie Niemców w Warszawie. W głębi widoczni rozbrojeni żołnierze niemieccy, a na pierwszym planie uzbrojeni </a:t>
            </a:r>
            <a:r>
              <a:rPr lang="pl-PL" sz="700"/>
              <a:t>studenci </a:t>
            </a:r>
            <a:r>
              <a:rPr lang="pl-PL" sz="700" smtClean="0"/>
              <a:t>polscy</a:t>
            </a:r>
            <a:endParaRPr lang="pl-PL" sz="700" i="1" dirty="0"/>
          </a:p>
        </p:txBody>
      </p:sp>
    </p:spTree>
    <p:extLst>
      <p:ext uri="{BB962C8B-B14F-4D97-AF65-F5344CB8AC3E}">
        <p14:creationId xmlns:p14="http://schemas.microsoft.com/office/powerpoint/2010/main" val="3697479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3" grpId="0" animBg="1"/>
      <p:bldP spid="34" grpId="0" animBg="1"/>
      <p:bldP spid="43" grpId="0"/>
      <p:bldP spid="44" grpId="0"/>
      <p:bldP spid="13" grpId="0"/>
      <p:bldP spid="16" grpId="0"/>
      <p:bldP spid="41" grpId="0" animBg="1"/>
    </p:bldLst>
  </p:timing>
</p:sld>
</file>

<file path=ppt/theme/theme1.xml><?xml version="1.0" encoding="utf-8"?>
<a:theme xmlns:a="http://schemas.openxmlformats.org/drawingml/2006/main" name="Motyw pakietu Office">
  <a:themeElements>
    <a:clrScheme name="Historia_Lic">
      <a:dk1>
        <a:sysClr val="windowText" lastClr="000000"/>
      </a:dk1>
      <a:lt1>
        <a:sysClr val="window" lastClr="FFFFFF"/>
      </a:lt1>
      <a:dk2>
        <a:srgbClr val="1F3864"/>
      </a:dk2>
      <a:lt2>
        <a:srgbClr val="E7E6E6"/>
      </a:lt2>
      <a:accent1>
        <a:srgbClr val="D1E3F3"/>
      </a:accent1>
      <a:accent2>
        <a:srgbClr val="8B3F65"/>
      </a:accent2>
      <a:accent3>
        <a:srgbClr val="A5A5A5"/>
      </a:accent3>
      <a:accent4>
        <a:srgbClr val="2E75B5"/>
      </a:accent4>
      <a:accent5>
        <a:srgbClr val="3F9FCB"/>
      </a:accent5>
      <a:accent6>
        <a:srgbClr val="4472C4"/>
      </a:accent6>
      <a:hlink>
        <a:srgbClr val="4472C4"/>
      </a:hlink>
      <a:folHlink>
        <a:srgbClr val="4472C4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rgbClr val="B5D2EC"/>
          </a:solidFill>
        </a:ln>
      </a:spPr>
      <a:bodyPr wrap="square" lIns="108000" tIns="36000" rIns="36000" bIns="36000" anchor="ctr">
        <a:noAutofit/>
      </a:bodyPr>
      <a:lstStyle>
        <a:defPPr marL="0">
          <a:spcAft>
            <a:spcPts val="200"/>
          </a:spcAft>
          <a:buClr>
            <a:srgbClr val="B5D2EC"/>
          </a:buClr>
          <a:defRPr sz="1400" dirty="0">
            <a:latin typeface="Calibri" panose="020F0502020204030204" pitchFamily="34" charset="0"/>
            <a:ea typeface="Calibri" panose="020F0502020204030204" pitchFamily="34" charset="0"/>
            <a:cs typeface="Times New Roman" panose="02020603050405020304" pitchFamily="18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13737</TotalTime>
  <Words>453</Words>
  <Application>Microsoft Office PowerPoint</Application>
  <PresentationFormat>Pokaz na ekranie (4:3)</PresentationFormat>
  <Paragraphs>64</Paragraphs>
  <Slides>7</Slides>
  <Notes>7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Motyw pakietu Office</vt:lpstr>
      <vt:lpstr>Projekt niestandardowy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Agata Bereza</dc:creator>
  <cp:lastModifiedBy>Marta Handschke</cp:lastModifiedBy>
  <cp:revision>1845</cp:revision>
  <dcterms:created xsi:type="dcterms:W3CDTF">2015-10-29T10:43:43Z</dcterms:created>
  <dcterms:modified xsi:type="dcterms:W3CDTF">2023-11-30T13:02:40Z</dcterms:modified>
</cp:coreProperties>
</file>