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102"/>
      </p:cViewPr>
      <p:guideLst>
        <p:guide orient="horz" pos="4042"/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Odzyskanie niepodległości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Odzyskanie niepodległości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Odzyskanie niepodległości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Odzyskanie niepodległości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>
          <a:xfrm>
            <a:off x="1143526" y="1341438"/>
            <a:ext cx="7498670" cy="4535834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Odzyskanie niepodległości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005064"/>
            <a:ext cx="1547432" cy="201622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najważniejszych wydarzeniach związanych z udziałem Polaków w I wojnie światowej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jaką rolę w odzyskaniu niepodległości przez Polskę odegrał Józef Piłsudski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jakich okolicznościach Polska odzyskała niepodległość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 trwania I wojny światowej i dokładną datę odzyskania niepodległości przez Polskę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kim był i czego dokonał Józef Piłsudski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organizacje wojskowe walczące podczas I wojny światowej 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I </a:t>
            </a:r>
            <a:r>
              <a:rPr lang="pl-PL" b="1" dirty="0">
                <a:solidFill>
                  <a:schemeClr val="tx2"/>
                </a:solidFill>
              </a:rPr>
              <a:t>wojna światowa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129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wybuchła w 1914 r.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jednej stronie stanęły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Austro-Węgry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jako </a:t>
            </a:r>
            <a:r>
              <a:rPr lang="pl-PL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centralne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drugiej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Rosja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Wielka Brytania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ententa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968044" y="944724"/>
            <a:ext cx="1079543" cy="5226096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503238" y="2708920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503547" y="2744924"/>
            <a:ext cx="3888000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przyczyną konfliktu była rywalizacja między tymi państwami o znaczenie w Europie i na świecie</a:t>
            </a:r>
            <a:endParaRPr lang="pl-PL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503547" y="3320988"/>
            <a:ext cx="3888000" cy="147616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trwała do 1918 r. i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okazała się najkrwawszą z dotychczasowych wojen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503238" y="3284984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8292" r="2647" b="3191"/>
          <a:stretch/>
        </p:blipFill>
        <p:spPr>
          <a:xfrm>
            <a:off x="5076231" y="1039527"/>
            <a:ext cx="3564532" cy="4765737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3131840" y="5373264"/>
            <a:ext cx="1836204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 smtClean="0"/>
              <a:t>Manifestacja </a:t>
            </a:r>
            <a:r>
              <a:rPr lang="pl-PL" sz="700" dirty="0"/>
              <a:t>Niemców w Berlinie popierających wybuch wojny i udział ich państwa w walkach z państwami ententy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43" grpId="0"/>
      <p:bldP spid="44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Dlaczego </a:t>
            </a:r>
            <a:r>
              <a:rPr lang="pl-PL" b="1" dirty="0">
                <a:solidFill>
                  <a:srgbClr val="013974"/>
                </a:solidFill>
              </a:rPr>
              <a:t>tak krwawa?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5" y="1376772"/>
            <a:ext cx="3888000" cy="79208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wynalazki w dziedzinie broni sprawiały, że na polu bitwy ginęły tysiące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żołnierzy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artyleria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4572126" y="3681028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4572435" y="3717032"/>
            <a:ext cx="3888000" cy="133214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zginęło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milionów żołnierzy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zostało 20 milionów żołnierzy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572435" y="2168860"/>
            <a:ext cx="3888000" cy="144016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trujące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karabiny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maszynowe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samoloty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okręty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podwodne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czołgi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"/>
          <a:stretch/>
        </p:blipFill>
        <p:spPr>
          <a:xfrm>
            <a:off x="0" y="1703629"/>
            <a:ext cx="4283968" cy="3021515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627968" y="4725144"/>
            <a:ext cx="1656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pPr algn="ctr"/>
            <a:r>
              <a:rPr lang="pl-PL" sz="700" dirty="0"/>
              <a:t>Austriacka artyleria dużego kalibru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31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572000" cy="3430913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Polacy </a:t>
            </a:r>
            <a:r>
              <a:rPr lang="pl-PL" b="1" dirty="0">
                <a:solidFill>
                  <a:schemeClr val="tx2"/>
                </a:solidFill>
              </a:rPr>
              <a:t>a I wojna światowa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75608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wielu Polaków wybuch wojny oznaczał zmianę w sytuacji ziem polskich i możliwość uzyskania większych swobód, a nawet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niepodległości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Łącznik prosty 35"/>
          <p:cNvCxnSpPr/>
          <p:nvPr/>
        </p:nvCxnSpPr>
        <p:spPr>
          <a:xfrm>
            <a:off x="503238" y="213285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03547" y="2168859"/>
            <a:ext cx="3888000" cy="100811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opowiedziała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po stronie ententy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Polaków opowiedziała się po stronie państw centralnych, a dokładniej Austro-Węgier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4787715" y="4879315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wśród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 był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Piłsudski</a:t>
            </a:r>
          </a:p>
        </p:txBody>
      </p:sp>
      <p:cxnSp>
        <p:nvCxnSpPr>
          <p:cNvPr id="42" name="Łącznik prosty 41"/>
          <p:cNvCxnSpPr/>
          <p:nvPr/>
        </p:nvCxnSpPr>
        <p:spPr>
          <a:xfrm>
            <a:off x="4787406" y="519319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4787715" y="5239354"/>
            <a:ext cx="3888000" cy="106996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wybuchu wojny utworzył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Pierwszą Kompanię Kadrową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walczyć w zaborze rosyjskim, ale ten plan się nie powiódł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1" y="3338756"/>
            <a:ext cx="4355237" cy="3077919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1776" b="2225"/>
          <a:stretch/>
        </p:blipFill>
        <p:spPr>
          <a:xfrm>
            <a:off x="503238" y="3424220"/>
            <a:ext cx="3564706" cy="2743342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4452" b="5331"/>
          <a:stretch>
            <a:fillRect/>
          </a:stretch>
        </p:blipFill>
        <p:spPr>
          <a:xfrm>
            <a:off x="6322074" y="1520788"/>
            <a:ext cx="2318378" cy="3135472"/>
          </a:xfrm>
          <a:custGeom>
            <a:avLst/>
            <a:gdLst>
              <a:gd name="connsiteX0" fmla="*/ 1159189 w 2318378"/>
              <a:gd name="connsiteY0" fmla="*/ 0 h 3135472"/>
              <a:gd name="connsiteX1" fmla="*/ 2318378 w 2318378"/>
              <a:gd name="connsiteY1" fmla="*/ 1567736 h 3135472"/>
              <a:gd name="connsiteX2" fmla="*/ 1159189 w 2318378"/>
              <a:gd name="connsiteY2" fmla="*/ 3135472 h 3135472"/>
              <a:gd name="connsiteX3" fmla="*/ 0 w 2318378"/>
              <a:gd name="connsiteY3" fmla="*/ 1567736 h 3135472"/>
              <a:gd name="connsiteX4" fmla="*/ 1159189 w 2318378"/>
              <a:gd name="connsiteY4" fmla="*/ 0 h 313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378" h="3135472">
                <a:moveTo>
                  <a:pt x="1159189" y="0"/>
                </a:moveTo>
                <a:cubicBezTo>
                  <a:pt x="1799391" y="0"/>
                  <a:pt x="2318378" y="701899"/>
                  <a:pt x="2318378" y="1567736"/>
                </a:cubicBezTo>
                <a:cubicBezTo>
                  <a:pt x="2318378" y="2433573"/>
                  <a:pt x="1799391" y="3135472"/>
                  <a:pt x="1159189" y="3135472"/>
                </a:cubicBezTo>
                <a:cubicBezTo>
                  <a:pt x="518987" y="3135472"/>
                  <a:pt x="0" y="2433573"/>
                  <a:pt x="0" y="1567736"/>
                </a:cubicBezTo>
                <a:cubicBezTo>
                  <a:pt x="0" y="701899"/>
                  <a:pt x="518987" y="0"/>
                  <a:pt x="1159189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B5D2EC"/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5616216" y="4185108"/>
            <a:ext cx="90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Józef Piłsudski</a:t>
            </a:r>
            <a:endParaRPr lang="pl-PL" sz="700" i="1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502698" y="5558337"/>
            <a:ext cx="1729042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Odezwa władz rosyjskich zachęcająca Polaków do opowiedzenia się w walce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po </a:t>
            </a:r>
            <a:r>
              <a:rPr lang="pl-PL" sz="700" dirty="0"/>
              <a:t>stronie Rosjan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41" grpId="0"/>
      <p:bldP spid="43" grpId="0"/>
      <p:bldP spid="44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Legiony </a:t>
            </a:r>
            <a:r>
              <a:rPr lang="pl-PL" b="1" dirty="0">
                <a:solidFill>
                  <a:srgbClr val="013974"/>
                </a:solidFill>
              </a:rPr>
              <a:t>Polskie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" b="1839"/>
          <a:stretch/>
        </p:blipFill>
        <p:spPr>
          <a:xfrm>
            <a:off x="510706" y="1520788"/>
            <a:ext cx="3899432" cy="2615183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510706" y="4149080"/>
            <a:ext cx="215308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Grupa legionistów pozuje do fotografii. Łącznie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w </a:t>
            </a:r>
            <a:r>
              <a:rPr lang="pl-PL" sz="700" dirty="0"/>
              <a:t>Legionach służyło ponad 16 tys. żołnierzy</a:t>
            </a:r>
            <a:endParaRPr lang="pl-PL" sz="700" i="1" dirty="0"/>
          </a:p>
        </p:txBody>
      </p:sp>
      <p:sp>
        <p:nvSpPr>
          <p:cNvPr id="51" name="Prostokąt 50"/>
          <p:cNvSpPr/>
          <p:nvPr/>
        </p:nvSpPr>
        <p:spPr>
          <a:xfrm>
            <a:off x="4572000" y="1376772"/>
            <a:ext cx="4068452" cy="122413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powrocie do zaboru austriackiego Piłsudski wraz ze swoimi żołnierzami wstąpił do tworzonych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Legionów Polskich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utworzyli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 Pierwszą Brygadę Legionów Polskich</a:t>
            </a:r>
          </a:p>
        </p:txBody>
      </p:sp>
      <p:sp>
        <p:nvSpPr>
          <p:cNvPr id="54" name="Prostokąt 53"/>
          <p:cNvSpPr/>
          <p:nvPr/>
        </p:nvSpPr>
        <p:spPr>
          <a:xfrm>
            <a:off x="4572000" y="2473544"/>
            <a:ext cx="4068452" cy="3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Legionów trwały do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1918 r.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4572000" y="2852936"/>
            <a:ext cx="4068452" cy="16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1917 r.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wojny przystąpiły po stronie ententy Stany Zjednoczone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największa potęga militarna ówczesnego świata, dlatego Piłsudski uznał, że popieranie państw centralnych straciło sens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doprowadził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tak zwanego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kryzysu przysięgowego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4572000" y="4653136"/>
            <a:ext cx="4068452" cy="6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polecił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żołnierzom odmówić złożenia przysięgi na wierność cesarzom austro-węgierskiemu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niemieckiemu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4572000" y="5445280"/>
            <a:ext cx="4068452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aresztowany i rok spędził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niemieckim więzieniu</a:t>
            </a:r>
          </a:p>
        </p:txBody>
      </p:sp>
      <p:cxnSp>
        <p:nvCxnSpPr>
          <p:cNvPr id="58" name="Łącznik prosty 57"/>
          <p:cNvCxnSpPr/>
          <p:nvPr/>
        </p:nvCxnSpPr>
        <p:spPr>
          <a:xfrm>
            <a:off x="4571691" y="2420888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4571691" y="2816932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>
            <a:off x="4571691" y="4617132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4571691" y="5405256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25698" r="5887" b="24278"/>
          <a:stretch/>
        </p:blipFill>
        <p:spPr>
          <a:xfrm>
            <a:off x="1273794" y="4545405"/>
            <a:ext cx="3132348" cy="1944216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510706" y="5877320"/>
            <a:ext cx="2297098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Po kryzysie przysięgowym większość żołnierzy Legionów została internowana, czyli zamknięta w specjalnych obozach bez możliwości ich opuszczania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4" grpId="0"/>
      <p:bldP spid="55" grpId="0"/>
      <p:bldP spid="56" grpId="0"/>
      <p:bldP spid="57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Koniec </a:t>
            </a:r>
            <a:r>
              <a:rPr lang="pl-PL" b="1" dirty="0">
                <a:solidFill>
                  <a:schemeClr val="tx2"/>
                </a:solidFill>
              </a:rPr>
              <a:t>I wojny światowej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12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1917 r. w Rosji wybuchły dwie rewolucje,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potem kraj pogrążył się w okrutnej wojnie domowej 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1918 r. Austro-Węgry rozpadły się, a Niemcy skapitulowały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968044" y="944724"/>
            <a:ext cx="1079543" cy="5226096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503238" y="2636912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503547" y="2672916"/>
            <a:ext cx="3888000" cy="126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klęska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wszystkich zaborców dała Polakom szansę na niepodległość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listopada 1918 r. do Warszawy przybył Józef Piłsudski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został przez Niemców zwolniony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więzienia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503547" y="3969060"/>
            <a:ext cx="3888000" cy="50405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listopada 1918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Piłsudski objął dowództwo nad wojskiem polskim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503238" y="3933056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03547" y="4545124"/>
            <a:ext cx="3888000" cy="50405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podporządkował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 się także tymczasowy rząd polski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4509120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5104600"/>
            <a:ext cx="3888000" cy="50405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odzyskała niepodległość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5068596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"/>
          <a:stretch/>
        </p:blipFill>
        <p:spPr>
          <a:xfrm>
            <a:off x="5189356" y="1376363"/>
            <a:ext cx="3955152" cy="2700709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5185336" y="4149128"/>
            <a:ext cx="2014956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Rozbrajanie Niemców w Warszawie. W głębi widoczni rozbrojeni żołnierze niemieccy, a na pierwszym planie uzbrojeni </a:t>
            </a:r>
            <a:r>
              <a:rPr lang="pl-PL" sz="700"/>
              <a:t>studenci </a:t>
            </a:r>
            <a:r>
              <a:rPr lang="pl-PL" sz="700" smtClean="0"/>
              <a:t>polscy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43" grpId="0"/>
      <p:bldP spid="44" grpId="0"/>
      <p:bldP spid="13" grpId="0"/>
      <p:bldP spid="16" grpId="0"/>
      <p:bldP spid="41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13737</TotalTime>
  <Words>453</Words>
  <Application>Microsoft Office PowerPoint</Application>
  <PresentationFormat>Pokaz na ekranie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1845</cp:revision>
  <dcterms:created xsi:type="dcterms:W3CDTF">2015-10-29T10:43:43Z</dcterms:created>
  <dcterms:modified xsi:type="dcterms:W3CDTF">2023-11-30T13:02:40Z</dcterms:modified>
</cp:coreProperties>
</file>