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08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D92F173-56DA-43D8-B893-37BF0491DEE5}" type="datetimeFigureOut">
              <a:rPr lang="pl-PL" smtClean="0"/>
              <a:pPr/>
              <a:t>29.04.2025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502B632-E167-4A4C-907F-16680332C4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F173-56DA-43D8-B893-37BF0491DEE5}" type="datetimeFigureOut">
              <a:rPr lang="pl-PL" smtClean="0"/>
              <a:pPr/>
              <a:t>29.04.2025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632-E167-4A4C-907F-16680332C4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F173-56DA-43D8-B893-37BF0491DEE5}" type="datetimeFigureOut">
              <a:rPr lang="pl-PL" smtClean="0"/>
              <a:pPr/>
              <a:t>29.04.2025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632-E167-4A4C-907F-16680332C4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D92F173-56DA-43D8-B893-37BF0491DEE5}" type="datetimeFigureOut">
              <a:rPr lang="pl-PL" smtClean="0"/>
              <a:pPr/>
              <a:t>29.04.2025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02B632-E167-4A4C-907F-16680332C49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D92F173-56DA-43D8-B893-37BF0491DEE5}" type="datetimeFigureOut">
              <a:rPr lang="pl-PL" smtClean="0"/>
              <a:pPr/>
              <a:t>29.04.2025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502B632-E167-4A4C-907F-16680332C4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F173-56DA-43D8-B893-37BF0491DEE5}" type="datetimeFigureOut">
              <a:rPr lang="pl-PL" smtClean="0"/>
              <a:pPr/>
              <a:t>29.04.2025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632-E167-4A4C-907F-16680332C49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F173-56DA-43D8-B893-37BF0491DEE5}" type="datetimeFigureOut">
              <a:rPr lang="pl-PL" smtClean="0"/>
              <a:pPr/>
              <a:t>29.04.2025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632-E167-4A4C-907F-16680332C49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92F173-56DA-43D8-B893-37BF0491DEE5}" type="datetimeFigureOut">
              <a:rPr lang="pl-PL" smtClean="0"/>
              <a:pPr/>
              <a:t>29.04.2025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02B632-E167-4A4C-907F-16680332C49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F173-56DA-43D8-B893-37BF0491DEE5}" type="datetimeFigureOut">
              <a:rPr lang="pl-PL" smtClean="0"/>
              <a:pPr/>
              <a:t>29.04.2025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632-E167-4A4C-907F-16680332C4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D92F173-56DA-43D8-B893-37BF0491DEE5}" type="datetimeFigureOut">
              <a:rPr lang="pl-PL" smtClean="0"/>
              <a:pPr/>
              <a:t>29.04.2025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02B632-E167-4A4C-907F-16680332C49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92F173-56DA-43D8-B893-37BF0491DEE5}" type="datetimeFigureOut">
              <a:rPr lang="pl-PL" smtClean="0"/>
              <a:pPr/>
              <a:t>29.04.2025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02B632-E167-4A4C-907F-16680332C49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D92F173-56DA-43D8-B893-37BF0491DEE5}" type="datetimeFigureOut">
              <a:rPr lang="pl-PL" smtClean="0"/>
              <a:pPr/>
              <a:t>29.04.2025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02B632-E167-4A4C-907F-16680332C49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14546" y="428604"/>
            <a:ext cx="6521948" cy="421484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000" b="1" dirty="0" smtClean="0">
                <a:solidFill>
                  <a:schemeClr val="tx1"/>
                </a:solidFill>
                <a:latin typeface="Gabriola" pitchFamily="82" charset="0"/>
              </a:rPr>
              <a:t>Konkurs </a:t>
            </a:r>
            <a:br>
              <a:rPr lang="pl-PL" sz="6000" b="1" dirty="0" smtClean="0">
                <a:solidFill>
                  <a:schemeClr val="tx1"/>
                </a:solidFill>
                <a:latin typeface="Gabriola" pitchFamily="82" charset="0"/>
              </a:rPr>
            </a:br>
            <a:r>
              <a:rPr lang="pl-PL" sz="6000" b="1" dirty="0" smtClean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„Mój Kawałek Świata. </a:t>
            </a:r>
            <a:br>
              <a:rPr lang="pl-PL" sz="6000" b="1" dirty="0" smtClean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</a:br>
            <a:r>
              <a:rPr lang="pl-PL" sz="6000" b="1" dirty="0" smtClean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Na Wycieczkę!”</a:t>
            </a:r>
            <a:br>
              <a:rPr lang="pl-PL" sz="6000" b="1" dirty="0" smtClean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</a:br>
            <a:r>
              <a:rPr lang="pl-PL" sz="2700" b="1" dirty="0" smtClean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_____________________________________________________</a:t>
            </a:r>
            <a:r>
              <a:rPr lang="pl-PL" sz="6000" dirty="0" smtClean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/>
            </a:r>
            <a:br>
              <a:rPr lang="pl-PL" sz="6000" dirty="0" smtClean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</a:br>
            <a:r>
              <a:rPr lang="pl-PL" sz="4900" dirty="0" smtClean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tytuł pracy: </a:t>
            </a:r>
            <a:br>
              <a:rPr lang="pl-PL" sz="4900" dirty="0" smtClean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</a:br>
            <a:r>
              <a:rPr lang="pl-PL" sz="4900" dirty="0" smtClean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„Ojcowski park – natura i historia”</a:t>
            </a:r>
            <a:endParaRPr lang="pl-PL" sz="4900" b="1" dirty="0">
              <a:solidFill>
                <a:schemeClr val="accent1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79712" y="5003322"/>
            <a:ext cx="6192688" cy="1371600"/>
          </a:xfrm>
        </p:spPr>
        <p:txBody>
          <a:bodyPr/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Gabriola" pitchFamily="82" charset="0"/>
              </a:rPr>
              <a:t>Mikołaj Dąbrowski – klasa 8b</a:t>
            </a:r>
          </a:p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Gabriola" pitchFamily="82" charset="0"/>
              </a:rPr>
              <a:t>Zespół Szkolno-Przedszkolny w Modlnicy</a:t>
            </a:r>
            <a:endParaRPr lang="pl-PL" sz="3600" b="1" dirty="0">
              <a:solidFill>
                <a:schemeClr val="tx1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920880" cy="634082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smtClean="0">
                <a:solidFill>
                  <a:schemeClr val="tx1"/>
                </a:solidFill>
                <a:latin typeface="Gabriola" pitchFamily="82" charset="0"/>
              </a:rPr>
              <a:t>„Mój Kawałek Świata.  Na Wycieczkę!”</a:t>
            </a:r>
            <a:endParaRPr lang="pl-PL" sz="48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424936" cy="3240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000" b="1" dirty="0" smtClean="0">
                <a:latin typeface="Gabriola" pitchFamily="82" charset="0"/>
              </a:rPr>
              <a:t>Nieopodal znajduje się Brama Krakowska. To jedna z kilku </a:t>
            </a:r>
            <a:br>
              <a:rPr lang="pl-PL" sz="3000" b="1" dirty="0" smtClean="0">
                <a:latin typeface="Gabriola" pitchFamily="82" charset="0"/>
              </a:rPr>
            </a:br>
            <a:r>
              <a:rPr lang="pl-PL" sz="3000" b="1" dirty="0" smtClean="0">
                <a:latin typeface="Gabriola" pitchFamily="82" charset="0"/>
              </a:rPr>
              <a:t>skalnych wrót w Ojcowskim Parku Narodowym. Jej kształt </a:t>
            </a:r>
            <a:br>
              <a:rPr lang="pl-PL" sz="3000" b="1" dirty="0" smtClean="0">
                <a:latin typeface="Gabriola" pitchFamily="82" charset="0"/>
              </a:rPr>
            </a:br>
            <a:r>
              <a:rPr lang="pl-PL" sz="3000" b="1" dirty="0" smtClean="0">
                <a:latin typeface="Gabriola" pitchFamily="82" charset="0"/>
              </a:rPr>
              <a:t>świetnie przypomina klasyczną bramę. </a:t>
            </a:r>
            <a:br>
              <a:rPr lang="pl-PL" sz="3000" b="1" dirty="0" smtClean="0">
                <a:latin typeface="Gabriola" pitchFamily="82" charset="0"/>
              </a:rPr>
            </a:br>
            <a:r>
              <a:rPr lang="pl-PL" sz="3000" b="1" dirty="0" smtClean="0">
                <a:latin typeface="Gabriola" pitchFamily="82" charset="0"/>
              </a:rPr>
              <a:t>Nazwa wywodzi się z historii tego malowniczego miejsca. </a:t>
            </a:r>
            <a:endParaRPr lang="pl-PL" sz="3000" b="1" dirty="0">
              <a:latin typeface="Gabriola" pitchFamily="82" charset="0"/>
            </a:endParaRPr>
          </a:p>
        </p:txBody>
      </p:sp>
      <p:pic>
        <p:nvPicPr>
          <p:cNvPr id="7" name="Obraz 6" descr="20250404_1638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7724">
            <a:off x="5438073" y="2959670"/>
            <a:ext cx="2704501" cy="3606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az 7" descr="Brama Krakowsk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36443">
            <a:off x="729355" y="3099405"/>
            <a:ext cx="4680520" cy="32554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920880" cy="634082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smtClean="0">
                <a:solidFill>
                  <a:schemeClr val="tx1"/>
                </a:solidFill>
                <a:latin typeface="Gabriola" pitchFamily="82" charset="0"/>
              </a:rPr>
              <a:t>„Mój Kawałek Świata.  Na Wycieczkę!”</a:t>
            </a:r>
            <a:endParaRPr lang="pl-PL" sz="48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4365104"/>
            <a:ext cx="8064896" cy="23762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3000" b="1" dirty="0" smtClean="0">
                <a:latin typeface="Gabriola" pitchFamily="82" charset="0"/>
              </a:rPr>
              <a:t>Jak prawie każde miejsce, Brama Krakowska również ma swoją legendę. Odległość pomiędzy dwiema ścianami bramy z roku </a:t>
            </a:r>
            <a:br>
              <a:rPr lang="pl-PL" sz="3000" b="1" dirty="0" smtClean="0">
                <a:latin typeface="Gabriola" pitchFamily="82" charset="0"/>
              </a:rPr>
            </a:br>
            <a:r>
              <a:rPr lang="pl-PL" sz="3000" b="1" dirty="0" smtClean="0">
                <a:latin typeface="Gabriola" pitchFamily="82" charset="0"/>
              </a:rPr>
              <a:t>na rok zmniejsza się. Kiedy obydwie skały się połączą, nastąpi </a:t>
            </a:r>
            <a:br>
              <a:rPr lang="pl-PL" sz="3000" b="1" dirty="0" smtClean="0">
                <a:latin typeface="Gabriola" pitchFamily="82" charset="0"/>
              </a:rPr>
            </a:br>
            <a:r>
              <a:rPr lang="pl-PL" sz="3000" b="1" dirty="0" smtClean="0">
                <a:latin typeface="Gabriola" pitchFamily="82" charset="0"/>
              </a:rPr>
              <a:t>koniec świata. Aby temu zapobiec, turyści przechodząc </a:t>
            </a:r>
            <a:br>
              <a:rPr lang="pl-PL" sz="3000" b="1" dirty="0" smtClean="0">
                <a:latin typeface="Gabriola" pitchFamily="82" charset="0"/>
              </a:rPr>
            </a:br>
            <a:r>
              <a:rPr lang="pl-PL" sz="3000" b="1" dirty="0" smtClean="0">
                <a:latin typeface="Gabriola" pitchFamily="82" charset="0"/>
              </a:rPr>
              <a:t>tędy podpierają skały patykami. </a:t>
            </a:r>
            <a:endParaRPr lang="pl-PL" sz="3000" b="1" dirty="0">
              <a:latin typeface="Gabriola" pitchFamily="82" charset="0"/>
            </a:endParaRPr>
          </a:p>
        </p:txBody>
      </p:sp>
      <p:pic>
        <p:nvPicPr>
          <p:cNvPr id="6" name="Obraz 5" descr="Zrzut ekranu 2025-04-13 19453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980728"/>
            <a:ext cx="4176464" cy="33189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920880" cy="634082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smtClean="0">
                <a:solidFill>
                  <a:schemeClr val="tx1"/>
                </a:solidFill>
                <a:latin typeface="Gabriola" pitchFamily="82" charset="0"/>
              </a:rPr>
              <a:t>„Mój Kawałek Świata.  Na Wycieczkę!”</a:t>
            </a:r>
            <a:endParaRPr lang="pl-PL" sz="48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4824536" cy="5904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000" b="1" dirty="0" smtClean="0">
                <a:latin typeface="Gabriola" pitchFamily="82" charset="0"/>
              </a:rPr>
              <a:t>Jak już wcześniej wspomniałem, kilkaset metrów dalej znajduje się wejście </a:t>
            </a:r>
            <a:br>
              <a:rPr lang="pl-PL" sz="3000" b="1" dirty="0" smtClean="0">
                <a:latin typeface="Gabriola" pitchFamily="82" charset="0"/>
              </a:rPr>
            </a:br>
            <a:r>
              <a:rPr lang="pl-PL" sz="3000" b="1" dirty="0" smtClean="0">
                <a:latin typeface="Gabriola" pitchFamily="82" charset="0"/>
              </a:rPr>
              <a:t>na skalną górę, w której znajdziemy jedną z najmniejszych jaskiń, </a:t>
            </a:r>
            <a:br>
              <a:rPr lang="pl-PL" sz="3000" b="1" dirty="0" smtClean="0">
                <a:latin typeface="Gabriola" pitchFamily="82" charset="0"/>
              </a:rPr>
            </a:br>
            <a:r>
              <a:rPr lang="pl-PL" sz="3000" b="1" dirty="0" smtClean="0">
                <a:latin typeface="Gabriola" pitchFamily="82" charset="0"/>
              </a:rPr>
              <a:t>Jaskinię Ciemną, którą będzie </a:t>
            </a:r>
            <a:br>
              <a:rPr lang="pl-PL" sz="3000" b="1" dirty="0" smtClean="0">
                <a:latin typeface="Gabriola" pitchFamily="82" charset="0"/>
              </a:rPr>
            </a:br>
            <a:r>
              <a:rPr lang="pl-PL" sz="3000" b="1" dirty="0" smtClean="0">
                <a:latin typeface="Gabriola" pitchFamily="82" charset="0"/>
              </a:rPr>
              <a:t>można zwiedzać już od 20 kwietnia </a:t>
            </a:r>
            <a:br>
              <a:rPr lang="pl-PL" sz="3000" b="1" dirty="0" smtClean="0">
                <a:latin typeface="Gabriola" pitchFamily="82" charset="0"/>
              </a:rPr>
            </a:br>
            <a:r>
              <a:rPr lang="pl-PL" sz="3000" b="1" dirty="0" smtClean="0">
                <a:latin typeface="Gabriola" pitchFamily="82" charset="0"/>
              </a:rPr>
              <a:t>do 14 października z przewodnikiem. </a:t>
            </a:r>
            <a:br>
              <a:rPr lang="pl-PL" sz="3000" b="1" dirty="0" smtClean="0">
                <a:latin typeface="Gabriola" pitchFamily="82" charset="0"/>
              </a:rPr>
            </a:br>
            <a:r>
              <a:rPr lang="pl-PL" sz="3000" b="1" dirty="0" smtClean="0">
                <a:latin typeface="Gabriola" pitchFamily="82" charset="0"/>
              </a:rPr>
              <a:t>Jaskinia ta znajduje się w centrum Ojcowskiego Parku Narodowego </a:t>
            </a:r>
            <a:br>
              <a:rPr lang="pl-PL" sz="3000" b="1" dirty="0" smtClean="0">
                <a:latin typeface="Gabriola" pitchFamily="82" charset="0"/>
              </a:rPr>
            </a:br>
            <a:r>
              <a:rPr lang="pl-PL" sz="3000" b="1" dirty="0" smtClean="0">
                <a:latin typeface="Gabriola" pitchFamily="82" charset="0"/>
              </a:rPr>
              <a:t>oraz blisko szlaku turystycznego, odwiedzanego przez ogromną </a:t>
            </a:r>
            <a:br>
              <a:rPr lang="pl-PL" sz="3000" b="1" dirty="0" smtClean="0">
                <a:latin typeface="Gabriola" pitchFamily="82" charset="0"/>
              </a:rPr>
            </a:br>
            <a:r>
              <a:rPr lang="pl-PL" sz="3000" b="1" dirty="0" smtClean="0">
                <a:latin typeface="Gabriola" pitchFamily="82" charset="0"/>
              </a:rPr>
              <a:t>ilość turystów.</a:t>
            </a:r>
            <a:endParaRPr lang="pl-PL" sz="3000" b="1" dirty="0">
              <a:latin typeface="Gabriola" pitchFamily="82" charset="0"/>
            </a:endParaRPr>
          </a:p>
        </p:txBody>
      </p:sp>
      <p:pic>
        <p:nvPicPr>
          <p:cNvPr id="5" name="Obraz 4" descr="20250404_16423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2209">
            <a:off x="5212209" y="1152877"/>
            <a:ext cx="3240360" cy="4320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920880" cy="634082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smtClean="0">
                <a:solidFill>
                  <a:schemeClr val="tx1"/>
                </a:solidFill>
                <a:latin typeface="Gabriola" pitchFamily="82" charset="0"/>
              </a:rPr>
              <a:t>„Mój Kawałek Świata.  Na Wycieczkę!”</a:t>
            </a:r>
            <a:endParaRPr lang="pl-PL" sz="48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07504" y="980728"/>
            <a:ext cx="8568952" cy="2592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000" b="1" dirty="0" smtClean="0">
                <a:latin typeface="Gabriola" pitchFamily="82" charset="0"/>
              </a:rPr>
              <a:t>Legenda związana z tym miejscem mówi, że kiedy miejscowi mieszkańcy ukryli się w Jaskini Ciemnej podczas najazdu Tatarów, Bóg zasłonił swoją ręką wejście do jaskini i w taki sposób zmylił ślad pogoni. </a:t>
            </a:r>
            <a:br>
              <a:rPr lang="pl-PL" sz="3000" b="1" dirty="0" smtClean="0">
                <a:latin typeface="Gabriola" pitchFamily="82" charset="0"/>
              </a:rPr>
            </a:br>
            <a:r>
              <a:rPr lang="pl-PL" sz="3000" b="1" dirty="0" smtClean="0">
                <a:latin typeface="Gabriola" pitchFamily="82" charset="0"/>
              </a:rPr>
              <a:t>Na uwiecznienie tego znaku powstała owa skała w kształcie dłoni, nazwana później „Rękawicą”.</a:t>
            </a:r>
            <a:endParaRPr lang="pl-PL" sz="3000" b="1" dirty="0">
              <a:latin typeface="Gabriola" pitchFamily="82" charset="0"/>
            </a:endParaRPr>
          </a:p>
        </p:txBody>
      </p:sp>
      <p:pic>
        <p:nvPicPr>
          <p:cNvPr id="8" name="Obraz 7" descr="Zrzut ekranu 2025-04-13 19555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3593294"/>
            <a:ext cx="3816424" cy="2838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920880" cy="634082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smtClean="0">
                <a:solidFill>
                  <a:schemeClr val="tx1"/>
                </a:solidFill>
                <a:latin typeface="Gabriola" pitchFamily="82" charset="0"/>
              </a:rPr>
              <a:t>„Mój Kawałek Świata.  Na Wycieczkę!”</a:t>
            </a:r>
            <a:endParaRPr lang="pl-PL" sz="48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4958408"/>
            <a:ext cx="7885384" cy="18995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3000" b="1" dirty="0" smtClean="0">
                <a:latin typeface="Gabriola" pitchFamily="82" charset="0"/>
              </a:rPr>
              <a:t>Idąc dalej czerwonym szlakiem, dotrzemy do Ruin Zamku </a:t>
            </a:r>
            <a:br>
              <a:rPr lang="pl-PL" sz="3000" b="1" dirty="0" smtClean="0">
                <a:latin typeface="Gabriola" pitchFamily="82" charset="0"/>
              </a:rPr>
            </a:br>
            <a:r>
              <a:rPr lang="pl-PL" sz="3000" b="1" dirty="0" smtClean="0">
                <a:latin typeface="Gabriola" pitchFamily="82" charset="0"/>
              </a:rPr>
              <a:t>w Ojcowie, zwanego też Zamkiem Kazimierzowskim, ponieważ </a:t>
            </a:r>
            <a:br>
              <a:rPr lang="pl-PL" sz="3000" b="1" dirty="0" smtClean="0">
                <a:latin typeface="Gabriola" pitchFamily="82" charset="0"/>
              </a:rPr>
            </a:br>
            <a:r>
              <a:rPr lang="pl-PL" sz="3000" b="1" dirty="0" smtClean="0">
                <a:latin typeface="Gabriola" pitchFamily="82" charset="0"/>
              </a:rPr>
              <a:t>w drugiej połowie XIV wieku, jego mury wzniesiono na polecenie Kazimierza Wielkiego.</a:t>
            </a:r>
            <a:endParaRPr lang="pl-PL" sz="3000" b="1" dirty="0">
              <a:latin typeface="Gabriola" pitchFamily="82" charset="0"/>
            </a:endParaRPr>
          </a:p>
        </p:txBody>
      </p:sp>
      <p:pic>
        <p:nvPicPr>
          <p:cNvPr id="5" name="Obraz 4" descr="20250413_13093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1075">
            <a:off x="566234" y="1053534"/>
            <a:ext cx="2751770" cy="3669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 descr="20250413_13163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5485">
            <a:off x="3794537" y="1270703"/>
            <a:ext cx="4644248" cy="34831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920880" cy="634082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smtClean="0">
                <a:solidFill>
                  <a:schemeClr val="tx1"/>
                </a:solidFill>
                <a:latin typeface="Gabriola" pitchFamily="82" charset="0"/>
              </a:rPr>
              <a:t>„Mój Kawałek Świata.  Na Wycieczkę!”</a:t>
            </a:r>
            <a:endParaRPr lang="pl-PL" sz="48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7885384" cy="28803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000" b="1" dirty="0" smtClean="0">
                <a:latin typeface="Gabriola" pitchFamily="82" charset="0"/>
              </a:rPr>
              <a:t>Jak historia głosi, nazwa warowni na początku brzmiała Ociec. </a:t>
            </a:r>
            <a:br>
              <a:rPr lang="pl-PL" sz="3000" b="1" dirty="0" smtClean="0">
                <a:latin typeface="Gabriola" pitchFamily="82" charset="0"/>
              </a:rPr>
            </a:br>
            <a:r>
              <a:rPr lang="pl-PL" sz="3000" b="1" dirty="0" smtClean="0">
                <a:latin typeface="Gabriola" pitchFamily="82" charset="0"/>
              </a:rPr>
              <a:t>Sam król </a:t>
            </a:r>
            <a:r>
              <a:rPr lang="pl-PL" sz="3000" b="1" smtClean="0">
                <a:latin typeface="Gabriola" pitchFamily="82" charset="0"/>
              </a:rPr>
              <a:t>nadał tę </a:t>
            </a:r>
            <a:r>
              <a:rPr lang="pl-PL" sz="3000" b="1" dirty="0" smtClean="0">
                <a:latin typeface="Gabriola" pitchFamily="82" charset="0"/>
              </a:rPr>
              <a:t>nazwę na pamiątkę walki o tron krakowski, </a:t>
            </a:r>
            <a:br>
              <a:rPr lang="pl-PL" sz="3000" b="1" dirty="0" smtClean="0">
                <a:latin typeface="Gabriola" pitchFamily="82" charset="0"/>
              </a:rPr>
            </a:br>
            <a:r>
              <a:rPr lang="pl-PL" sz="3000" b="1" dirty="0" smtClean="0">
                <a:latin typeface="Gabriola" pitchFamily="82" charset="0"/>
              </a:rPr>
              <a:t>po tym jak jego ojciec, Władysław Łokietek ukrywał się w jednej </a:t>
            </a:r>
            <a:br>
              <a:rPr lang="pl-PL" sz="3000" b="1" dirty="0" smtClean="0">
                <a:latin typeface="Gabriola" pitchFamily="82" charset="0"/>
              </a:rPr>
            </a:br>
            <a:r>
              <a:rPr lang="pl-PL" sz="3000" b="1" dirty="0" smtClean="0">
                <a:latin typeface="Gabriola" pitchFamily="82" charset="0"/>
              </a:rPr>
              <a:t>z jaskiń. Od tego też wywodzi się obecna nazwa Ojców.</a:t>
            </a:r>
            <a:endParaRPr lang="pl-PL" sz="3000" b="1" dirty="0">
              <a:latin typeface="Gabriola" pitchFamily="82" charset="0"/>
            </a:endParaRPr>
          </a:p>
        </p:txBody>
      </p:sp>
      <p:pic>
        <p:nvPicPr>
          <p:cNvPr id="7" name="Obraz 6" descr="20250413_132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183">
            <a:off x="4951912" y="3136746"/>
            <a:ext cx="257175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az 7" descr="20250413_13225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0652">
            <a:off x="1302876" y="3124766"/>
            <a:ext cx="2593390" cy="3457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20250413_131827sxsxsx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59886">
            <a:off x="251520" y="1628800"/>
            <a:ext cx="4009075" cy="3068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920880" cy="634082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smtClean="0">
                <a:solidFill>
                  <a:schemeClr val="tx1"/>
                </a:solidFill>
                <a:latin typeface="Gabriola" pitchFamily="82" charset="0"/>
              </a:rPr>
              <a:t>„Mój Kawałek Świata.  Na Wycieczkę!”</a:t>
            </a:r>
            <a:endParaRPr lang="pl-PL" sz="48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4869160"/>
            <a:ext cx="7560840" cy="15841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000" b="1" dirty="0" smtClean="0">
                <a:latin typeface="Gabriola" pitchFamily="82" charset="0"/>
              </a:rPr>
              <a:t>Niestety ze średniowiecznej warowni prawie nic nie zostało. </a:t>
            </a:r>
            <a:br>
              <a:rPr lang="pl-PL" sz="3000" b="1" dirty="0" smtClean="0">
                <a:latin typeface="Gabriola" pitchFamily="82" charset="0"/>
              </a:rPr>
            </a:br>
            <a:r>
              <a:rPr lang="pl-PL" sz="3000" b="1" dirty="0" smtClean="0">
                <a:latin typeface="Gabriola" pitchFamily="82" charset="0"/>
              </a:rPr>
              <a:t>Można zobaczyć pozostałości murów obronnych, resztki budynków, bramę wjazdową, oraz studnie.</a:t>
            </a:r>
            <a:endParaRPr lang="pl-PL" sz="3000" b="1" dirty="0">
              <a:latin typeface="Gabriola" pitchFamily="82" charset="0"/>
            </a:endParaRPr>
          </a:p>
        </p:txBody>
      </p:sp>
      <p:pic>
        <p:nvPicPr>
          <p:cNvPr id="6" name="Obraz 5" descr="20250413_13111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6309">
            <a:off x="4824750" y="1808034"/>
            <a:ext cx="3995936" cy="2996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az 8" descr="20250413_13113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1124744"/>
            <a:ext cx="2355726" cy="3140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920880" cy="634082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smtClean="0">
                <a:solidFill>
                  <a:schemeClr val="tx1"/>
                </a:solidFill>
                <a:latin typeface="Gabriola" pitchFamily="82" charset="0"/>
              </a:rPr>
              <a:t>„Mój Kawałek Świata.  Na Wycieczkę!”</a:t>
            </a:r>
            <a:endParaRPr lang="pl-PL" sz="48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7776864" cy="23042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000" b="1" dirty="0" smtClean="0">
                <a:latin typeface="Gabriola" pitchFamily="82" charset="0"/>
              </a:rPr>
              <a:t>Kierując się dalej wzdłuż Prądnika, napotkamy wspaniałą kaplicę usytuowaną na wodzie. Obiekt ten ze względu na architekturę, położenie oraz zarys historyczny, jest bardzo częstym i ważnym miejscem odwiedzanym przez turystów.</a:t>
            </a:r>
            <a:endParaRPr lang="pl-PL" sz="3000" b="1" dirty="0">
              <a:latin typeface="Gabriola" pitchFamily="82" charset="0"/>
            </a:endParaRPr>
          </a:p>
        </p:txBody>
      </p:sp>
      <p:pic>
        <p:nvPicPr>
          <p:cNvPr id="7" name="Obraz 6" descr="20250413_12565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3068960"/>
            <a:ext cx="4680520" cy="35103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920880" cy="634082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smtClean="0">
                <a:solidFill>
                  <a:schemeClr val="tx1"/>
                </a:solidFill>
                <a:latin typeface="Gabriola" pitchFamily="82" charset="0"/>
              </a:rPr>
              <a:t>„Mój Kawałek Świata.  Na Wycieczkę!”</a:t>
            </a:r>
            <a:endParaRPr lang="pl-PL" sz="48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4752528" cy="52565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000" b="1" dirty="0" smtClean="0">
                <a:latin typeface="Gabriola" pitchFamily="82" charset="0"/>
              </a:rPr>
              <a:t>W XIX wieku Ojców był znanym uzdrowiskiem i w miejscu gdzie obecnie stoi Kaplica „Na Wodzie”, znajdowały się łazienki zdrojowe. Kaplica św. Józefa Robotnika w Ojcowie została zbudowana w 1901 roku. Obecnie </a:t>
            </a:r>
            <a:br>
              <a:rPr lang="pl-PL" sz="3000" b="1" dirty="0" smtClean="0">
                <a:latin typeface="Gabriola" pitchFamily="82" charset="0"/>
              </a:rPr>
            </a:br>
            <a:r>
              <a:rPr lang="pl-PL" sz="3000" b="1" dirty="0" smtClean="0">
                <a:latin typeface="Gabriola" pitchFamily="82" charset="0"/>
              </a:rPr>
              <a:t>w miejscu tym odbywają się liczne uroczystości religijne, takie jak msze święte, śluby i chrzty. </a:t>
            </a:r>
            <a:endParaRPr lang="pl-PL" sz="3000" b="1" dirty="0">
              <a:latin typeface="Gabriola" pitchFamily="82" charset="0"/>
            </a:endParaRPr>
          </a:p>
        </p:txBody>
      </p:sp>
      <p:pic>
        <p:nvPicPr>
          <p:cNvPr id="5" name="Obraz 4" descr="20250413_12575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7222">
            <a:off x="5021300" y="1294178"/>
            <a:ext cx="3510390" cy="4680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920880" cy="634082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smtClean="0">
                <a:solidFill>
                  <a:schemeClr val="tx1"/>
                </a:solidFill>
                <a:latin typeface="Gabriola" pitchFamily="82" charset="0"/>
              </a:rPr>
              <a:t>„Mój Kawałek Świata.  Na Wycieczkę!”</a:t>
            </a:r>
            <a:endParaRPr lang="pl-PL" sz="48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779912" y="1124744"/>
            <a:ext cx="4896544" cy="46085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000" b="1" dirty="0" smtClean="0">
                <a:latin typeface="Gabriola" pitchFamily="82" charset="0"/>
              </a:rPr>
              <a:t>Idziemy dalej w kierunku Sułoszowej. </a:t>
            </a:r>
            <a:br>
              <a:rPr lang="pl-PL" sz="3000" b="1" dirty="0" smtClean="0">
                <a:latin typeface="Gabriola" pitchFamily="82" charset="0"/>
              </a:rPr>
            </a:br>
            <a:r>
              <a:rPr lang="pl-PL" sz="3000" b="1" dirty="0" smtClean="0">
                <a:latin typeface="Gabriola" pitchFamily="82" charset="0"/>
              </a:rPr>
              <a:t>Po około 6 km na prawym zboczu zobaczymy charakterystyczną skałę </a:t>
            </a:r>
            <a:br>
              <a:rPr lang="pl-PL" sz="3000" b="1" dirty="0" smtClean="0">
                <a:latin typeface="Gabriola" pitchFamily="82" charset="0"/>
              </a:rPr>
            </a:br>
            <a:r>
              <a:rPr lang="pl-PL" sz="3000" b="1" dirty="0" smtClean="0">
                <a:latin typeface="Gabriola" pitchFamily="82" charset="0"/>
              </a:rPr>
              <a:t>w kształcie maczugi. Skała ta nosi nazwę Maczuga Herkulesa, </a:t>
            </a:r>
            <a:br>
              <a:rPr lang="pl-PL" sz="3000" b="1" dirty="0" smtClean="0">
                <a:latin typeface="Gabriola" pitchFamily="82" charset="0"/>
              </a:rPr>
            </a:br>
            <a:r>
              <a:rPr lang="pl-PL" sz="3000" b="1" dirty="0" smtClean="0">
                <a:latin typeface="Gabriola" pitchFamily="82" charset="0"/>
              </a:rPr>
              <a:t>i mierzy 25 metrów wysokości. </a:t>
            </a:r>
            <a:br>
              <a:rPr lang="pl-PL" sz="3000" b="1" dirty="0" smtClean="0">
                <a:latin typeface="Gabriola" pitchFamily="82" charset="0"/>
              </a:rPr>
            </a:br>
            <a:r>
              <a:rPr lang="pl-PL" sz="3000" b="1" dirty="0" smtClean="0">
                <a:latin typeface="Gabriola" pitchFamily="82" charset="0"/>
              </a:rPr>
              <a:t>Obecnie jest bardzo charakterystyczną częścią krajobrazu i położona jest u stóp Zamku w Pieskowej Skale.</a:t>
            </a:r>
            <a:endParaRPr lang="pl-PL" sz="3000" b="1" dirty="0">
              <a:latin typeface="Gabriola" pitchFamily="82" charset="0"/>
            </a:endParaRPr>
          </a:p>
        </p:txBody>
      </p:sp>
      <p:pic>
        <p:nvPicPr>
          <p:cNvPr id="6" name="Obraz 5" descr="20250404_172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49878">
            <a:off x="346342" y="1482971"/>
            <a:ext cx="3312368" cy="4416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920880" cy="634082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smtClean="0">
                <a:solidFill>
                  <a:schemeClr val="tx1"/>
                </a:solidFill>
                <a:latin typeface="Gabriola" pitchFamily="82" charset="0"/>
              </a:rPr>
              <a:t>„Mój Kawałek Świata.  Na Wycieczkę!”</a:t>
            </a:r>
            <a:endParaRPr lang="pl-PL" sz="48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1560" y="4509120"/>
            <a:ext cx="7467600" cy="2016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000" b="1" dirty="0" smtClean="0">
                <a:latin typeface="Gabriola" pitchFamily="82" charset="0"/>
              </a:rPr>
              <a:t>Na północ od Krakowa przebiega pasmo wyżyny </a:t>
            </a:r>
            <a:br>
              <a:rPr lang="pl-PL" sz="3000" b="1" dirty="0" smtClean="0">
                <a:latin typeface="Gabriola" pitchFamily="82" charset="0"/>
              </a:rPr>
            </a:br>
            <a:r>
              <a:rPr lang="pl-PL" sz="3000" b="1" dirty="0" smtClean="0">
                <a:latin typeface="Gabriola" pitchFamily="82" charset="0"/>
              </a:rPr>
              <a:t>Krakowsko-Częstochowskiej. Znajduje się w nim wiele tras turystycznych, po których można bezpiecznie </a:t>
            </a:r>
            <a:br>
              <a:rPr lang="pl-PL" sz="3000" b="1" dirty="0" smtClean="0">
                <a:latin typeface="Gabriola" pitchFamily="82" charset="0"/>
              </a:rPr>
            </a:br>
            <a:r>
              <a:rPr lang="pl-PL" sz="3000" b="1" dirty="0" smtClean="0">
                <a:latin typeface="Gabriola" pitchFamily="82" charset="0"/>
              </a:rPr>
              <a:t>zwiedzać okolicę. </a:t>
            </a:r>
            <a:endParaRPr lang="pl-PL" sz="3000" b="1" dirty="0">
              <a:latin typeface="Gabriola" pitchFamily="82" charset="0"/>
            </a:endParaRPr>
          </a:p>
        </p:txBody>
      </p:sp>
      <p:pic>
        <p:nvPicPr>
          <p:cNvPr id="4" name="Obraz 3" descr="zazazaz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052736"/>
            <a:ext cx="7128792" cy="3326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920880" cy="634082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smtClean="0">
                <a:solidFill>
                  <a:schemeClr val="tx1"/>
                </a:solidFill>
                <a:latin typeface="Gabriola" pitchFamily="82" charset="0"/>
              </a:rPr>
              <a:t>„Mój Kawałek Świata.  Na Wycieczkę!”</a:t>
            </a:r>
            <a:endParaRPr lang="pl-PL" sz="48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496944" cy="27363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000" b="1" dirty="0" smtClean="0">
                <a:latin typeface="Gabriola" pitchFamily="82" charset="0"/>
              </a:rPr>
              <a:t>Zamek w Pieskowej Skale jest podobnie jak Zamek w Ojcowie, ważnym punktem przez który przebiegał szlak handlowy z Krakowa na Śląsk. Miejsce w którym się znajduje owy zamek jak również jego historia </a:t>
            </a:r>
            <a:br>
              <a:rPr lang="pl-PL" sz="3000" b="1" dirty="0" smtClean="0">
                <a:latin typeface="Gabriola" pitchFamily="82" charset="0"/>
              </a:rPr>
            </a:br>
            <a:r>
              <a:rPr lang="pl-PL" sz="3000" b="1" dirty="0" smtClean="0">
                <a:latin typeface="Gabriola" pitchFamily="82" charset="0"/>
              </a:rPr>
              <a:t>i architektura, jest jedną z głównych atrakcji turystycznych </a:t>
            </a:r>
            <a:br>
              <a:rPr lang="pl-PL" sz="3000" b="1" dirty="0" smtClean="0">
                <a:latin typeface="Gabriola" pitchFamily="82" charset="0"/>
              </a:rPr>
            </a:br>
            <a:r>
              <a:rPr lang="pl-PL" sz="3000" b="1" dirty="0" smtClean="0">
                <a:latin typeface="Gabriola" pitchFamily="82" charset="0"/>
              </a:rPr>
              <a:t>na Szlaku Orlich Gniazd.</a:t>
            </a:r>
            <a:endParaRPr lang="pl-PL" sz="3000" b="1" dirty="0">
              <a:latin typeface="Gabriola" pitchFamily="82" charset="0"/>
            </a:endParaRPr>
          </a:p>
        </p:txBody>
      </p:sp>
      <p:pic>
        <p:nvPicPr>
          <p:cNvPr id="5" name="Obraz 4" descr="20250413_12185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0186">
            <a:off x="523644" y="3666661"/>
            <a:ext cx="3706135" cy="2779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az 6" descr="20250413_12284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2802">
            <a:off x="4605618" y="3645288"/>
            <a:ext cx="3751824" cy="2813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920880" cy="634082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smtClean="0">
                <a:solidFill>
                  <a:schemeClr val="tx1"/>
                </a:solidFill>
                <a:latin typeface="Gabriola" pitchFamily="82" charset="0"/>
              </a:rPr>
              <a:t>„Mój Kawałek Świata.  Na Wycieczkę!”</a:t>
            </a:r>
            <a:endParaRPr lang="pl-PL" sz="48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496944" cy="22322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000" b="1" dirty="0" smtClean="0">
                <a:latin typeface="Gabriola" pitchFamily="82" charset="0"/>
              </a:rPr>
              <a:t>Główną atrakcją tego zamku są piękne ogrody widoczne z dziedzińca. Wzorowany na Wawelu przepiękny dziedziniec z krużgankami. </a:t>
            </a:r>
            <a:br>
              <a:rPr lang="pl-PL" sz="3000" b="1" dirty="0" smtClean="0">
                <a:latin typeface="Gabriola" pitchFamily="82" charset="0"/>
              </a:rPr>
            </a:br>
            <a:r>
              <a:rPr lang="pl-PL" sz="3000" b="1" dirty="0" smtClean="0">
                <a:latin typeface="Gabriola" pitchFamily="82" charset="0"/>
              </a:rPr>
              <a:t>W czterech komnatach tego zamku utworzono sale muzealne, </a:t>
            </a:r>
            <a:br>
              <a:rPr lang="pl-PL" sz="3000" b="1" dirty="0" smtClean="0">
                <a:latin typeface="Gabriola" pitchFamily="82" charset="0"/>
              </a:rPr>
            </a:br>
            <a:r>
              <a:rPr lang="pl-PL" sz="3000" b="1" dirty="0" smtClean="0">
                <a:latin typeface="Gabriola" pitchFamily="82" charset="0"/>
              </a:rPr>
              <a:t>w których możemy zobaczyć malarstwo, meble i rzeźby od XIV do XIX w.</a:t>
            </a:r>
            <a:endParaRPr lang="pl-PL" sz="3000" b="1" dirty="0">
              <a:latin typeface="Gabriola" pitchFamily="82" charset="0"/>
            </a:endParaRPr>
          </a:p>
        </p:txBody>
      </p:sp>
      <p:pic>
        <p:nvPicPr>
          <p:cNvPr id="6" name="Obraz 5" descr="20250413_1226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51167">
            <a:off x="362504" y="3220223"/>
            <a:ext cx="4299953" cy="3224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az 8" descr="20250413_12332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467">
            <a:off x="5292080" y="3140968"/>
            <a:ext cx="2520280" cy="3360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920880" cy="634082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smtClean="0">
                <a:solidFill>
                  <a:schemeClr val="tx1"/>
                </a:solidFill>
                <a:latin typeface="Gabriola" pitchFamily="82" charset="0"/>
              </a:rPr>
              <a:t>„Mój Kawałek Świata.  Na Wycieczkę!”</a:t>
            </a:r>
            <a:endParaRPr lang="pl-PL" sz="48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352928" cy="51125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000" b="1" dirty="0" smtClean="0">
                <a:latin typeface="Gabriola" pitchFamily="82" charset="0"/>
              </a:rPr>
              <a:t>Trasa czerwonego szlaku ciągnie się jeszcze dalej w kierunku Olkusza. My jednak zakończymy wycieczkę na Zamku w Pieskowej Skale.</a:t>
            </a:r>
          </a:p>
          <a:p>
            <a:pPr marL="0" indent="0" algn="ctr">
              <a:buNone/>
            </a:pPr>
            <a:endParaRPr lang="pl-PL" sz="500" b="1" dirty="0" smtClean="0">
              <a:latin typeface="Gabriola" pitchFamily="82" charset="0"/>
            </a:endParaRPr>
          </a:p>
          <a:p>
            <a:pPr marL="0" indent="0" algn="ctr">
              <a:buNone/>
            </a:pPr>
            <a:r>
              <a:rPr lang="pl-PL" sz="3000" b="1" dirty="0" smtClean="0">
                <a:latin typeface="Gabriola" pitchFamily="82" charset="0"/>
              </a:rPr>
              <a:t>Ojcowski Park Narodowy to prawdziwa perła Małopolski!</a:t>
            </a:r>
            <a:br>
              <a:rPr lang="pl-PL" sz="3000" b="1" dirty="0" smtClean="0">
                <a:latin typeface="Gabriola" pitchFamily="82" charset="0"/>
              </a:rPr>
            </a:br>
            <a:r>
              <a:rPr lang="pl-PL" sz="3000" b="1" dirty="0" smtClean="0">
                <a:latin typeface="Gabriola" pitchFamily="82" charset="0"/>
              </a:rPr>
              <a:t>Zachwyca malowniczymi dolinami, wapiennymi skałami, tajemniczymi jaskiniami i średniowiecznymi ruinami.</a:t>
            </a:r>
            <a:br>
              <a:rPr lang="pl-PL" sz="3000" b="1" dirty="0" smtClean="0">
                <a:latin typeface="Gabriola" pitchFamily="82" charset="0"/>
              </a:rPr>
            </a:br>
            <a:r>
              <a:rPr lang="pl-PL" sz="3000" b="1" dirty="0" smtClean="0">
                <a:latin typeface="Gabriola" pitchFamily="82" charset="0"/>
              </a:rPr>
              <a:t>To idealne miejsce na spacer wśród natury, spotkanie z historią </a:t>
            </a:r>
            <a:br>
              <a:rPr lang="pl-PL" sz="3000" b="1" dirty="0" smtClean="0">
                <a:latin typeface="Gabriola" pitchFamily="82" charset="0"/>
              </a:rPr>
            </a:br>
            <a:r>
              <a:rPr lang="pl-PL" sz="3000" b="1" dirty="0" smtClean="0">
                <a:latin typeface="Gabriola" pitchFamily="82" charset="0"/>
              </a:rPr>
              <a:t>i chwilę wytchnienia od codziennego zgiełku. </a:t>
            </a:r>
            <a:br>
              <a:rPr lang="pl-PL" sz="3000" b="1" dirty="0" smtClean="0">
                <a:latin typeface="Gabriola" pitchFamily="82" charset="0"/>
              </a:rPr>
            </a:br>
            <a:r>
              <a:rPr lang="pl-PL" sz="3000" b="1" dirty="0" smtClean="0">
                <a:latin typeface="Gabriola" pitchFamily="82" charset="0"/>
              </a:rPr>
              <a:t>Przyjedź i odkryj magię najmniejszego, </a:t>
            </a:r>
            <a:br>
              <a:rPr lang="pl-PL" sz="3000" b="1" dirty="0" smtClean="0">
                <a:latin typeface="Gabriola" pitchFamily="82" charset="0"/>
              </a:rPr>
            </a:br>
            <a:r>
              <a:rPr lang="pl-PL" sz="3000" b="1" dirty="0" smtClean="0">
                <a:latin typeface="Gabriola" pitchFamily="82" charset="0"/>
              </a:rPr>
              <a:t>ale niezwykle urokliwego parku narodowego w Polsce!  </a:t>
            </a:r>
            <a:endParaRPr lang="pl-PL" sz="3000" b="1" dirty="0">
              <a:latin typeface="Gabriola" pitchFamily="82" charset="0"/>
            </a:endParaRPr>
          </a:p>
        </p:txBody>
      </p:sp>
      <p:pic>
        <p:nvPicPr>
          <p:cNvPr id="7" name="Obraz 6" descr="Zrzut ekranu 2025-04-13 203107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5517232"/>
            <a:ext cx="1250220" cy="121615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7920880" cy="1570186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smtClean="0">
                <a:solidFill>
                  <a:schemeClr val="tx1"/>
                </a:solidFill>
                <a:latin typeface="Gabriola" pitchFamily="82" charset="0"/>
              </a:rPr>
              <a:t>„Mój Kawałek Świata.  </a:t>
            </a:r>
            <a:br>
              <a:rPr lang="pl-PL" sz="4800" b="1" dirty="0" smtClean="0">
                <a:solidFill>
                  <a:schemeClr val="tx1"/>
                </a:solidFill>
                <a:latin typeface="Gabriola" pitchFamily="82" charset="0"/>
              </a:rPr>
            </a:br>
            <a:r>
              <a:rPr lang="pl-PL" sz="4800" b="1" dirty="0" smtClean="0">
                <a:solidFill>
                  <a:schemeClr val="tx1"/>
                </a:solidFill>
                <a:latin typeface="Gabriola" pitchFamily="82" charset="0"/>
              </a:rPr>
              <a:t>Na Wycieczkę!”</a:t>
            </a:r>
            <a:endParaRPr lang="pl-PL" sz="48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3573016"/>
            <a:ext cx="8352928" cy="18722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b="1" dirty="0" smtClean="0">
                <a:latin typeface="Goudy Old Style" pitchFamily="18" charset="0"/>
              </a:rPr>
              <a:t>SERDECZNIE ZAPRASZAM </a:t>
            </a:r>
          </a:p>
          <a:p>
            <a:pPr marL="0" indent="0" algn="ctr">
              <a:buNone/>
            </a:pPr>
            <a:r>
              <a:rPr lang="pl-PL" sz="3600" b="1" dirty="0" smtClean="0">
                <a:latin typeface="Goudy Old Style" pitchFamily="18" charset="0"/>
              </a:rPr>
              <a:t/>
            </a:r>
            <a:br>
              <a:rPr lang="pl-PL" sz="3600" b="1" dirty="0" smtClean="0">
                <a:latin typeface="Goudy Old Style" pitchFamily="18" charset="0"/>
              </a:rPr>
            </a:br>
            <a:r>
              <a:rPr lang="pl-PL" sz="3600" b="1" dirty="0" smtClean="0">
                <a:latin typeface="Goudy Old Style" pitchFamily="18" charset="0"/>
              </a:rPr>
              <a:t>DO ZWIEDZANIA MOJEJ OKOLICY</a:t>
            </a:r>
            <a:endParaRPr lang="pl-PL" sz="3600" b="1" dirty="0">
              <a:latin typeface="Goudy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800"/>
                            </p:stCondLst>
                            <p:childTnLst>
                              <p:par>
                                <p:cTn id="2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920880" cy="634082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smtClean="0">
                <a:solidFill>
                  <a:schemeClr val="tx1"/>
                </a:solidFill>
                <a:latin typeface="Gabriola" pitchFamily="82" charset="0"/>
              </a:rPr>
              <a:t>„Mój Kawałek Świata.  Na Wycieczkę!”</a:t>
            </a:r>
            <a:endParaRPr lang="pl-PL" sz="48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3600400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 smtClean="0">
                <a:latin typeface="Gabriola" pitchFamily="82" charset="0"/>
              </a:rPr>
              <a:t>Będziemy spacerować fragmentem szlaku czerwonego. </a:t>
            </a:r>
            <a:br>
              <a:rPr lang="pl-PL" sz="3200" b="1" dirty="0" smtClean="0">
                <a:latin typeface="Gabriola" pitchFamily="82" charset="0"/>
              </a:rPr>
            </a:br>
            <a:r>
              <a:rPr lang="pl-PL" sz="3200" b="1" dirty="0" smtClean="0">
                <a:latin typeface="Gabriola" pitchFamily="82" charset="0"/>
              </a:rPr>
              <a:t>Wędrówkę zaczniemy </a:t>
            </a:r>
            <a:br>
              <a:rPr lang="pl-PL" sz="3200" b="1" dirty="0" smtClean="0">
                <a:latin typeface="Gabriola" pitchFamily="82" charset="0"/>
              </a:rPr>
            </a:br>
            <a:r>
              <a:rPr lang="pl-PL" sz="3200" b="1" dirty="0" smtClean="0">
                <a:latin typeface="Gabriola" pitchFamily="82" charset="0"/>
              </a:rPr>
              <a:t>od ul. Wesołej 126a </a:t>
            </a:r>
            <a:br>
              <a:rPr lang="pl-PL" sz="3200" b="1" dirty="0" smtClean="0">
                <a:latin typeface="Gabriola" pitchFamily="82" charset="0"/>
              </a:rPr>
            </a:br>
            <a:r>
              <a:rPr lang="pl-PL" sz="3200" b="1" dirty="0" smtClean="0">
                <a:latin typeface="Gabriola" pitchFamily="82" charset="0"/>
              </a:rPr>
              <a:t>w Prądniku Korzkiewskim.</a:t>
            </a:r>
          </a:p>
          <a:p>
            <a:pPr marL="0" indent="0" algn="ctr">
              <a:buNone/>
            </a:pPr>
            <a:r>
              <a:rPr lang="pl-PL" sz="3200" b="1" dirty="0" smtClean="0">
                <a:latin typeface="Gabriola" pitchFamily="82" charset="0"/>
              </a:rPr>
              <a:t> </a:t>
            </a:r>
            <a:br>
              <a:rPr lang="pl-PL" sz="3200" b="1" dirty="0" smtClean="0">
                <a:latin typeface="Gabriola" pitchFamily="82" charset="0"/>
              </a:rPr>
            </a:br>
            <a:r>
              <a:rPr lang="pl-PL" sz="3200" b="1" dirty="0" smtClean="0">
                <a:latin typeface="Gabriola" pitchFamily="82" charset="0"/>
              </a:rPr>
              <a:t>Idziemy ulicą Swawola, Doliną Prądnika w kierunku Ojcowa.</a:t>
            </a:r>
            <a:endParaRPr lang="pl-PL" sz="3200" b="1" dirty="0">
              <a:latin typeface="Gabriola" pitchFamily="82" charset="0"/>
            </a:endParaRPr>
          </a:p>
        </p:txBody>
      </p:sp>
      <p:pic>
        <p:nvPicPr>
          <p:cNvPr id="9" name="Obraz 8" descr="mapa z punktami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103">
            <a:off x="3910764" y="1119621"/>
            <a:ext cx="4557385" cy="4309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920880" cy="634082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smtClean="0">
                <a:solidFill>
                  <a:schemeClr val="tx1"/>
                </a:solidFill>
                <a:latin typeface="Gabriola" pitchFamily="82" charset="0"/>
              </a:rPr>
              <a:t>„Mój Kawałek Świata.  Na Wycieczkę!”</a:t>
            </a:r>
            <a:endParaRPr lang="pl-PL" sz="48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352928" cy="2016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000" b="1" dirty="0" smtClean="0">
                <a:latin typeface="Gabriola" pitchFamily="82" charset="0"/>
              </a:rPr>
              <a:t>Szlak ten prowadzi po terenach, które zasłynęły z pięknych malowniczych krajobrazów. Odwiedzający te miejsca, podziwiają  różnorodność ukształtowania terenu i jego roślinność.</a:t>
            </a:r>
            <a:endParaRPr lang="pl-PL" sz="3000" b="1" dirty="0">
              <a:latin typeface="Gabriola" pitchFamily="82" charset="0"/>
            </a:endParaRPr>
          </a:p>
        </p:txBody>
      </p:sp>
      <p:pic>
        <p:nvPicPr>
          <p:cNvPr id="5" name="Obraz 4" descr="Zrzut ekranu 2025-04-13 1900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47608">
            <a:off x="1259632" y="2996952"/>
            <a:ext cx="6193194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Zrzut ekranu 2025-04-13 19052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42134">
            <a:off x="354260" y="1319181"/>
            <a:ext cx="5091073" cy="3018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920880" cy="634082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smtClean="0">
                <a:solidFill>
                  <a:schemeClr val="tx1"/>
                </a:solidFill>
                <a:latin typeface="Gabriola" pitchFamily="82" charset="0"/>
              </a:rPr>
              <a:t>„Mój Kawałek Świata.  Na Wycieczkę!”</a:t>
            </a:r>
            <a:endParaRPr lang="pl-PL" sz="48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4941168"/>
            <a:ext cx="7848872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000" b="1" dirty="0" smtClean="0">
                <a:latin typeface="Gabriola" pitchFamily="82" charset="0"/>
              </a:rPr>
              <a:t>Dnem doliny płynie Prądnik, którego początek stanowi źródło </a:t>
            </a:r>
            <a:br>
              <a:rPr lang="pl-PL" sz="3000" b="1" dirty="0" smtClean="0">
                <a:latin typeface="Gabriola" pitchFamily="82" charset="0"/>
              </a:rPr>
            </a:br>
            <a:r>
              <a:rPr lang="pl-PL" sz="3000" b="1" dirty="0" smtClean="0">
                <a:latin typeface="Gabriola" pitchFamily="82" charset="0"/>
              </a:rPr>
              <a:t>w Sułoszowej. Spacerowicze zachwycają się różnymi formami skalnymi, w których utworzyły się jaskinie.</a:t>
            </a:r>
            <a:endParaRPr lang="pl-PL" sz="3000" b="1" dirty="0">
              <a:latin typeface="Gabriola" pitchFamily="82" charset="0"/>
            </a:endParaRPr>
          </a:p>
        </p:txBody>
      </p:sp>
      <p:pic>
        <p:nvPicPr>
          <p:cNvPr id="6" name="Obraz 5" descr="Zrzut ekranu 2025-04-13 19030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8021">
            <a:off x="4159669" y="1810455"/>
            <a:ext cx="4562573" cy="29495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920880" cy="634082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smtClean="0">
                <a:solidFill>
                  <a:schemeClr val="tx1"/>
                </a:solidFill>
                <a:latin typeface="Gabriola" pitchFamily="82" charset="0"/>
              </a:rPr>
              <a:t>„Mój Kawałek Świata.  Na Wycieczkę!”</a:t>
            </a:r>
            <a:endParaRPr lang="pl-PL" sz="48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352928" cy="223224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sz="3200" b="1" dirty="0" smtClean="0">
                <a:latin typeface="Gabriola" pitchFamily="82" charset="0"/>
              </a:rPr>
              <a:t>Dolinę Prądnika zdobią liczne lasy liściaste z lipami, </a:t>
            </a:r>
            <a:br>
              <a:rPr lang="pl-PL" sz="3200" b="1" dirty="0" smtClean="0">
                <a:latin typeface="Gabriola" pitchFamily="82" charset="0"/>
              </a:rPr>
            </a:br>
            <a:r>
              <a:rPr lang="pl-PL" sz="3200" b="1" dirty="0" smtClean="0">
                <a:latin typeface="Gabriola" pitchFamily="82" charset="0"/>
              </a:rPr>
              <a:t>dębami i grabami. Poza granicami Parku Ojcowskiego, </a:t>
            </a:r>
            <a:br>
              <a:rPr lang="pl-PL" sz="3200" b="1" dirty="0" smtClean="0">
                <a:latin typeface="Gabriola" pitchFamily="82" charset="0"/>
              </a:rPr>
            </a:br>
            <a:r>
              <a:rPr lang="pl-PL" sz="3200" b="1" dirty="0" smtClean="0">
                <a:latin typeface="Gabriola" pitchFamily="82" charset="0"/>
              </a:rPr>
              <a:t>Prądnik przepływa przez tereny rolnicze. </a:t>
            </a:r>
            <a:br>
              <a:rPr lang="pl-PL" sz="3200" b="1" dirty="0" smtClean="0">
                <a:latin typeface="Gabriola" pitchFamily="82" charset="0"/>
              </a:rPr>
            </a:br>
            <a:r>
              <a:rPr lang="pl-PL" sz="3200" b="1" dirty="0" smtClean="0">
                <a:latin typeface="Gabriola" pitchFamily="82" charset="0"/>
              </a:rPr>
              <a:t>W rejonie skrzyżowania  z ulicą Skalską, idziemy dalej ulicą Ojcowską. </a:t>
            </a:r>
            <a:br>
              <a:rPr lang="pl-PL" sz="3200" b="1" dirty="0" smtClean="0">
                <a:latin typeface="Gabriola" pitchFamily="82" charset="0"/>
              </a:rPr>
            </a:br>
            <a:r>
              <a:rPr lang="pl-PL" sz="3200" b="1" dirty="0" smtClean="0">
                <a:latin typeface="Gabriola" pitchFamily="82" charset="0"/>
              </a:rPr>
              <a:t>Wchodzimy na drogę szutrową w kierunku Ojcowa.</a:t>
            </a:r>
            <a:endParaRPr lang="pl-PL" sz="3200" b="1" dirty="0">
              <a:latin typeface="Gabriola" pitchFamily="82" charset="0"/>
            </a:endParaRPr>
          </a:p>
        </p:txBody>
      </p:sp>
      <p:pic>
        <p:nvPicPr>
          <p:cNvPr id="8" name="Obraz 7" descr="Zrzut ekranu 2025-04-13 19102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8081">
            <a:off x="2528547" y="3467487"/>
            <a:ext cx="4340056" cy="2885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Zrzut ekranu 2025-04-13 19194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0938">
            <a:off x="4204476" y="3103793"/>
            <a:ext cx="3982596" cy="31152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920880" cy="634082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smtClean="0">
                <a:solidFill>
                  <a:schemeClr val="tx1"/>
                </a:solidFill>
                <a:latin typeface="Gabriola" pitchFamily="82" charset="0"/>
              </a:rPr>
              <a:t>„Mój Kawałek Świata.  Na Wycieczkę!”</a:t>
            </a:r>
            <a:endParaRPr lang="pl-PL" sz="48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5536" y="980728"/>
            <a:ext cx="7848872" cy="18722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3000" b="1" dirty="0" smtClean="0">
                <a:latin typeface="Gabriola" pitchFamily="82" charset="0"/>
              </a:rPr>
              <a:t>Na końcu tej uliczki napotkamy malownicze miejsce, u stóp którego zobaczymy Źródełko Miłości. </a:t>
            </a:r>
          </a:p>
          <a:p>
            <a:pPr marL="0" indent="0" algn="ctr">
              <a:buNone/>
            </a:pPr>
            <a:r>
              <a:rPr lang="pl-PL" sz="3000" b="1" dirty="0" smtClean="0">
                <a:latin typeface="Gabriola" pitchFamily="82" charset="0"/>
              </a:rPr>
              <a:t>Jeśli przyjrzymy się uważnie, można dostrzec na dnie źródełka wydrążone w kamieniu serce.</a:t>
            </a:r>
            <a:endParaRPr lang="pl-PL" sz="3000" b="1" dirty="0">
              <a:latin typeface="Gabriola" pitchFamily="82" charset="0"/>
            </a:endParaRPr>
          </a:p>
        </p:txBody>
      </p:sp>
      <p:pic>
        <p:nvPicPr>
          <p:cNvPr id="5" name="Obraz 4" descr="Zrzut ekranu 2025-04-13 19175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4611">
            <a:off x="358461" y="3414596"/>
            <a:ext cx="4814727" cy="2699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920880" cy="634082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smtClean="0">
                <a:solidFill>
                  <a:schemeClr val="tx1"/>
                </a:solidFill>
                <a:latin typeface="Gabriola" pitchFamily="82" charset="0"/>
              </a:rPr>
              <a:t>„Mój Kawałek Świata.  Na Wycieczkę!”</a:t>
            </a:r>
            <a:endParaRPr lang="pl-PL" sz="48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0" y="1988840"/>
            <a:ext cx="4104456" cy="3312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000" b="1" dirty="0" smtClean="0">
                <a:latin typeface="Gabriola" pitchFamily="82" charset="0"/>
              </a:rPr>
              <a:t>Zakochani odwiedzają to miejsce, bo jak mówi legenda, </a:t>
            </a:r>
            <a:br>
              <a:rPr lang="pl-PL" sz="3000" b="1" dirty="0" smtClean="0">
                <a:latin typeface="Gabriola" pitchFamily="82" charset="0"/>
              </a:rPr>
            </a:br>
            <a:r>
              <a:rPr lang="pl-PL" sz="3000" b="1" dirty="0" smtClean="0">
                <a:latin typeface="Gabriola" pitchFamily="82" charset="0"/>
              </a:rPr>
              <a:t>każda para, która napije </a:t>
            </a:r>
            <a:br>
              <a:rPr lang="pl-PL" sz="3000" b="1" dirty="0" smtClean="0">
                <a:latin typeface="Gabriola" pitchFamily="82" charset="0"/>
              </a:rPr>
            </a:br>
            <a:r>
              <a:rPr lang="pl-PL" sz="3000" b="1" dirty="0" smtClean="0">
                <a:latin typeface="Gabriola" pitchFamily="82" charset="0"/>
              </a:rPr>
              <a:t>się ze źródełka, zostanie </a:t>
            </a:r>
            <a:br>
              <a:rPr lang="pl-PL" sz="3000" b="1" dirty="0" smtClean="0">
                <a:latin typeface="Gabriola" pitchFamily="82" charset="0"/>
              </a:rPr>
            </a:br>
            <a:r>
              <a:rPr lang="pl-PL" sz="3000" b="1" dirty="0" smtClean="0">
                <a:latin typeface="Gabriola" pitchFamily="82" charset="0"/>
              </a:rPr>
              <a:t>cudownie połączona </a:t>
            </a:r>
            <a:br>
              <a:rPr lang="pl-PL" sz="3000" b="1" dirty="0" smtClean="0">
                <a:latin typeface="Gabriola" pitchFamily="82" charset="0"/>
              </a:rPr>
            </a:br>
            <a:r>
              <a:rPr lang="pl-PL" sz="3000" b="1" dirty="0" smtClean="0">
                <a:latin typeface="Gabriola" pitchFamily="82" charset="0"/>
              </a:rPr>
              <a:t>wspaniałą miłością na wieki.</a:t>
            </a:r>
            <a:endParaRPr lang="pl-PL" sz="3000" b="1" dirty="0">
              <a:latin typeface="Gabriola" pitchFamily="82" charset="0"/>
            </a:endParaRPr>
          </a:p>
        </p:txBody>
      </p:sp>
      <p:pic>
        <p:nvPicPr>
          <p:cNvPr id="7" name="Obraz 6" descr="Zrzut ekranu 2025-04-13 19292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90314">
            <a:off x="604689" y="2020516"/>
            <a:ext cx="3583741" cy="309790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920880" cy="634082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smtClean="0">
                <a:solidFill>
                  <a:schemeClr val="tx1"/>
                </a:solidFill>
                <a:latin typeface="Gabriola" pitchFamily="82" charset="0"/>
              </a:rPr>
              <a:t>„Mój Kawałek Świata.  Na Wycieczkę!”</a:t>
            </a:r>
            <a:endParaRPr lang="pl-PL" sz="48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5536" y="5229200"/>
            <a:ext cx="7632848" cy="1152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000" b="1" dirty="0" smtClean="0">
                <a:latin typeface="Gabriola" pitchFamily="82" charset="0"/>
              </a:rPr>
              <a:t>Z tego miejsca rozciera się przepiękny widok na ogromny masyw skalny, tzw. Rękawicę, w którym znajduje się Jaskinia Ciemna.</a:t>
            </a:r>
            <a:endParaRPr lang="pl-PL" sz="3000" b="1" dirty="0">
              <a:latin typeface="Gabriola" pitchFamily="82" charset="0"/>
            </a:endParaRPr>
          </a:p>
        </p:txBody>
      </p:sp>
      <p:pic>
        <p:nvPicPr>
          <p:cNvPr id="5" name="Obraz 4" descr="Zrzut ekranu 2025-04-13 19244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29602">
            <a:off x="296828" y="1085805"/>
            <a:ext cx="4632115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 descr="Zrzut ekranu 2025-04-13 19335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4219">
            <a:off x="4358332" y="1948584"/>
            <a:ext cx="4422802" cy="3220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235</TotalTime>
  <Words>568</Words>
  <Application>Microsoft Office PowerPoint</Application>
  <PresentationFormat>Pokaz na ekranie (4:3)</PresentationFormat>
  <Paragraphs>52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9" baseType="lpstr">
      <vt:lpstr>Century Schoolbook</vt:lpstr>
      <vt:lpstr>Gabriola</vt:lpstr>
      <vt:lpstr>Goudy Old Style</vt:lpstr>
      <vt:lpstr>Wingdings</vt:lpstr>
      <vt:lpstr>Wingdings 2</vt:lpstr>
      <vt:lpstr>Wykusz</vt:lpstr>
      <vt:lpstr>Konkurs  „Mój Kawałek Świata.  Na Wycieczkę!” _____________________________________________________ tytuł pracy:  „Ojcowski park – natura i historia”</vt:lpstr>
      <vt:lpstr>„Mój Kawałek Świata.  Na Wycieczkę!”</vt:lpstr>
      <vt:lpstr>„Mój Kawałek Świata.  Na Wycieczkę!”</vt:lpstr>
      <vt:lpstr>„Mój Kawałek Świata.  Na Wycieczkę!”</vt:lpstr>
      <vt:lpstr>„Mój Kawałek Świata.  Na Wycieczkę!”</vt:lpstr>
      <vt:lpstr>„Mój Kawałek Świata.  Na Wycieczkę!”</vt:lpstr>
      <vt:lpstr>„Mój Kawałek Świata.  Na Wycieczkę!”</vt:lpstr>
      <vt:lpstr>„Mój Kawałek Świata.  Na Wycieczkę!”</vt:lpstr>
      <vt:lpstr>„Mój Kawałek Świata.  Na Wycieczkę!”</vt:lpstr>
      <vt:lpstr>„Mój Kawałek Świata.  Na Wycieczkę!”</vt:lpstr>
      <vt:lpstr>„Mój Kawałek Świata.  Na Wycieczkę!”</vt:lpstr>
      <vt:lpstr>„Mój Kawałek Świata.  Na Wycieczkę!”</vt:lpstr>
      <vt:lpstr>„Mój Kawałek Świata.  Na Wycieczkę!”</vt:lpstr>
      <vt:lpstr>„Mój Kawałek Świata.  Na Wycieczkę!”</vt:lpstr>
      <vt:lpstr>„Mój Kawałek Świata.  Na Wycieczkę!”</vt:lpstr>
      <vt:lpstr>„Mój Kawałek Świata.  Na Wycieczkę!”</vt:lpstr>
      <vt:lpstr>„Mój Kawałek Świata.  Na Wycieczkę!”</vt:lpstr>
      <vt:lpstr>„Mój Kawałek Świata.  Na Wycieczkę!”</vt:lpstr>
      <vt:lpstr>„Mój Kawałek Świata.  Na Wycieczkę!”</vt:lpstr>
      <vt:lpstr>„Mój Kawałek Świata.  Na Wycieczkę!”</vt:lpstr>
      <vt:lpstr>„Mój Kawałek Świata.  Na Wycieczkę!”</vt:lpstr>
      <vt:lpstr>„Mój Kawałek Świata.  Na Wycieczkę!”</vt:lpstr>
      <vt:lpstr>„Mój Kawałek Świata.   Na Wycieczkę!”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Konkurs  „Mój Kawałek Świata. Na Wycieczkę!”</dc:title>
  <dc:creator>Mikołaj Dąbrowski</dc:creator>
  <cp:lastModifiedBy>Andrzej Tuźnik</cp:lastModifiedBy>
  <cp:revision>27</cp:revision>
  <dcterms:created xsi:type="dcterms:W3CDTF">2025-04-13T12:13:54Z</dcterms:created>
  <dcterms:modified xsi:type="dcterms:W3CDTF">2025-04-29T10:55:41Z</dcterms:modified>
</cp:coreProperties>
</file>