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08" autoAdjust="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D92F173-56DA-43D8-B893-37BF0491DEE5}" type="datetimeFigureOut">
              <a:rPr lang="pl-PL" smtClean="0"/>
              <a:pPr/>
              <a:t>29.04.2025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l-PL"/>
          </a:p>
        </p:txBody>
      </p:sp>
      <p:sp>
        <p:nvSpPr>
          <p:cNvPr id="10" name="Prostokąt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Prostokąt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Prostokąt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Łącznik prosty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Łącznik prosty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Łącznik prosty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Łącznik prosty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Łącznik prosty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Łącznik prosty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Prostokąt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502B632-E167-4A4C-907F-16680332C49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2F173-56DA-43D8-B893-37BF0491DEE5}" type="datetimeFigureOut">
              <a:rPr lang="pl-PL" smtClean="0"/>
              <a:pPr/>
              <a:t>29.04.2025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B632-E167-4A4C-907F-16680332C49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2F173-56DA-43D8-B893-37BF0491DEE5}" type="datetimeFigureOut">
              <a:rPr lang="pl-PL" smtClean="0"/>
              <a:pPr/>
              <a:t>29.04.2025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B632-E167-4A4C-907F-16680332C49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D92F173-56DA-43D8-B893-37BF0491DEE5}" type="datetimeFigureOut">
              <a:rPr lang="pl-PL" smtClean="0"/>
              <a:pPr/>
              <a:t>29.04.2025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502B632-E167-4A4C-907F-16680332C49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D92F173-56DA-43D8-B893-37BF0491DEE5}" type="datetimeFigureOut">
              <a:rPr lang="pl-PL" smtClean="0"/>
              <a:pPr/>
              <a:t>29.04.2025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l-PL"/>
          </a:p>
        </p:txBody>
      </p:sp>
      <p:sp>
        <p:nvSpPr>
          <p:cNvPr id="9" name="Prostokąt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stokąt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Łącznik prosty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Łącznik prosty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Łącznik prosty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Łącznik prosty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Łącznik prosty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rostokąt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Łącznik prosty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502B632-E167-4A4C-907F-16680332C49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2F173-56DA-43D8-B893-37BF0491DEE5}" type="datetimeFigureOut">
              <a:rPr lang="pl-PL" smtClean="0"/>
              <a:pPr/>
              <a:t>29.04.2025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B632-E167-4A4C-907F-16680332C49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2F173-56DA-43D8-B893-37BF0491DEE5}" type="datetimeFigureOut">
              <a:rPr lang="pl-PL" smtClean="0"/>
              <a:pPr/>
              <a:t>29.04.2025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B632-E167-4A4C-907F-16680332C49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D92F173-56DA-43D8-B893-37BF0491DEE5}" type="datetimeFigureOut">
              <a:rPr lang="pl-PL" smtClean="0"/>
              <a:pPr/>
              <a:t>29.04.2025</a:t>
            </a:fld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502B632-E167-4A4C-907F-16680332C49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2F173-56DA-43D8-B893-37BF0491DEE5}" type="datetimeFigureOut">
              <a:rPr lang="pl-PL" smtClean="0"/>
              <a:pPr/>
              <a:t>29.04.2025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B632-E167-4A4C-907F-16680332C49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Łącznik prosty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Łącznik prosty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rostokąt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Łącznik prosty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ymbol zastępczy zawartości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1" name="Symbol zastępczy daty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D92F173-56DA-43D8-B893-37BF0491DEE5}" type="datetimeFigureOut">
              <a:rPr lang="pl-PL" smtClean="0"/>
              <a:pPr/>
              <a:t>29.04.2025</a:t>
            </a:fld>
            <a:endParaRPr lang="pl-PL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502B632-E167-4A4C-907F-16680332C49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3" name="Symbol zastępczy stopki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0" name="Łącznik prosty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Prostokąt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Łącznik prosty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Łącznik prosty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Łącznik prosty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ymbol zastępczy daty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D92F173-56DA-43D8-B893-37BF0491DEE5}" type="datetimeFigureOut">
              <a:rPr lang="pl-PL" smtClean="0"/>
              <a:pPr/>
              <a:t>29.04.2025</a:t>
            </a:fld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502B632-E167-4A4C-907F-16680332C49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Łącznik prosty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D92F173-56DA-43D8-B893-37BF0491DEE5}" type="datetimeFigureOut">
              <a:rPr lang="pl-PL" smtClean="0"/>
              <a:pPr/>
              <a:t>29.04.2025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ostokąt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Łącznik prosty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502B632-E167-4A4C-907F-16680332C49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214546" y="428604"/>
            <a:ext cx="6521948" cy="4214842"/>
          </a:xfrm>
        </p:spPr>
        <p:txBody>
          <a:bodyPr>
            <a:normAutofit fontScale="90000"/>
          </a:bodyPr>
          <a:lstStyle/>
          <a:p>
            <a:pPr algn="ctr"/>
            <a:r>
              <a:rPr lang="pl-PL" sz="6000" b="1" dirty="0" smtClean="0">
                <a:solidFill>
                  <a:schemeClr val="tx1"/>
                </a:solidFill>
                <a:latin typeface="Gabriola" pitchFamily="82" charset="0"/>
              </a:rPr>
              <a:t>Konkurs </a:t>
            </a:r>
            <a:br>
              <a:rPr lang="pl-PL" sz="6000" b="1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pl-PL" sz="6000" b="1" dirty="0" smtClean="0">
                <a:solidFill>
                  <a:schemeClr val="accent1">
                    <a:lumMod val="50000"/>
                  </a:schemeClr>
                </a:solidFill>
                <a:latin typeface="Gabriola" pitchFamily="82" charset="0"/>
              </a:rPr>
              <a:t>„Mój Kawałek Świata. </a:t>
            </a:r>
            <a:br>
              <a:rPr lang="pl-PL" sz="6000" b="1" dirty="0" smtClean="0">
                <a:solidFill>
                  <a:schemeClr val="accent1">
                    <a:lumMod val="50000"/>
                  </a:schemeClr>
                </a:solidFill>
                <a:latin typeface="Gabriola" pitchFamily="82" charset="0"/>
              </a:rPr>
            </a:br>
            <a:r>
              <a:rPr lang="pl-PL" sz="6000" b="1" dirty="0" smtClean="0">
                <a:solidFill>
                  <a:schemeClr val="accent1">
                    <a:lumMod val="50000"/>
                  </a:schemeClr>
                </a:solidFill>
                <a:latin typeface="Gabriola" pitchFamily="82" charset="0"/>
              </a:rPr>
              <a:t>Na Wycieczkę!”</a:t>
            </a:r>
            <a:br>
              <a:rPr lang="pl-PL" sz="6000" b="1" dirty="0" smtClean="0">
                <a:solidFill>
                  <a:schemeClr val="accent1">
                    <a:lumMod val="50000"/>
                  </a:schemeClr>
                </a:solidFill>
                <a:latin typeface="Gabriola" pitchFamily="82" charset="0"/>
              </a:rPr>
            </a:br>
            <a:r>
              <a:rPr lang="pl-PL" sz="2700" b="1" dirty="0" smtClean="0">
                <a:solidFill>
                  <a:schemeClr val="accent1">
                    <a:lumMod val="50000"/>
                  </a:schemeClr>
                </a:solidFill>
                <a:latin typeface="Gabriola" pitchFamily="82" charset="0"/>
              </a:rPr>
              <a:t>_____________________________________________________</a:t>
            </a:r>
            <a:r>
              <a:rPr lang="pl-PL" sz="6000" dirty="0" smtClean="0">
                <a:solidFill>
                  <a:schemeClr val="accent1">
                    <a:lumMod val="50000"/>
                  </a:schemeClr>
                </a:solidFill>
                <a:latin typeface="Gabriola" pitchFamily="82" charset="0"/>
              </a:rPr>
              <a:t/>
            </a:r>
            <a:br>
              <a:rPr lang="pl-PL" sz="6000" dirty="0" smtClean="0">
                <a:solidFill>
                  <a:schemeClr val="accent1">
                    <a:lumMod val="50000"/>
                  </a:schemeClr>
                </a:solidFill>
                <a:latin typeface="Gabriola" pitchFamily="82" charset="0"/>
              </a:rPr>
            </a:br>
            <a:r>
              <a:rPr lang="pl-PL" sz="4900" dirty="0" smtClean="0">
                <a:solidFill>
                  <a:schemeClr val="accent1">
                    <a:lumMod val="50000"/>
                  </a:schemeClr>
                </a:solidFill>
                <a:latin typeface="Gabriola" pitchFamily="82" charset="0"/>
              </a:rPr>
              <a:t>tytuł pracy: </a:t>
            </a:r>
            <a:br>
              <a:rPr lang="pl-PL" sz="4900" dirty="0" smtClean="0">
                <a:solidFill>
                  <a:schemeClr val="accent1">
                    <a:lumMod val="50000"/>
                  </a:schemeClr>
                </a:solidFill>
                <a:latin typeface="Gabriola" pitchFamily="82" charset="0"/>
              </a:rPr>
            </a:br>
            <a:r>
              <a:rPr lang="pl-PL" sz="4900" dirty="0" smtClean="0">
                <a:solidFill>
                  <a:schemeClr val="accent1">
                    <a:lumMod val="50000"/>
                  </a:schemeClr>
                </a:solidFill>
                <a:latin typeface="Gabriola" pitchFamily="82" charset="0"/>
              </a:rPr>
              <a:t>„Ojcowski park – natura i historia”</a:t>
            </a:r>
            <a:endParaRPr lang="pl-PL" sz="4900" b="1" dirty="0">
              <a:solidFill>
                <a:schemeClr val="accent1">
                  <a:lumMod val="50000"/>
                </a:schemeClr>
              </a:solidFill>
              <a:latin typeface="Gabriola" pitchFamily="82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979712" y="5003322"/>
            <a:ext cx="6192688" cy="1371600"/>
          </a:xfrm>
        </p:spPr>
        <p:txBody>
          <a:bodyPr/>
          <a:lstStyle/>
          <a:p>
            <a:pPr algn="ctr"/>
            <a:r>
              <a:rPr lang="pl-PL" sz="3600" b="1" dirty="0" smtClean="0">
                <a:solidFill>
                  <a:schemeClr val="tx1"/>
                </a:solidFill>
                <a:latin typeface="Gabriola" pitchFamily="82" charset="0"/>
              </a:rPr>
              <a:t>Mikołaj Dąbrowski – klasa 8b</a:t>
            </a:r>
          </a:p>
          <a:p>
            <a:pPr algn="ctr"/>
            <a:r>
              <a:rPr lang="pl-PL" sz="3600" b="1" dirty="0" smtClean="0">
                <a:solidFill>
                  <a:schemeClr val="tx1"/>
                </a:solidFill>
                <a:latin typeface="Gabriola" pitchFamily="82" charset="0"/>
              </a:rPr>
              <a:t>Zespół Szkolno-Przedszkolny w Modlnicy</a:t>
            </a:r>
            <a:endParaRPr lang="pl-PL" sz="3600" b="1" dirty="0">
              <a:solidFill>
                <a:schemeClr val="tx1"/>
              </a:solidFill>
              <a:latin typeface="Gabriola" pitchFamily="82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836712"/>
            <a:ext cx="8424936" cy="3240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Nieopodal znajduje się Brama Krakowska. To jedna z kilku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skalnych wrót w Ojcowskim Parku Narodowym. Jej kształt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świetnie przypomina klasyczną bramę.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Nazwa wywodzi się z historii tego malowniczego miejsca. 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7" name="Obraz 6" descr="20250404_163815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87724">
            <a:off x="5438073" y="2959670"/>
            <a:ext cx="2704501" cy="3606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Obraz 7" descr="Brama Krakowsk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36443">
            <a:off x="729355" y="3099405"/>
            <a:ext cx="4680520" cy="32554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4365104"/>
            <a:ext cx="8064896" cy="23762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Jak prawie każde miejsce, Brama Krakowska również ma swoją legendę. Odległość pomiędzy dwiema ścianami bramy z roku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na rok zmniejsza się. Kiedy obydwie skały się połączą, nastąpi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koniec świata. Aby temu zapobiec, turyści przechodząc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tędy podpierają skały patykami. 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6" name="Obraz 5" descr="Zrzut ekranu 2025-04-13 194539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980728"/>
            <a:ext cx="4176464" cy="33189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836712"/>
            <a:ext cx="4824536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Jak już wcześniej wspomniałem, kilkaset metrów dalej znajduje się wejście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na skalną górę, w której znajdziemy jedną z najmniejszych jaskiń,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Jaskinię Ciemną, którą będzie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można zwiedzać już od 20 kwietnia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do 14 października z przewodnikiem.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Jaskinia ta znajduje się w centrum Ojcowskiego Parku Narodowego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oraz blisko szlaku turystycznego, odwiedzanego przez ogromną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ilość turystów.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5" name="Obraz 4" descr="20250404_16423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2209">
            <a:off x="5212209" y="1152877"/>
            <a:ext cx="3240360" cy="43204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07504" y="980728"/>
            <a:ext cx="8568952" cy="25922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Legenda związana z tym miejscem mówi, że kiedy miejscowi mieszkańcy ukryli się w Jaskini Ciemnej podczas najazdu Tatarów, Bóg zasłonił swoją ręką wejście do jaskini i w taki sposób zmylił ślad pogoni.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Na uwiecznienie tego znaku powstała owa skała w kształcie dłoni, nazwana później „Rękawicą”.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8" name="Obraz 7" descr="Zrzut ekranu 2025-04-13 19555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2" y="3593294"/>
            <a:ext cx="3816424" cy="28381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4958408"/>
            <a:ext cx="7885384" cy="189959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Idąc dalej czerwonym szlakiem, dotrzemy do Ruin Zamku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w Ojcowie, zwanego też Zamkiem Kazimierzowskim, ponieważ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w drugiej połowie XIV wieku, jego mury wzniesiono na polecenie Kazimierza Wielkiego.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5" name="Obraz 4" descr="20250413_130939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11075">
            <a:off x="566234" y="1053534"/>
            <a:ext cx="2751770" cy="3669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az 5" descr="20250413_13163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35485">
            <a:off x="3794537" y="1270703"/>
            <a:ext cx="4644248" cy="3483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980728"/>
            <a:ext cx="7885384" cy="28803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Jak historia głosi, nazwa warowni na początku brzmiała Ociec.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Sam król </a:t>
            </a:r>
            <a:r>
              <a:rPr lang="pl-PL" sz="3000" b="1" smtClean="0">
                <a:latin typeface="Gabriola" pitchFamily="82" charset="0"/>
              </a:rPr>
              <a:t>nadał tę </a:t>
            </a:r>
            <a:r>
              <a:rPr lang="pl-PL" sz="3000" b="1" dirty="0" smtClean="0">
                <a:latin typeface="Gabriola" pitchFamily="82" charset="0"/>
              </a:rPr>
              <a:t>nazwę na pamiątkę walki o tron krakowski,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po tym jak jego ojciec, Władysław Łokietek ukrywał się w jednej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z jaskiń. Od tego też wywodzi się obecna nazwa Ojców.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7" name="Obraz 6" descr="20250413_132005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8183">
            <a:off x="4951912" y="3136746"/>
            <a:ext cx="2571750" cy="342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Obraz 7" descr="20250413_13225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70652">
            <a:off x="1302876" y="3124766"/>
            <a:ext cx="2593390" cy="34578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20250413_131827sxsxsx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59886">
            <a:off x="251520" y="1628800"/>
            <a:ext cx="4009075" cy="30689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4869160"/>
            <a:ext cx="7560840" cy="15841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Niestety ze średniowiecznej warowni prawie nic nie zostało.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Można zobaczyć pozostałości murów obronnych, resztki budynków, bramę wjazdową, oraz studnie.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6" name="Obraz 5" descr="20250413_131119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56309">
            <a:off x="4824750" y="1808034"/>
            <a:ext cx="3995936" cy="29969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Obraz 8" descr="20250413_1311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1124744"/>
            <a:ext cx="2355726" cy="31409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7776864" cy="23042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Kierując się dalej wzdłuż Prądnika, napotkamy wspaniałą kaplicę usytuowaną na wodzie. Obiekt ten ze względu na architekturę, położenie oraz zarys historyczny, jest bardzo częstym i ważnym miejscem odwiedzanym przez turystów.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7" name="Obraz 6" descr="20250413_12565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3068960"/>
            <a:ext cx="4680520" cy="35103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1412776"/>
            <a:ext cx="4752528" cy="52565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W XIX wieku Ojców był znanym uzdrowiskiem i w miejscu gdzie obecnie stoi Kaplica „Na Wodzie”, znajdowały się łazienki zdrojowe. Kaplica św. Józefa Robotnika w Ojcowie została zbudowana w 1901 roku. Obecnie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w miejscu tym odbywają się liczne uroczystości religijne, takie jak msze święte, śluby i chrzty. 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5" name="Obraz 4" descr="20250413_125759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7222">
            <a:off x="5021300" y="1294178"/>
            <a:ext cx="3510390" cy="4680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779912" y="1124744"/>
            <a:ext cx="4896544" cy="46085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Idziemy dalej w kierunku Sułoszowej.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Po około 6 km na prawym zboczu zobaczymy charakterystyczną skałę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w kształcie maczugi. Skała ta nosi nazwę Maczuga Herkulesa,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i mierzy 25 metrów wysokości.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Obecnie jest bardzo charakterystyczną częścią krajobrazu i położona jest u stóp Zamku w Pieskowej Skale.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6" name="Obraz 5" descr="20250404_17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49878">
            <a:off x="346342" y="1482971"/>
            <a:ext cx="3312368" cy="44164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611560" y="4509120"/>
            <a:ext cx="7467600" cy="20162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Na północ od Krakowa przebiega pasmo wyżyny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Krakowsko-Częstochowskiej. Znajduje się w nim wiele tras turystycznych, po których można bezpiecznie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zwiedzać okolicę. 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4" name="Obraz 3" descr="zazazaz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052736"/>
            <a:ext cx="7128792" cy="33262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980728"/>
            <a:ext cx="8496944" cy="27363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Zamek w Pieskowej Skale jest podobnie jak Zamek w Ojcowie, ważnym punktem przez który przebiegał szlak handlowy z Krakowa na Śląsk. Miejsce w którym się znajduje owy zamek jak również jego historia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i architektura, jest jedną z głównych atrakcji turystycznych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na Szlaku Orlich Gniazd.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5" name="Obraz 4" descr="20250413_12185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60186">
            <a:off x="523644" y="3666661"/>
            <a:ext cx="3706135" cy="27796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Obraz 6" descr="20250413_12284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2802">
            <a:off x="4605618" y="3645288"/>
            <a:ext cx="3751824" cy="28138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980728"/>
            <a:ext cx="8496944" cy="22322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Główną atrakcją tego zamku są piękne ogrody widoczne z dziedzińca. Wzorowany na Wawelu przepiękny dziedziniec z krużgankami.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W czterech komnatach tego zamku utworzono sale muzealne,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w których możemy zobaczyć malarstwo, meble i rzeźby od XIV do XIX w.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6" name="Obraz 5" descr="20250413_122605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51167">
            <a:off x="362504" y="3220223"/>
            <a:ext cx="4299953" cy="32249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Obraz 8" descr="20250413_123328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467">
            <a:off x="5292080" y="3140968"/>
            <a:ext cx="2520280" cy="33603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8352928" cy="51125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Trasa czerwonego szlaku ciągnie się jeszcze dalej w kierunku Olkusza. My jednak zakończymy wycieczkę na Zamku w Pieskowej Skale.</a:t>
            </a:r>
          </a:p>
          <a:p>
            <a:pPr marL="0" indent="0" algn="ctr">
              <a:buNone/>
            </a:pPr>
            <a:endParaRPr lang="pl-PL" sz="500" b="1" dirty="0" smtClean="0">
              <a:latin typeface="Gabriola" pitchFamily="82" charset="0"/>
            </a:endParaRPr>
          </a:p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Ojcowski Park Narodowy to prawdziwa perła Małopolski!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Zachwyca malowniczymi dolinami, wapiennymi skałami, tajemniczymi jaskiniami i średniowiecznymi ruinami.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To idealne miejsce na spacer wśród natury, spotkanie z historią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i chwilę wytchnienia od codziennego zgiełku.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Przyjedź i odkryj magię najmniejszego,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ale niezwykle urokliwego parku narodowego w Polsce!  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7" name="Obraz 6" descr="Zrzut ekranu 2025-04-13 203107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928" y="5517232"/>
            <a:ext cx="1250220" cy="121615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7920880" cy="1570186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</a:t>
            </a:r>
            <a:b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3573016"/>
            <a:ext cx="8352928" cy="18722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3600" b="1" dirty="0" smtClean="0">
                <a:latin typeface="Goudy Old Style" pitchFamily="18" charset="0"/>
              </a:rPr>
              <a:t>SERDECZNIE ZAPRASZAM </a:t>
            </a:r>
          </a:p>
          <a:p>
            <a:pPr marL="0" indent="0" algn="ctr">
              <a:buNone/>
            </a:pPr>
            <a:r>
              <a:rPr lang="pl-PL" sz="3600" b="1" dirty="0" smtClean="0">
                <a:latin typeface="Goudy Old Style" pitchFamily="18" charset="0"/>
              </a:rPr>
              <a:t/>
            </a:r>
            <a:br>
              <a:rPr lang="pl-PL" sz="3600" b="1" dirty="0" smtClean="0">
                <a:latin typeface="Goudy Old Style" pitchFamily="18" charset="0"/>
              </a:rPr>
            </a:br>
            <a:r>
              <a:rPr lang="pl-PL" sz="3600" b="1" dirty="0" smtClean="0">
                <a:latin typeface="Goudy Old Style" pitchFamily="18" charset="0"/>
              </a:rPr>
              <a:t>DO ZWIEDZANIA MOJEJ OKOLICY</a:t>
            </a:r>
            <a:endParaRPr lang="pl-PL" sz="3600" b="1" dirty="0">
              <a:latin typeface="Goudy Old Style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800"/>
                            </p:stCondLst>
                            <p:childTnLst>
                              <p:par>
                                <p:cTn id="2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1124744"/>
            <a:ext cx="3600400" cy="5544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200" b="1" dirty="0" smtClean="0">
                <a:latin typeface="Gabriola" pitchFamily="82" charset="0"/>
              </a:rPr>
              <a:t>Będziemy spacerować fragmentem szlaku czerwonego. </a:t>
            </a:r>
            <a:br>
              <a:rPr lang="pl-PL" sz="3200" b="1" dirty="0" smtClean="0">
                <a:latin typeface="Gabriola" pitchFamily="82" charset="0"/>
              </a:rPr>
            </a:br>
            <a:r>
              <a:rPr lang="pl-PL" sz="3200" b="1" dirty="0" smtClean="0">
                <a:latin typeface="Gabriola" pitchFamily="82" charset="0"/>
              </a:rPr>
              <a:t>Wędrówkę zaczniemy </a:t>
            </a:r>
            <a:br>
              <a:rPr lang="pl-PL" sz="3200" b="1" dirty="0" smtClean="0">
                <a:latin typeface="Gabriola" pitchFamily="82" charset="0"/>
              </a:rPr>
            </a:br>
            <a:r>
              <a:rPr lang="pl-PL" sz="3200" b="1" dirty="0" smtClean="0">
                <a:latin typeface="Gabriola" pitchFamily="82" charset="0"/>
              </a:rPr>
              <a:t>od ul. Wesołej 126a </a:t>
            </a:r>
            <a:br>
              <a:rPr lang="pl-PL" sz="3200" b="1" dirty="0" smtClean="0">
                <a:latin typeface="Gabriola" pitchFamily="82" charset="0"/>
              </a:rPr>
            </a:br>
            <a:r>
              <a:rPr lang="pl-PL" sz="3200" b="1" dirty="0" smtClean="0">
                <a:latin typeface="Gabriola" pitchFamily="82" charset="0"/>
              </a:rPr>
              <a:t>w Prądniku Korzkiewskim.</a:t>
            </a:r>
          </a:p>
          <a:p>
            <a:pPr marL="0" indent="0" algn="ctr">
              <a:buNone/>
            </a:pPr>
            <a:r>
              <a:rPr lang="pl-PL" sz="3200" b="1" dirty="0" smtClean="0">
                <a:latin typeface="Gabriola" pitchFamily="82" charset="0"/>
              </a:rPr>
              <a:t> </a:t>
            </a:r>
            <a:br>
              <a:rPr lang="pl-PL" sz="3200" b="1" dirty="0" smtClean="0">
                <a:latin typeface="Gabriola" pitchFamily="82" charset="0"/>
              </a:rPr>
            </a:br>
            <a:r>
              <a:rPr lang="pl-PL" sz="3200" b="1" dirty="0" smtClean="0">
                <a:latin typeface="Gabriola" pitchFamily="82" charset="0"/>
              </a:rPr>
              <a:t>Idziemy ulicą Swawola, Doliną Prądnika w kierunku Ojcowa.</a:t>
            </a:r>
            <a:endParaRPr lang="pl-PL" sz="3200" b="1" dirty="0">
              <a:latin typeface="Gabriola" pitchFamily="82" charset="0"/>
            </a:endParaRPr>
          </a:p>
        </p:txBody>
      </p:sp>
      <p:pic>
        <p:nvPicPr>
          <p:cNvPr id="9" name="Obraz 8" descr="mapa z punktami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6103">
            <a:off x="3910764" y="1119621"/>
            <a:ext cx="4557385" cy="4309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79512" y="1124744"/>
            <a:ext cx="8352928" cy="20162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Szlak ten prowadzi po terenach, które zasłynęły z pięknych malowniczych krajobrazów. Odwiedzający te miejsca, podziwiają  różnorodność ukształtowania terenu i jego roślinność.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5" name="Obraz 4" descr="Zrzut ekranu 2025-04-13 19000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47608">
            <a:off x="1259632" y="2996952"/>
            <a:ext cx="6193194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Zrzut ekranu 2025-04-13 190529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42134">
            <a:off x="354260" y="1319181"/>
            <a:ext cx="5091073" cy="3018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4941168"/>
            <a:ext cx="7848872" cy="15841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Dnem doliny płynie Prądnik, którego początek stanowi źródło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w Sułoszowej. Spacerowicze zachwycają się różnymi formami skalnymi, w których utworzyły się jaskinie.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6" name="Obraz 5" descr="Zrzut ekranu 2025-04-13 19030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98021">
            <a:off x="4159669" y="1810455"/>
            <a:ext cx="4562573" cy="2949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8352928" cy="223224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pl-PL" sz="3200" b="1" dirty="0" smtClean="0">
                <a:latin typeface="Gabriola" pitchFamily="82" charset="0"/>
              </a:rPr>
              <a:t>Dolinę Prądnika zdobią liczne lasy liściaste z lipami, </a:t>
            </a:r>
            <a:br>
              <a:rPr lang="pl-PL" sz="3200" b="1" dirty="0" smtClean="0">
                <a:latin typeface="Gabriola" pitchFamily="82" charset="0"/>
              </a:rPr>
            </a:br>
            <a:r>
              <a:rPr lang="pl-PL" sz="3200" b="1" dirty="0" smtClean="0">
                <a:latin typeface="Gabriola" pitchFamily="82" charset="0"/>
              </a:rPr>
              <a:t>dębami i grabami. Poza granicami Parku Ojcowskiego, </a:t>
            </a:r>
            <a:br>
              <a:rPr lang="pl-PL" sz="3200" b="1" dirty="0" smtClean="0">
                <a:latin typeface="Gabriola" pitchFamily="82" charset="0"/>
              </a:rPr>
            </a:br>
            <a:r>
              <a:rPr lang="pl-PL" sz="3200" b="1" dirty="0" smtClean="0">
                <a:latin typeface="Gabriola" pitchFamily="82" charset="0"/>
              </a:rPr>
              <a:t>Prądnik przepływa przez tereny rolnicze. </a:t>
            </a:r>
            <a:br>
              <a:rPr lang="pl-PL" sz="3200" b="1" dirty="0" smtClean="0">
                <a:latin typeface="Gabriola" pitchFamily="82" charset="0"/>
              </a:rPr>
            </a:br>
            <a:r>
              <a:rPr lang="pl-PL" sz="3200" b="1" dirty="0" smtClean="0">
                <a:latin typeface="Gabriola" pitchFamily="82" charset="0"/>
              </a:rPr>
              <a:t>W rejonie skrzyżowania  z ulicą Skalską, idziemy dalej ulicą Ojcowską. </a:t>
            </a:r>
            <a:br>
              <a:rPr lang="pl-PL" sz="3200" b="1" dirty="0" smtClean="0">
                <a:latin typeface="Gabriola" pitchFamily="82" charset="0"/>
              </a:rPr>
            </a:br>
            <a:r>
              <a:rPr lang="pl-PL" sz="3200" b="1" dirty="0" smtClean="0">
                <a:latin typeface="Gabriola" pitchFamily="82" charset="0"/>
              </a:rPr>
              <a:t>Wchodzimy na drogę szutrową w kierunku Ojcowa.</a:t>
            </a:r>
            <a:endParaRPr lang="pl-PL" sz="3200" b="1" dirty="0">
              <a:latin typeface="Gabriola" pitchFamily="82" charset="0"/>
            </a:endParaRPr>
          </a:p>
        </p:txBody>
      </p:sp>
      <p:pic>
        <p:nvPicPr>
          <p:cNvPr id="8" name="Obraz 7" descr="Zrzut ekranu 2025-04-13 19102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98081">
            <a:off x="2528547" y="3467487"/>
            <a:ext cx="4340056" cy="28854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Zrzut ekranu 2025-04-13 19194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20938">
            <a:off x="4204476" y="3103793"/>
            <a:ext cx="3982596" cy="31152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95536" y="980728"/>
            <a:ext cx="7848872" cy="187220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Na końcu tej uliczki napotkamy malownicze miejsce, u stóp którego zobaczymy Źródełko Miłości. </a:t>
            </a:r>
          </a:p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Jeśli przyjrzymy się uważnie, można dostrzec na dnie źródełka wydrążone w kamieniu serce.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5" name="Obraz 4" descr="Zrzut ekranu 2025-04-13 19175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04611">
            <a:off x="358461" y="3414596"/>
            <a:ext cx="4814727" cy="26992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4572000" y="1988840"/>
            <a:ext cx="4104456" cy="33123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Zakochani odwiedzają to miejsce, bo jak mówi legenda,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każda para, która napije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się ze źródełka, zostanie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cudownie połączona </a:t>
            </a:r>
            <a:br>
              <a:rPr lang="pl-PL" sz="3000" b="1" dirty="0" smtClean="0">
                <a:latin typeface="Gabriola" pitchFamily="82" charset="0"/>
              </a:rPr>
            </a:br>
            <a:r>
              <a:rPr lang="pl-PL" sz="3000" b="1" dirty="0" smtClean="0">
                <a:latin typeface="Gabriola" pitchFamily="82" charset="0"/>
              </a:rPr>
              <a:t>wspaniałą miłością na wieki.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7" name="Obraz 6" descr="Zrzut ekranu 2025-04-13 19292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90314">
            <a:off x="604689" y="2020516"/>
            <a:ext cx="3583741" cy="309790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634082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 smtClean="0">
                <a:solidFill>
                  <a:schemeClr val="tx1"/>
                </a:solidFill>
                <a:latin typeface="Gabriola" pitchFamily="82" charset="0"/>
              </a:rPr>
              <a:t>„Mój Kawałek Świata.  Na Wycieczkę!”</a:t>
            </a:r>
            <a:endParaRPr lang="pl-PL" sz="4800" b="1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95536" y="5229200"/>
            <a:ext cx="7632848" cy="11521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 smtClean="0">
                <a:latin typeface="Gabriola" pitchFamily="82" charset="0"/>
              </a:rPr>
              <a:t>Z tego miejsca rozciera się przepiękny widok na ogromny masyw skalny, tzw. Rękawicę, w którym znajduje się Jaskinia Ciemna.</a:t>
            </a:r>
            <a:endParaRPr lang="pl-PL" sz="3000" b="1" dirty="0">
              <a:latin typeface="Gabriola" pitchFamily="82" charset="0"/>
            </a:endParaRPr>
          </a:p>
        </p:txBody>
      </p:sp>
      <p:pic>
        <p:nvPicPr>
          <p:cNvPr id="5" name="Obraz 4" descr="Zrzut ekranu 2025-04-13 19244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29602">
            <a:off x="296828" y="1085805"/>
            <a:ext cx="4632115" cy="3168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az 5" descr="Zrzut ekranu 2025-04-13 193357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4219">
            <a:off x="4358332" y="1948584"/>
            <a:ext cx="4422802" cy="32202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ykusz">
  <a:themeElements>
    <a:clrScheme name="Wykusz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Wykusz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ykusz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235</TotalTime>
  <Words>568</Words>
  <Application>Microsoft Office PowerPoint</Application>
  <PresentationFormat>Pokaz na ekranie (4:3)</PresentationFormat>
  <Paragraphs>52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9" baseType="lpstr">
      <vt:lpstr>Century Schoolbook</vt:lpstr>
      <vt:lpstr>Gabriola</vt:lpstr>
      <vt:lpstr>Goudy Old Style</vt:lpstr>
      <vt:lpstr>Wingdings</vt:lpstr>
      <vt:lpstr>Wingdings 2</vt:lpstr>
      <vt:lpstr>Wykusz</vt:lpstr>
      <vt:lpstr>Konkurs  „Mój Kawałek Świata.  Na Wycieczkę!” _____________________________________________________ tytuł pracy:  „Ojcowski park – natura i historia”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Na Wycieczkę!”</vt:lpstr>
      <vt:lpstr>„Mój Kawałek Świata.   Na Wycieczkę!”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Konkurs  „Mój Kawałek Świata. Na Wycieczkę!”</dc:title>
  <dc:creator>Mikołaj Dąbrowski</dc:creator>
  <cp:lastModifiedBy>Andrzej Tuźnik</cp:lastModifiedBy>
  <cp:revision>27</cp:revision>
  <dcterms:created xsi:type="dcterms:W3CDTF">2025-04-13T12:13:54Z</dcterms:created>
  <dcterms:modified xsi:type="dcterms:W3CDTF">2025-04-29T10:55:41Z</dcterms:modified>
</cp:coreProperties>
</file>