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90" r:id="rId4"/>
    <p:sldId id="258" r:id="rId5"/>
    <p:sldId id="259" r:id="rId6"/>
    <p:sldId id="260" r:id="rId7"/>
    <p:sldId id="261" r:id="rId8"/>
    <p:sldId id="262" r:id="rId9"/>
    <p:sldId id="264" r:id="rId10"/>
    <p:sldId id="269" r:id="rId11"/>
    <p:sldId id="266" r:id="rId12"/>
    <p:sldId id="268" r:id="rId13"/>
    <p:sldId id="270" r:id="rId14"/>
    <p:sldId id="272" r:id="rId15"/>
    <p:sldId id="273" r:id="rId16"/>
    <p:sldId id="274" r:id="rId17"/>
    <p:sldId id="276" r:id="rId18"/>
    <p:sldId id="278" r:id="rId19"/>
    <p:sldId id="279" r:id="rId20"/>
    <p:sldId id="281" r:id="rId21"/>
    <p:sldId id="282" r:id="rId22"/>
    <p:sldId id="284" r:id="rId23"/>
    <p:sldId id="287" r:id="rId24"/>
    <p:sldId id="289" r:id="rId25"/>
  </p:sldIdLst>
  <p:sldSz cx="18288000" cy="10287000"/>
  <p:notesSz cx="6858000" cy="9144000"/>
  <p:embeddedFontLst>
    <p:embeddedFont>
      <p:font typeface="Aileron" panose="020B0604020202020204" charset="-18"/>
      <p:regular r:id="rId27"/>
    </p:embeddedFont>
    <p:embeddedFont>
      <p:font typeface="Aleo Bold" panose="020B0604020202020204" charset="-18"/>
      <p:regular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TAN Nimbus" charset="-18"/>
      <p:regular r:id="rId33"/>
    </p:embeddedFont>
    <p:embeddedFont>
      <p:font typeface="IBM Plex Mono" panose="020B0604020202020204" charset="-18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Special Elite" panose="020B0604020202020204" charset="0"/>
      <p:regular r:id="rId42"/>
    </p:embeddedFont>
    <p:embeddedFont>
      <p:font typeface="IBM Plex Mono Extra-Light" panose="020B0604020202020204" charset="-18"/>
      <p:regular r:id="rId43"/>
    </p:embeddedFont>
    <p:embeddedFont>
      <p:font typeface="Abadi" panose="020B0604020202020204" charset="0"/>
      <p:regular r:id="rId44"/>
    </p:embeddedFont>
    <p:embeddedFont>
      <p:font typeface="Open Sans Bold" panose="020B0806030504020204" pitchFamily="34" charset="0"/>
      <p:bold r:id="rId45"/>
    </p:embeddedFont>
    <p:embeddedFont>
      <p:font typeface="Le Jour Serif" panose="020B0604020202020204" charset="0"/>
      <p:regular r:id="rId46"/>
    </p:embeddedFont>
    <p:embeddedFont>
      <p:font typeface="IBM Plex Mono Bold Italics" panose="020B0604020202020204" charset="-18"/>
      <p:regular r:id="rId47"/>
    </p:embeddedFont>
    <p:embeddedFont>
      <p:font typeface="Nickainley" panose="020B0604020202020204" charset="-18"/>
      <p:regular r:id="rId48"/>
    </p:embeddedFont>
    <p:embeddedFont>
      <p:font typeface="Rahong Semi-Bold Italics" panose="020B0604020202020204" charset="-34"/>
      <p:regular r:id="rId49"/>
    </p:embeddedFont>
    <p:embeddedFont>
      <p:font typeface="Aileron Bold" panose="020B0604020202020204" charset="-18"/>
      <p:regular r:id="rId50"/>
    </p:embeddedFont>
    <p:embeddedFont>
      <p:font typeface="IBM Plex Mono Bold" panose="020B0604020202020204" charset="-18"/>
      <p:regular r:id="rId51"/>
    </p:embeddedFont>
    <p:embeddedFont>
      <p:font typeface="IBM Plex Mono Italics" panose="020B0604020202020204" charset="-18"/>
      <p:regular r:id="rId52"/>
    </p:embeddedFont>
    <p:embeddedFont>
      <p:font typeface="Aileron Ultra-Bold" panose="020B0604020202020204" charset="-18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2C5A8-126F-4CED-9BB1-5E5BE28E7D4A}" type="datetimeFigureOut">
              <a:rPr lang="pl-PL" smtClean="0"/>
              <a:t>29.04.2025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82716-9E1B-4716-AD03-B177A43F69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2796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82716-9E1B-4716-AD03-B177A43F690F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044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9.sv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/index.php?title=Niemiecki_Zwi%C4%85zek_Kolonialny&amp;action=edit&amp;redlink=1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l.wikipedia.org/wiki/Czterej_pancerni_i_pies_(serial_telewizyjny)" TargetMode="Externa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Wroc%C5%82aw" TargetMode="External"/><Relationship Id="rId3" Type="http://schemas.openxmlformats.org/officeDocument/2006/relationships/image" Target="../media/image67.svg"/><Relationship Id="rId7" Type="http://schemas.openxmlformats.org/officeDocument/2006/relationships/hyperlink" Target="https://pl.wikipedia.org/wiki/Ratusz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l.wikipedia.org/wiki/Rynek_we_Wroc%C5%82awiu" TargetMode="External"/><Relationship Id="rId5" Type="http://schemas.openxmlformats.org/officeDocument/2006/relationships/hyperlink" Target="https://pl.wikipedia.org/wiki/Architektura_gotycka" TargetMode="Externa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427299" y="896454"/>
            <a:ext cx="15710462" cy="2635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93"/>
              </a:lnSpc>
            </a:pPr>
            <a:r>
              <a:rPr lang="en-US" sz="21548" i="1" spc="1077">
                <a:solidFill>
                  <a:srgbClr val="253238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Z</a:t>
            </a:r>
            <a:r>
              <a:rPr lang="en-US" sz="21548" spc="1077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a</a:t>
            </a:r>
            <a:r>
              <a:rPr lang="en-US" sz="21548" i="1" spc="1077">
                <a:solidFill>
                  <a:srgbClr val="428CE2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b</a:t>
            </a:r>
            <a:r>
              <a:rPr lang="en-US" sz="21548" b="1" spc="1077">
                <a:solidFill>
                  <a:srgbClr val="88D499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y</a:t>
            </a:r>
            <a:r>
              <a:rPr lang="en-US" sz="21548" b="1" spc="1077">
                <a:solidFill>
                  <a:srgbClr val="428CE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</a:t>
            </a:r>
            <a:r>
              <a:rPr lang="en-US" sz="21548" b="1" i="1" spc="1077">
                <a:solidFill>
                  <a:srgbClr val="88D499"/>
                </a:solidFill>
                <a:latin typeface="IBM Plex Mono Bold Italics"/>
                <a:ea typeface="IBM Plex Mono Bold Italics"/>
                <a:cs typeface="IBM Plex Mono Bold Italics"/>
                <a:sym typeface="IBM Plex Mono Bold Italics"/>
              </a:rPr>
              <a:t>k</a:t>
            </a:r>
            <a:r>
              <a:rPr lang="en-US" sz="21548" spc="1077">
                <a:solidFill>
                  <a:srgbClr val="18375D"/>
                </a:solidFill>
                <a:latin typeface="IBM Plex Mono"/>
                <a:ea typeface="IBM Plex Mono"/>
                <a:cs typeface="IBM Plex Mono"/>
                <a:sym typeface="IBM Plex Mono"/>
              </a:rPr>
              <a:t>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035613" y="2892328"/>
            <a:ext cx="16495100" cy="2769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62"/>
              </a:lnSpc>
            </a:pPr>
            <a:r>
              <a:rPr lang="en-US" sz="22624" spc="1131" dirty="0" err="1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n</a:t>
            </a:r>
            <a:r>
              <a:rPr lang="en-US" sz="22624" i="1" spc="1131" dirty="0" err="1">
                <a:solidFill>
                  <a:srgbClr val="428CE2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a</a:t>
            </a:r>
            <a:endParaRPr lang="en-US" sz="22624" i="1" spc="1131" dirty="0">
              <a:solidFill>
                <a:srgbClr val="428CE2"/>
              </a:solidFill>
              <a:latin typeface="IBM Plex Mono Italics"/>
              <a:ea typeface="IBM Plex Mono Italics"/>
              <a:cs typeface="IBM Plex Mono Italics"/>
              <a:sym typeface="IBM Plex Mono Itali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4161021" y="5821617"/>
            <a:ext cx="15624911" cy="2627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87"/>
              </a:lnSpc>
            </a:pPr>
            <a:r>
              <a:rPr lang="en-US" sz="21430" b="1" spc="1071" dirty="0" err="1">
                <a:solidFill>
                  <a:srgbClr val="88D499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D</a:t>
            </a:r>
            <a:r>
              <a:rPr lang="en-US" sz="21430" b="1" spc="1071" dirty="0" err="1">
                <a:solidFill>
                  <a:srgbClr val="428CE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</a:t>
            </a:r>
            <a:r>
              <a:rPr lang="en-US" sz="21430" spc="1071" dirty="0" err="1">
                <a:solidFill>
                  <a:srgbClr val="18375D"/>
                </a:solidFill>
                <a:latin typeface="IBM Plex Mono"/>
                <a:ea typeface="IBM Plex Mono"/>
                <a:cs typeface="IBM Plex Mono"/>
                <a:sym typeface="IBM Plex Mono"/>
              </a:rPr>
              <a:t>l</a:t>
            </a:r>
            <a:r>
              <a:rPr lang="en-US" sz="21430" b="1" i="1" spc="1071" dirty="0" err="1">
                <a:solidFill>
                  <a:srgbClr val="8B61C2"/>
                </a:solidFill>
                <a:latin typeface="IBM Plex Mono Bold Italics"/>
                <a:ea typeface="IBM Plex Mono Bold Italics"/>
                <a:cs typeface="IBM Plex Mono Bold Italics"/>
                <a:sym typeface="IBM Plex Mono Bold Italics"/>
              </a:rPr>
              <a:t>n</a:t>
            </a:r>
            <a:endParaRPr lang="en-US" sz="21430" b="1" i="1" spc="1071" dirty="0">
              <a:solidFill>
                <a:srgbClr val="8B61C2"/>
              </a:solidFill>
              <a:latin typeface="IBM Plex Mono Bold Italics"/>
              <a:ea typeface="IBM Plex Mono Bold Italics"/>
              <a:cs typeface="IBM Plex Mono Bold Italics"/>
              <a:sym typeface="IBM Plex Mono Bold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114800" y="6077058"/>
            <a:ext cx="12560922" cy="211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05"/>
              </a:lnSpc>
            </a:pPr>
            <a:r>
              <a:rPr lang="en-US" sz="17228" b="1" spc="861" dirty="0" err="1">
                <a:solidFill>
                  <a:srgbClr val="88D499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y</a:t>
            </a:r>
            <a:r>
              <a:rPr lang="en-US" sz="17228" b="1" spc="861" dirty="0" err="1">
                <a:solidFill>
                  <a:srgbClr val="428CE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m</a:t>
            </a:r>
            <a:r>
              <a:rPr lang="en-US" sz="17228" b="1" spc="861" dirty="0">
                <a:solidFill>
                  <a:srgbClr val="428CE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17228" spc="861" dirty="0" err="1">
                <a:solidFill>
                  <a:srgbClr val="18375D"/>
                </a:solidFill>
                <a:latin typeface="IBM Plex Mono"/>
                <a:ea typeface="IBM Plex Mono"/>
                <a:cs typeface="IBM Plex Mono"/>
                <a:sym typeface="IBM Plex Mono"/>
              </a:rPr>
              <a:t>Ś</a:t>
            </a:r>
            <a:r>
              <a:rPr lang="en-US" sz="17228" b="1" i="1" spc="861" dirty="0" err="1">
                <a:solidFill>
                  <a:srgbClr val="8B61C2"/>
                </a:solidFill>
                <a:latin typeface="IBM Plex Mono Bold Italics"/>
                <a:ea typeface="IBM Plex Mono Bold Italics"/>
                <a:cs typeface="IBM Plex Mono Bold Italics"/>
                <a:sym typeface="IBM Plex Mono Bold Italics"/>
              </a:rPr>
              <a:t>l</a:t>
            </a:r>
            <a:endParaRPr lang="en-US" sz="17228" b="1" i="1" spc="861" dirty="0">
              <a:solidFill>
                <a:srgbClr val="8B61C2"/>
              </a:solidFill>
              <a:latin typeface="IBM Plex Mono Bold Italics"/>
              <a:ea typeface="IBM Plex Mono Bold Italics"/>
              <a:cs typeface="IBM Plex Mono Bold Italics"/>
              <a:sym typeface="IBM Plex Mono Bold Itali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395261" y="6035963"/>
            <a:ext cx="11453998" cy="19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39"/>
              </a:lnSpc>
            </a:pPr>
            <a:r>
              <a:rPr lang="en-US" sz="15710" b="1" spc="785" dirty="0" err="1">
                <a:solidFill>
                  <a:srgbClr val="88D499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ą</a:t>
            </a:r>
            <a:r>
              <a:rPr lang="en-US" sz="15710" b="1" spc="785" dirty="0" err="1">
                <a:solidFill>
                  <a:srgbClr val="428CE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</a:t>
            </a:r>
            <a:r>
              <a:rPr lang="en-US" sz="15710" b="1" i="1" spc="785" dirty="0" err="1">
                <a:solidFill>
                  <a:srgbClr val="88D499"/>
                </a:solidFill>
                <a:latin typeface="IBM Plex Mono Bold Italics"/>
                <a:ea typeface="IBM Plex Mono Bold Italics"/>
                <a:cs typeface="IBM Plex Mono Bold Italics"/>
                <a:sym typeface="IBM Plex Mono Bold Italics"/>
              </a:rPr>
              <a:t>k</a:t>
            </a:r>
            <a:r>
              <a:rPr lang="en-US" sz="15710" spc="785" dirty="0" err="1">
                <a:solidFill>
                  <a:srgbClr val="18375D"/>
                </a:solidFill>
                <a:latin typeface="IBM Plex Mono"/>
                <a:ea typeface="IBM Plex Mono"/>
                <a:cs typeface="IBM Plex Mono"/>
                <a:sym typeface="IBM Plex Mono"/>
              </a:rPr>
              <a:t>u</a:t>
            </a:r>
            <a:endParaRPr lang="en-US" sz="15710" spc="785" dirty="0">
              <a:solidFill>
                <a:srgbClr val="18375D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8" name="Grafika 7" descr="Wiatrak kontur">
            <a:extLst>
              <a:ext uri="{FF2B5EF4-FFF2-40B4-BE49-F238E27FC236}">
                <a16:creationId xmlns:a16="http://schemas.microsoft.com/office/drawing/2014/main" xmlns="" id="{1F344242-227A-7D57-70DA-47E8636A06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124289">
            <a:off x="3366282" y="3010496"/>
            <a:ext cx="2639096" cy="2639096"/>
          </a:xfrm>
          <a:prstGeom prst="rect">
            <a:avLst/>
          </a:prstGeom>
        </p:spPr>
      </p:pic>
      <p:pic>
        <p:nvPicPr>
          <p:cNvPr id="10" name="Grafika 9" descr="Budynek kontur">
            <a:extLst>
              <a:ext uri="{FF2B5EF4-FFF2-40B4-BE49-F238E27FC236}">
                <a16:creationId xmlns:a16="http://schemas.microsoft.com/office/drawing/2014/main" xmlns="" id="{F1DA2DB4-415E-09CD-44A7-D4520D0B38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952701" y="7698039"/>
            <a:ext cx="2286169" cy="2286169"/>
          </a:xfrm>
          <a:prstGeom prst="rect">
            <a:avLst/>
          </a:prstGeom>
        </p:spPr>
      </p:pic>
      <p:pic>
        <p:nvPicPr>
          <p:cNvPr id="12" name="Grafika 11" descr="Dom kontur">
            <a:extLst>
              <a:ext uri="{FF2B5EF4-FFF2-40B4-BE49-F238E27FC236}">
                <a16:creationId xmlns:a16="http://schemas.microsoft.com/office/drawing/2014/main" xmlns="" id="{EF5ADD10-EAB9-4151-B05D-8E5CC04BBA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076006" y="349101"/>
            <a:ext cx="2383194" cy="2383194"/>
          </a:xfrm>
          <a:prstGeom prst="rect">
            <a:avLst/>
          </a:prstGeom>
        </p:spPr>
      </p:pic>
      <p:pic>
        <p:nvPicPr>
          <p:cNvPr id="14" name="Grafika 13" descr="Widok na zamek kontur">
            <a:extLst>
              <a:ext uri="{FF2B5EF4-FFF2-40B4-BE49-F238E27FC236}">
                <a16:creationId xmlns:a16="http://schemas.microsoft.com/office/drawing/2014/main" xmlns="" id="{A8826FF9-8129-53BC-DC36-89C163936B4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300631">
            <a:off x="8637619" y="3319710"/>
            <a:ext cx="2577943" cy="2577943"/>
          </a:xfrm>
          <a:prstGeom prst="rect">
            <a:avLst/>
          </a:prstGeom>
        </p:spPr>
      </p:pic>
      <p:pic>
        <p:nvPicPr>
          <p:cNvPr id="16" name="Grafika 15" descr="Rolnictwo kontur">
            <a:extLst>
              <a:ext uri="{FF2B5EF4-FFF2-40B4-BE49-F238E27FC236}">
                <a16:creationId xmlns:a16="http://schemas.microsoft.com/office/drawing/2014/main" xmlns="" id="{35AC56E8-9CB7-6358-79A1-7B98A1FDB5C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862847" y="7721306"/>
            <a:ext cx="2370395" cy="2370395"/>
          </a:xfrm>
          <a:prstGeom prst="rect">
            <a:avLst/>
          </a:prstGeom>
        </p:spPr>
      </p:pic>
      <p:pic>
        <p:nvPicPr>
          <p:cNvPr id="18" name="Grafika 17" descr="Kroki taneczne kontur">
            <a:extLst>
              <a:ext uri="{FF2B5EF4-FFF2-40B4-BE49-F238E27FC236}">
                <a16:creationId xmlns:a16="http://schemas.microsoft.com/office/drawing/2014/main" xmlns="" id="{ACE6D429-F48B-5643-1E98-002F4E22074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5186193" y="7825519"/>
            <a:ext cx="2112380" cy="2112380"/>
          </a:xfrm>
          <a:prstGeom prst="rect">
            <a:avLst/>
          </a:prstGeom>
        </p:spPr>
      </p:pic>
      <p:pic>
        <p:nvPicPr>
          <p:cNvPr id="20" name="Grafika 19" descr="Mapa wskazująca skarb kontur">
            <a:extLst>
              <a:ext uri="{FF2B5EF4-FFF2-40B4-BE49-F238E27FC236}">
                <a16:creationId xmlns:a16="http://schemas.microsoft.com/office/drawing/2014/main" xmlns="" id="{7487017E-8E82-1DF1-93E0-B00999B2A19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555336" y="7738624"/>
            <a:ext cx="2559464" cy="25594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35368" y="0"/>
            <a:ext cx="6316820" cy="941780"/>
          </a:xfrm>
          <a:custGeom>
            <a:avLst/>
            <a:gdLst/>
            <a:ahLst/>
            <a:cxnLst/>
            <a:rect l="l" t="t" r="r" b="b"/>
            <a:pathLst>
              <a:path w="6316820" h="941780">
                <a:moveTo>
                  <a:pt x="0" y="0"/>
                </a:moveTo>
                <a:lnTo>
                  <a:pt x="6316821" y="0"/>
                </a:lnTo>
                <a:lnTo>
                  <a:pt x="6316821" y="941780"/>
                </a:lnTo>
                <a:lnTo>
                  <a:pt x="0" y="94178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715000" y="833284"/>
            <a:ext cx="7052756" cy="3733800"/>
          </a:xfrm>
          <a:custGeom>
            <a:avLst/>
            <a:gdLst/>
            <a:ahLst/>
            <a:cxnLst/>
            <a:rect l="l" t="t" r="r" b="b"/>
            <a:pathLst>
              <a:path w="7331492" h="4114800">
                <a:moveTo>
                  <a:pt x="0" y="0"/>
                </a:moveTo>
                <a:lnTo>
                  <a:pt x="7331493" y="0"/>
                </a:lnTo>
                <a:lnTo>
                  <a:pt x="73314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0" y="4567084"/>
            <a:ext cx="17983200" cy="6307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4"/>
              </a:lnSpc>
              <a:spcBef>
                <a:spcPct val="0"/>
              </a:spcBef>
            </a:pPr>
            <a:r>
              <a:rPr lang="pl-PL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	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Piękna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warownia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powstała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w XIII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wieku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z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inicjatywy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czeskiego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monarchy </a:t>
            </a:r>
            <a:r>
              <a:rPr lang="en-US" sz="3203" b="1" i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Wacława I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na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pograniczu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śląsko-łużyckim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 </a:t>
            </a:r>
            <a:r>
              <a:rPr lang="pl-PL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				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Wkrótce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warownia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wraz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z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okalającymi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ją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ziemiami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została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jako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posag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włączona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do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księstwa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jaworskiego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 </a:t>
            </a:r>
            <a:r>
              <a:rPr lang="pl-PL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								</a:t>
            </a:r>
            <a:r>
              <a:rPr lang="en-US" sz="3203" b="1" u="sng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Zamek</a:t>
            </a:r>
            <a:r>
              <a:rPr lang="en-US" sz="3203" b="1" u="sng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u="sng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był</a:t>
            </a:r>
            <a:r>
              <a:rPr lang="en-US" sz="3203" b="1" u="sng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u="sng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bezskutecznie</a:t>
            </a:r>
            <a:r>
              <a:rPr lang="en-US" sz="3203" b="1" u="sng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u="sng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oblegany</a:t>
            </a:r>
            <a:r>
              <a:rPr lang="en-US" sz="3203" b="1" u="sng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u="sng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przez</a:t>
            </a:r>
            <a:r>
              <a:rPr lang="en-US" sz="3203" b="1" u="sng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u="sng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husytów</a:t>
            </a:r>
            <a:r>
              <a:rPr lang="en-US" sz="3203" b="1" u="sng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i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padł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dopiero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pl-PL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/>
            </a:r>
            <a:br>
              <a:rPr lang="pl-PL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</a:b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roku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1427 pod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naporem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oddziałów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Czirnina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,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przy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nieobecności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właścicieli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 </a:t>
            </a:r>
            <a:r>
              <a:rPr lang="pl-PL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																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Swoje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militarne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znaczenie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Zamek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Czocha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ostatecznie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utracił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po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wojnie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trzydziestoletniej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, a w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roku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1793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wielki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pożar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pogrążył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warownię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3203" b="1" spc="16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całkowicie</a:t>
            </a:r>
            <a:r>
              <a:rPr lang="en-US" sz="3203" b="1" spc="16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</a:t>
            </a:r>
          </a:p>
          <a:p>
            <a:pPr algn="ctr">
              <a:lnSpc>
                <a:spcPts val="4484"/>
              </a:lnSpc>
              <a:spcBef>
                <a:spcPct val="0"/>
              </a:spcBef>
            </a:pPr>
            <a:endParaRPr lang="en-US" sz="3203" b="1" spc="160" dirty="0">
              <a:solidFill>
                <a:srgbClr val="000000"/>
              </a:solidFill>
              <a:latin typeface="IBM Plex Mono Bold"/>
              <a:ea typeface="IBM Plex Mono Bold"/>
              <a:cs typeface="IBM Plex Mono Bold"/>
              <a:sym typeface="IBM Plex Mono Bold"/>
            </a:endParaRPr>
          </a:p>
        </p:txBody>
      </p:sp>
      <p:pic>
        <p:nvPicPr>
          <p:cNvPr id="6" name="Grafika 5" descr="Widok na zamek kontur">
            <a:extLst>
              <a:ext uri="{FF2B5EF4-FFF2-40B4-BE49-F238E27FC236}">
                <a16:creationId xmlns:a16="http://schemas.microsoft.com/office/drawing/2014/main" xmlns="" id="{40631678-8CA2-DA0B-730F-41A484C405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173200" y="1210597"/>
            <a:ext cx="2971800" cy="2971800"/>
          </a:xfrm>
          <a:prstGeom prst="rect">
            <a:avLst/>
          </a:prstGeom>
        </p:spPr>
      </p:pic>
      <p:pic>
        <p:nvPicPr>
          <p:cNvPr id="7" name="Grafika 6" descr="Widok na zamek kontur">
            <a:extLst>
              <a:ext uri="{FF2B5EF4-FFF2-40B4-BE49-F238E27FC236}">
                <a16:creationId xmlns:a16="http://schemas.microsoft.com/office/drawing/2014/main" xmlns="" id="{B0C028EF-165B-3590-13D2-2389481089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28916" y="1333500"/>
            <a:ext cx="2971800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039" y="-419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9210502">
                <a:moveTo>
                  <a:pt x="0" y="0"/>
                </a:moveTo>
                <a:lnTo>
                  <a:pt x="18288000" y="0"/>
                </a:lnTo>
                <a:lnTo>
                  <a:pt x="18288000" y="9210502"/>
                </a:lnTo>
                <a:lnTo>
                  <a:pt x="0" y="9210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295400" y="1926384"/>
            <a:ext cx="15773400" cy="5606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74"/>
              </a:lnSpc>
              <a:spcBef>
                <a:spcPct val="0"/>
              </a:spcBef>
            </a:pPr>
            <a:r>
              <a:rPr lang="pl-PL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	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Zamek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Czocha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,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romantycznie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górujący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nad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Zalewem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Leśniańskim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Dziś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przyciąga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rzeszę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turystów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Trudno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też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powiedzieć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, z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której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perspektywy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prezentuje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się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lepiej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Czy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znad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tafli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jeziora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, </a:t>
            </a:r>
            <a:r>
              <a:rPr lang="pl-PL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/>
            </a:r>
            <a:br>
              <a:rPr lang="pl-PL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</a:b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czy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bajkowo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z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lotu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ptaka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 Z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uwagi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na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swoją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tajemniczo-magiczną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poświatę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,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nazywany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jest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polskim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Hogwartem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 </a:t>
            </a:r>
            <a:r>
              <a:rPr lang="pl-PL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						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Kręcono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tu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również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polską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adaptację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Wiedźmina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Jeśli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spędzacie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urlop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na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Dolnym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Śląsku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,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koniecznie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dopiszcie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Zamek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Czocha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do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swojej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listy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 Bo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naprawdę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warto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 </a:t>
            </a:r>
            <a:r>
              <a:rPr lang="pl-PL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												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Jako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dodatkową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rekomendację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,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możemy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rzec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,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że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miesięcznik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u="sng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National Geographic Traveler 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roku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2012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wybrał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Zamek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Czocha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jako</a:t>
            </a:r>
            <a:r>
              <a:rPr lang="en-US" sz="2838" b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i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jeden</a:t>
            </a:r>
            <a:r>
              <a:rPr lang="en-US" sz="2838" b="1" i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z 7 </a:t>
            </a:r>
            <a:r>
              <a:rPr lang="en-US" sz="2838" b="1" i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nowych</a:t>
            </a:r>
            <a:r>
              <a:rPr lang="en-US" sz="2838" b="1" i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38" b="1" i="1" spc="14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cudów</a:t>
            </a:r>
            <a:r>
              <a:rPr lang="en-US" sz="2838" b="1" i="1" spc="14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Polski.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641545"/>
            <a:ext cx="5814188" cy="2645455"/>
          </a:xfrm>
          <a:custGeom>
            <a:avLst/>
            <a:gdLst/>
            <a:ahLst/>
            <a:cxnLst/>
            <a:rect l="l" t="t" r="r" b="b"/>
            <a:pathLst>
              <a:path w="5814188" h="2645455">
                <a:moveTo>
                  <a:pt x="0" y="0"/>
                </a:moveTo>
                <a:lnTo>
                  <a:pt x="5814188" y="0"/>
                </a:lnTo>
                <a:lnTo>
                  <a:pt x="5814188" y="2645455"/>
                </a:lnTo>
                <a:lnTo>
                  <a:pt x="0" y="264545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428988" y="290492"/>
            <a:ext cx="11357561" cy="191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20"/>
              </a:lnSpc>
            </a:pPr>
            <a:r>
              <a:rPr lang="en-US" sz="15577" i="1" spc="778" dirty="0" err="1">
                <a:solidFill>
                  <a:srgbClr val="253238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Z</a:t>
            </a:r>
            <a:r>
              <a:rPr lang="en-US" sz="15577" spc="778" dirty="0" err="1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w</a:t>
            </a:r>
            <a:r>
              <a:rPr lang="en-US" sz="15577" i="1" spc="778" dirty="0" err="1">
                <a:solidFill>
                  <a:srgbClr val="428CE2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i</a:t>
            </a:r>
            <a:r>
              <a:rPr lang="en-US" sz="15577" b="1" spc="778" dirty="0" err="1">
                <a:solidFill>
                  <a:srgbClr val="88D499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e</a:t>
            </a:r>
            <a:r>
              <a:rPr lang="en-US" sz="15577" b="1" spc="778" dirty="0" err="1">
                <a:solidFill>
                  <a:srgbClr val="428CE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d</a:t>
            </a:r>
            <a:r>
              <a:rPr lang="en-US" sz="15577" b="1" i="1" spc="778" dirty="0" err="1">
                <a:solidFill>
                  <a:srgbClr val="88D499"/>
                </a:solidFill>
                <a:latin typeface="IBM Plex Mono Bold Italics"/>
                <a:ea typeface="IBM Plex Mono Bold Italics"/>
                <a:cs typeface="IBM Plex Mono Bold Italics"/>
                <a:sym typeface="IBM Plex Mono Bold Italics"/>
              </a:rPr>
              <a:t>z</a:t>
            </a:r>
            <a:r>
              <a:rPr lang="en-US" sz="15577" spc="778" dirty="0" err="1">
                <a:solidFill>
                  <a:srgbClr val="18375D"/>
                </a:solidFill>
                <a:latin typeface="IBM Plex Mono"/>
                <a:ea typeface="IBM Plex Mono"/>
                <a:cs typeface="IBM Plex Mono"/>
                <a:sym typeface="IBM Plex Mono"/>
              </a:rPr>
              <a:t>a</a:t>
            </a:r>
            <a:r>
              <a:rPr lang="en-US" sz="15577" b="1" i="1" spc="778" dirty="0" err="1">
                <a:solidFill>
                  <a:srgbClr val="8B61C2"/>
                </a:solidFill>
                <a:latin typeface="IBM Plex Mono Bold Italics"/>
                <a:ea typeface="IBM Plex Mono Bold Italics"/>
                <a:cs typeface="IBM Plex Mono Bold Italics"/>
                <a:sym typeface="IBM Plex Mono Bold Italics"/>
              </a:rPr>
              <a:t>n</a:t>
            </a:r>
            <a:endParaRPr lang="en-US" sz="15577" b="1" i="1" spc="778" dirty="0">
              <a:solidFill>
                <a:srgbClr val="8B61C2"/>
              </a:solidFill>
              <a:latin typeface="IBM Plex Mono Bold Italics"/>
              <a:ea typeface="IBM Plex Mono Bold Italics"/>
              <a:cs typeface="IBM Plex Mono Bold Italics"/>
              <a:sym typeface="IBM Plex Mono Bold Itali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328368" y="338117"/>
            <a:ext cx="12481456" cy="4033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7"/>
              </a:lnSpc>
            </a:pPr>
            <a:r>
              <a:rPr lang="en-US" sz="17119" i="1" spc="855">
                <a:solidFill>
                  <a:srgbClr val="428CE2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i</a:t>
            </a:r>
            <a:r>
              <a:rPr lang="en-US" sz="17119" b="1" spc="855">
                <a:solidFill>
                  <a:srgbClr val="88D499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e</a:t>
            </a:r>
          </a:p>
          <a:p>
            <a:pPr algn="ctr">
              <a:lnSpc>
                <a:spcPts val="15407"/>
              </a:lnSpc>
            </a:pPr>
            <a:endParaRPr lang="en-US" sz="17119" b="1" spc="855">
              <a:solidFill>
                <a:srgbClr val="88D499"/>
              </a:solidFill>
              <a:latin typeface="IBM Plex Mono Bold"/>
              <a:ea typeface="IBM Plex Mono Bold"/>
              <a:cs typeface="IBM Plex Mono Bold"/>
              <a:sym typeface="IBM Plex Mon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33400" y="2054598"/>
            <a:ext cx="17145000" cy="5468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45"/>
              </a:lnSpc>
              <a:spcBef>
                <a:spcPct val="0"/>
              </a:spcBef>
            </a:pPr>
            <a:r>
              <a:rPr lang="pl-PL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	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Zamek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Czocha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jest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dostępny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dla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turystów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przez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cały</a:t>
            </a:r>
            <a:r>
              <a:rPr lang="en-US" sz="2817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rok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, z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wyjątkiem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zaledwie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kilku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terminów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wyszczególnionych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na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oficjalnej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stronie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internetowej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  </a:t>
            </a:r>
            <a:r>
              <a:rPr lang="pl-PL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															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Zwiedzanie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warowni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odbywa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się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w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towarzystwie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przewodnika</a:t>
            </a:r>
            <a:r>
              <a:rPr lang="pl-PL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 </a:t>
            </a:r>
            <a:br>
              <a:rPr lang="pl-PL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</a:b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Jedną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z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największych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tutejszych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atrakcji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jest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zwiedzanie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pod </a:t>
            </a:r>
            <a:r>
              <a:rPr lang="en-US" sz="2817" b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osłoną</a:t>
            </a:r>
            <a:r>
              <a:rPr lang="en-US" sz="2817" b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nocy</a:t>
            </a:r>
            <a:r>
              <a:rPr lang="en-US" sz="2817" b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Warto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zawczasu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dokonać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rezerwacji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,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ponieważ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cieszy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się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ona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dość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sporą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popularnością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 </a:t>
            </a:r>
            <a:r>
              <a:rPr lang="pl-PL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															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Oprócz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samego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zwiedzania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można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również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skorzystać</a:t>
            </a:r>
            <a:r>
              <a:rPr lang="en-US" sz="2817" b="1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z </a:t>
            </a:r>
            <a:r>
              <a:rPr lang="en-US" sz="2817" b="1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degustacji</a:t>
            </a:r>
            <a:r>
              <a:rPr lang="en-US" sz="2817" b="1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miodów</a:t>
            </a:r>
            <a:r>
              <a:rPr lang="en-US" sz="2817" b="1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pitnych</a:t>
            </a:r>
            <a:r>
              <a:rPr lang="en-US" sz="2817" b="1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, </a:t>
            </a:r>
            <a:r>
              <a:rPr lang="en-US" sz="2817" b="1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odwiedzenia</a:t>
            </a:r>
            <a:r>
              <a:rPr lang="en-US" sz="2817" b="1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multimedialnej</a:t>
            </a:r>
            <a:r>
              <a:rPr lang="en-US" sz="2817" b="1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sali</a:t>
            </a:r>
            <a:r>
              <a:rPr lang="en-US" sz="2817" b="1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tortur</a:t>
            </a:r>
            <a:r>
              <a:rPr lang="en-US" sz="2817" b="1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oraz</a:t>
            </a:r>
            <a:r>
              <a:rPr lang="en-US" sz="2817" b="1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wzięcie</a:t>
            </a:r>
            <a:r>
              <a:rPr lang="en-US" sz="2817" b="1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udziału</a:t>
            </a:r>
            <a:r>
              <a:rPr lang="en-US" sz="2817" b="1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w </a:t>
            </a:r>
            <a:r>
              <a:rPr lang="en-US" sz="2817" b="1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licznych</a:t>
            </a:r>
            <a:r>
              <a:rPr lang="en-US" sz="2817" b="1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festiwalach</a:t>
            </a:r>
            <a:r>
              <a:rPr lang="en-US" sz="2817" b="1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kulturalnych</a:t>
            </a:r>
            <a:r>
              <a:rPr lang="en-US" sz="2817" b="1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, </a:t>
            </a:r>
            <a:r>
              <a:rPr lang="en-US" sz="2817" b="1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które</a:t>
            </a:r>
            <a:r>
              <a:rPr lang="en-US" sz="2817" b="1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się</a:t>
            </a:r>
            <a:r>
              <a:rPr lang="en-US" sz="2817" b="1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tu</a:t>
            </a:r>
            <a:r>
              <a:rPr lang="en-US" sz="2817" b="1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817" b="1" i="1" u="sng" spc="140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odbywają</a:t>
            </a:r>
            <a:r>
              <a:rPr lang="en-US" sz="2817" b="1" i="1" u="sng" spc="140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</a:t>
            </a:r>
          </a:p>
          <a:p>
            <a:pPr algn="ctr">
              <a:lnSpc>
                <a:spcPts val="3945"/>
              </a:lnSpc>
              <a:spcBef>
                <a:spcPct val="0"/>
              </a:spcBef>
            </a:pPr>
            <a:endParaRPr lang="en-US" sz="2817" b="1" spc="140" dirty="0">
              <a:solidFill>
                <a:srgbClr val="000000"/>
              </a:solidFill>
              <a:latin typeface="IBM Plex Mono Bold"/>
              <a:ea typeface="IBM Plex Mono Bold"/>
              <a:cs typeface="IBM Plex Mono Bold"/>
              <a:sym typeface="IBM Plex Mono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475983" y="7641545"/>
            <a:ext cx="5814188" cy="2645455"/>
          </a:xfrm>
          <a:custGeom>
            <a:avLst/>
            <a:gdLst/>
            <a:ahLst/>
            <a:cxnLst/>
            <a:rect l="l" t="t" r="r" b="b"/>
            <a:pathLst>
              <a:path w="5814188" h="2645455">
                <a:moveTo>
                  <a:pt x="0" y="0"/>
                </a:moveTo>
                <a:lnTo>
                  <a:pt x="5814187" y="0"/>
                </a:lnTo>
                <a:lnTo>
                  <a:pt x="5814187" y="2645455"/>
                </a:lnTo>
                <a:lnTo>
                  <a:pt x="0" y="264545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1101225" y="7641545"/>
            <a:ext cx="5814188" cy="2645455"/>
          </a:xfrm>
          <a:custGeom>
            <a:avLst/>
            <a:gdLst/>
            <a:ahLst/>
            <a:cxnLst/>
            <a:rect l="l" t="t" r="r" b="b"/>
            <a:pathLst>
              <a:path w="5814188" h="2645455">
                <a:moveTo>
                  <a:pt x="0" y="0"/>
                </a:moveTo>
                <a:lnTo>
                  <a:pt x="5814187" y="0"/>
                </a:lnTo>
                <a:lnTo>
                  <a:pt x="5814187" y="2645455"/>
                </a:lnTo>
                <a:lnTo>
                  <a:pt x="0" y="264545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6726467" y="7641545"/>
            <a:ext cx="5814188" cy="2645455"/>
          </a:xfrm>
          <a:custGeom>
            <a:avLst/>
            <a:gdLst/>
            <a:ahLst/>
            <a:cxnLst/>
            <a:rect l="l" t="t" r="r" b="b"/>
            <a:pathLst>
              <a:path w="5814188" h="2645455">
                <a:moveTo>
                  <a:pt x="0" y="0"/>
                </a:moveTo>
                <a:lnTo>
                  <a:pt x="5814188" y="0"/>
                </a:lnTo>
                <a:lnTo>
                  <a:pt x="5814188" y="2645455"/>
                </a:lnTo>
                <a:lnTo>
                  <a:pt x="0" y="264545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800" y="8970264"/>
            <a:ext cx="105918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-5400000">
            <a:off x="13324332" y="5132832"/>
            <a:ext cx="86106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-3646932" y="5301996"/>
            <a:ext cx="86106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228600" y="-931004"/>
            <a:ext cx="18288000" cy="5103562"/>
            <a:chOff x="304800" y="1000125"/>
            <a:chExt cx="24384000" cy="6804750"/>
          </a:xfrm>
        </p:grpSpPr>
        <p:sp>
          <p:nvSpPr>
            <p:cNvPr id="6" name="TextBox 6"/>
            <p:cNvSpPr txBox="1"/>
            <p:nvPr/>
          </p:nvSpPr>
          <p:spPr>
            <a:xfrm>
              <a:off x="3316781" y="1000125"/>
              <a:ext cx="17750437" cy="2064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45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04800" y="3064753"/>
              <a:ext cx="24384000" cy="4740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28"/>
                </a:lnSpc>
              </a:pPr>
              <a:r>
                <a:rPr lang="en-US" sz="13924" dirty="0">
                  <a:solidFill>
                    <a:srgbClr val="000000"/>
                  </a:solidFill>
                  <a:latin typeface="Le Jour Serif"/>
                  <a:ea typeface="Le Jour Serif"/>
                  <a:cs typeface="Le Jour Serif"/>
                  <a:sym typeface="Le Jour Serif"/>
                </a:rPr>
                <a:t>ZAMKOWA LEGENDA</a:t>
              </a:r>
            </a:p>
            <a:p>
              <a:pPr algn="ctr">
                <a:lnSpc>
                  <a:spcPts val="13228"/>
                </a:lnSpc>
              </a:pPr>
              <a:endParaRPr lang="en-US" sz="13924" dirty="0">
                <a:solidFill>
                  <a:srgbClr val="000000"/>
                </a:solidFill>
                <a:latin typeface="Le Jour Serif"/>
                <a:ea typeface="Le Jour Serif"/>
                <a:cs typeface="Le Jour Serif"/>
                <a:sym typeface="Le Jour Serif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16736" y="1990843"/>
            <a:ext cx="15828264" cy="7191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24"/>
              </a:lnSpc>
            </a:pPr>
            <a:r>
              <a:rPr lang="pl-PL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	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Jak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każda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warownia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tak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i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Zamek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Czocha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posiada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swoje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legendy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. </a:t>
            </a:r>
            <a:r>
              <a:rPr lang="pl-PL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/>
            </a:r>
            <a:br>
              <a:rPr lang="pl-PL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</a:b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Tutaj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przeklętą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wydaje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się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być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Studnia</a:t>
            </a:r>
            <a:r>
              <a:rPr lang="en-US" sz="3374" b="1" dirty="0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niewiernych</a:t>
            </a:r>
            <a:r>
              <a:rPr lang="en-US" sz="3374" b="1" dirty="0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żon</a:t>
            </a:r>
            <a:r>
              <a:rPr lang="en-US" sz="3374" b="1" dirty="0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To w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niej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swój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żywot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skończyła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i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Ulrika von Nostitz.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Dowodem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jej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zdrady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było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nieślubne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dziecko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, </a:t>
            </a:r>
            <a:r>
              <a:rPr lang="pl-PL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/>
            </a:r>
            <a:br>
              <a:rPr lang="pl-PL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</a:b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które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wściekły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gospodarz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rozkazał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zamurować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w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kominku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Sali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Marmurowej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.</a:t>
            </a:r>
            <a:r>
              <a:rPr lang="pl-PL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	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Dlatego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nie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zdziwcie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się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gdy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nocnym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zwiedzaniu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zamku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dosięgnie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Was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odgłos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kwilącego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niemowlaka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. </a:t>
            </a:r>
            <a:r>
              <a:rPr lang="pl-PL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												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A po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zmroku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zaś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wąskie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zamkowe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korytarze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przemierza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duch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Ulriki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pl-PL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/>
            </a:r>
            <a:br>
              <a:rPr lang="pl-PL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</a:b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i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tajnym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przejściem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skrytym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w regale z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książkami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przebiega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przez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salę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biblioteczną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swego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dziecka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. </a:t>
            </a:r>
            <a:r>
              <a:rPr lang="pl-PL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											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Jeśli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w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środku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nocy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pochylicie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się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nad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studnią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usłyszycie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przeraźliwie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wołanie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o </a:t>
            </a:r>
            <a:r>
              <a:rPr lang="en-US" sz="3374" b="1" dirty="0" err="1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pomoc</a:t>
            </a:r>
            <a:r>
              <a:rPr lang="en-US" sz="3374" b="1" dirty="0">
                <a:solidFill>
                  <a:srgbClr val="000000"/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3374" b="1" dirty="0" err="1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Kiedy</a:t>
            </a:r>
            <a:r>
              <a:rPr lang="en-US" sz="3374" b="1" dirty="0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nas</a:t>
            </a:r>
            <a:r>
              <a:rPr lang="en-US" sz="3374" b="1" dirty="0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studnią</a:t>
            </a:r>
            <a:r>
              <a:rPr lang="en-US" sz="3374" b="1" dirty="0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pochyli</a:t>
            </a:r>
            <a:r>
              <a:rPr lang="en-US" sz="3374" b="1" dirty="0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się</a:t>
            </a:r>
            <a:r>
              <a:rPr lang="en-US" sz="3374" b="1" dirty="0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niewierny</a:t>
            </a:r>
            <a:r>
              <a:rPr lang="en-US" sz="3374" b="1" dirty="0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małżonek</a:t>
            </a:r>
            <a:r>
              <a:rPr lang="en-US" sz="3374" b="1" dirty="0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, to </a:t>
            </a:r>
            <a:r>
              <a:rPr lang="en-US" sz="3374" b="1" dirty="0" err="1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wkrótce</a:t>
            </a:r>
            <a:r>
              <a:rPr lang="en-US" sz="3374" b="1" dirty="0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74" b="1" dirty="0" err="1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wyłysieje</a:t>
            </a:r>
            <a:r>
              <a:rPr lang="en-US" sz="3374" b="1" dirty="0">
                <a:solidFill>
                  <a:schemeClr val="accent6">
                    <a:lumMod val="75000"/>
                  </a:schemeClr>
                </a:solidFill>
                <a:latin typeface="Aleo Bold" panose="020B0604020202020204" charset="-18"/>
                <a:ea typeface="Open Sans Bold"/>
                <a:cs typeface="Open Sans Bold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47213" y="5141117"/>
            <a:ext cx="3904173" cy="3826090"/>
          </a:xfrm>
          <a:custGeom>
            <a:avLst/>
            <a:gdLst/>
            <a:ahLst/>
            <a:cxnLst/>
            <a:rect l="l" t="t" r="r" b="b"/>
            <a:pathLst>
              <a:path w="3904173" h="3826090">
                <a:moveTo>
                  <a:pt x="0" y="0"/>
                </a:moveTo>
                <a:lnTo>
                  <a:pt x="3904173" y="0"/>
                </a:lnTo>
                <a:lnTo>
                  <a:pt x="3904173" y="3826090"/>
                </a:lnTo>
                <a:lnTo>
                  <a:pt x="0" y="382609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3469347" y="5753100"/>
            <a:ext cx="3030747" cy="2970133"/>
          </a:xfrm>
          <a:custGeom>
            <a:avLst/>
            <a:gdLst/>
            <a:ahLst/>
            <a:cxnLst/>
            <a:rect l="l" t="t" r="r" b="b"/>
            <a:pathLst>
              <a:path w="3030747" h="2970133">
                <a:moveTo>
                  <a:pt x="0" y="0"/>
                </a:moveTo>
                <a:lnTo>
                  <a:pt x="3030748" y="0"/>
                </a:lnTo>
                <a:lnTo>
                  <a:pt x="3030748" y="2970133"/>
                </a:lnTo>
                <a:lnTo>
                  <a:pt x="0" y="297013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682308" y="7889744"/>
            <a:ext cx="2198906" cy="2154927"/>
          </a:xfrm>
          <a:custGeom>
            <a:avLst/>
            <a:gdLst/>
            <a:ahLst/>
            <a:cxnLst/>
            <a:rect l="l" t="t" r="r" b="b"/>
            <a:pathLst>
              <a:path w="2198906" h="2154927">
                <a:moveTo>
                  <a:pt x="0" y="0"/>
                </a:moveTo>
                <a:lnTo>
                  <a:pt x="2198906" y="0"/>
                </a:lnTo>
                <a:lnTo>
                  <a:pt x="2198906" y="2154927"/>
                </a:lnTo>
                <a:lnTo>
                  <a:pt x="0" y="215492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/>
          <p:cNvSpPr/>
          <p:nvPr/>
        </p:nvSpPr>
        <p:spPr>
          <a:xfrm>
            <a:off x="11638028" y="467681"/>
            <a:ext cx="6243186" cy="4462378"/>
          </a:xfrm>
          <a:custGeom>
            <a:avLst/>
            <a:gdLst/>
            <a:ahLst/>
            <a:cxnLst/>
            <a:rect l="l" t="t" r="r" b="b"/>
            <a:pathLst>
              <a:path w="4313118" h="4462378">
                <a:moveTo>
                  <a:pt x="0" y="0"/>
                </a:moveTo>
                <a:lnTo>
                  <a:pt x="4313118" y="0"/>
                </a:lnTo>
                <a:lnTo>
                  <a:pt x="4313118" y="4462377"/>
                </a:lnTo>
                <a:lnTo>
                  <a:pt x="0" y="446237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-1297663" y="359264"/>
            <a:ext cx="13869218" cy="233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20"/>
              </a:lnSpc>
            </a:pPr>
            <a:r>
              <a:rPr lang="en-US" sz="19022" i="1" spc="951">
                <a:solidFill>
                  <a:srgbClr val="253238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K</a:t>
            </a:r>
            <a:r>
              <a:rPr lang="en-US" sz="19022" spc="951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o</a:t>
            </a:r>
            <a:r>
              <a:rPr lang="en-US" sz="19022" i="1" spc="951">
                <a:solidFill>
                  <a:srgbClr val="428CE2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ś</a:t>
            </a:r>
            <a:r>
              <a:rPr lang="en-US" sz="19022" b="1" spc="951">
                <a:solidFill>
                  <a:srgbClr val="88D499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</a:t>
            </a:r>
            <a:r>
              <a:rPr lang="en-US" sz="19022" b="1" spc="951">
                <a:solidFill>
                  <a:srgbClr val="428CE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i</a:t>
            </a:r>
            <a:r>
              <a:rPr lang="en-US" sz="19022" b="1" i="1" spc="951">
                <a:solidFill>
                  <a:srgbClr val="88D499"/>
                </a:solidFill>
                <a:latin typeface="IBM Plex Mono Bold Italics"/>
                <a:ea typeface="IBM Plex Mono Bold Italics"/>
                <a:cs typeface="IBM Plex Mono Bold Italics"/>
                <a:sym typeface="IBM Plex Mono Bold Italics"/>
              </a:rPr>
              <a:t>ó</a:t>
            </a:r>
            <a:r>
              <a:rPr lang="en-US" sz="19022" spc="951">
                <a:solidFill>
                  <a:srgbClr val="18375D"/>
                </a:solidFill>
                <a:latin typeface="IBM Plex Mono"/>
                <a:ea typeface="IBM Plex Mono"/>
                <a:cs typeface="IBM Plex Mono"/>
                <a:sym typeface="IBM Plex Mono"/>
              </a:rPr>
              <a:t>ł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1563384" y="2821701"/>
            <a:ext cx="13783261" cy="232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14"/>
              </a:lnSpc>
            </a:pPr>
            <a:r>
              <a:rPr lang="en-US" sz="18904" spc="945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P</a:t>
            </a:r>
            <a:r>
              <a:rPr lang="en-US" sz="18904" i="1" spc="945">
                <a:solidFill>
                  <a:srgbClr val="428CE2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o</a:t>
            </a:r>
            <a:r>
              <a:rPr lang="en-US" sz="18904" b="1" spc="945">
                <a:solidFill>
                  <a:srgbClr val="88D499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k</a:t>
            </a:r>
            <a:r>
              <a:rPr lang="en-US" sz="18904" b="1" spc="945">
                <a:solidFill>
                  <a:srgbClr val="428CE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</a:t>
            </a:r>
            <a:r>
              <a:rPr lang="en-US" sz="18904" b="1" i="1" spc="945">
                <a:solidFill>
                  <a:srgbClr val="88D499"/>
                </a:solidFill>
                <a:latin typeface="IBM Plex Mono Bold Italics"/>
                <a:ea typeface="IBM Plex Mono Bold Italics"/>
                <a:cs typeface="IBM Plex Mono Bold Italics"/>
                <a:sym typeface="IBM Plex Mono Bold Italics"/>
              </a:rPr>
              <a:t>j</a:t>
            </a:r>
            <a:r>
              <a:rPr lang="en-US" sz="18904" spc="945">
                <a:solidFill>
                  <a:srgbClr val="18375D"/>
                </a:solidFill>
                <a:latin typeface="IBM Plex Mono"/>
                <a:ea typeface="IBM Plex Mono"/>
                <a:cs typeface="IBM Plex Mono"/>
                <a:sym typeface="IBM Plex Mono"/>
              </a:rPr>
              <a:t>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6515" y="4745001"/>
            <a:ext cx="8492737" cy="515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67"/>
              </a:lnSpc>
            </a:pPr>
            <a:r>
              <a:rPr lang="pl-PL" sz="411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</a:t>
            </a:r>
            <a:r>
              <a:rPr lang="en-US" sz="411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Kościół</a:t>
            </a:r>
            <a:r>
              <a:rPr lang="en-US" sz="411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1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Pokoju</a:t>
            </a:r>
            <a:r>
              <a:rPr lang="en-US" sz="411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w </a:t>
            </a:r>
            <a:r>
              <a:rPr lang="en-US" sz="411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Jaworze</a:t>
            </a:r>
            <a:r>
              <a:rPr lang="en-US" sz="411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jest </a:t>
            </a:r>
            <a:r>
              <a:rPr lang="en-US" sz="4119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największą</a:t>
            </a:r>
            <a:r>
              <a:rPr lang="en-US" sz="4119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19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drewnianą</a:t>
            </a:r>
            <a:r>
              <a:rPr lang="en-US" sz="4119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19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budowlą</a:t>
            </a:r>
            <a:r>
              <a:rPr lang="en-US" sz="4119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</a:t>
            </a:r>
            <a:r>
              <a:rPr lang="en-US" sz="4119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funkcjach</a:t>
            </a:r>
            <a:r>
              <a:rPr lang="en-US" sz="4119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19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religijnych</a:t>
            </a:r>
            <a:r>
              <a:rPr lang="en-US" sz="4119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19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4119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19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świecie</a:t>
            </a:r>
            <a:r>
              <a:rPr lang="en-US" sz="4119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pl-PL" sz="4119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				</a:t>
            </a:r>
            <a:r>
              <a:rPr lang="pl-PL" sz="411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</a:t>
            </a:r>
            <a:r>
              <a:rPr lang="en-US" sz="411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 </a:t>
            </a:r>
            <a:r>
              <a:rPr lang="en-US" sz="411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roku</a:t>
            </a:r>
            <a:r>
              <a:rPr lang="en-US" sz="411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2001 </a:t>
            </a:r>
            <a:r>
              <a:rPr lang="en-US" sz="411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został</a:t>
            </a:r>
            <a:r>
              <a:rPr lang="en-US" sz="411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1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wpisany</a:t>
            </a:r>
            <a:r>
              <a:rPr lang="en-US" sz="411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1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411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1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listę</a:t>
            </a:r>
            <a:r>
              <a:rPr lang="en-US" sz="411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1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światowego</a:t>
            </a:r>
            <a:r>
              <a:rPr lang="en-US" sz="411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1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dziedzictwa</a:t>
            </a:r>
            <a:r>
              <a:rPr lang="en-US" sz="411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19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UNESCO.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05850"/>
            <a:ext cx="4520310" cy="1881150"/>
          </a:xfrm>
          <a:custGeom>
            <a:avLst/>
            <a:gdLst/>
            <a:ahLst/>
            <a:cxnLst/>
            <a:rect l="l" t="t" r="r" b="b"/>
            <a:pathLst>
              <a:path w="4520310" h="1881150">
                <a:moveTo>
                  <a:pt x="0" y="0"/>
                </a:moveTo>
                <a:lnTo>
                  <a:pt x="4520310" y="0"/>
                </a:lnTo>
                <a:lnTo>
                  <a:pt x="4520310" y="1881150"/>
                </a:lnTo>
                <a:lnTo>
                  <a:pt x="0" y="18811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520310" y="8405850"/>
            <a:ext cx="4520310" cy="1881150"/>
          </a:xfrm>
          <a:custGeom>
            <a:avLst/>
            <a:gdLst/>
            <a:ahLst/>
            <a:cxnLst/>
            <a:rect l="l" t="t" r="r" b="b"/>
            <a:pathLst>
              <a:path w="4520310" h="1881150">
                <a:moveTo>
                  <a:pt x="0" y="0"/>
                </a:moveTo>
                <a:lnTo>
                  <a:pt x="4520311" y="0"/>
                </a:lnTo>
                <a:lnTo>
                  <a:pt x="4520311" y="1881150"/>
                </a:lnTo>
                <a:lnTo>
                  <a:pt x="0" y="18811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9040621" y="8405850"/>
            <a:ext cx="4520310" cy="1881150"/>
          </a:xfrm>
          <a:custGeom>
            <a:avLst/>
            <a:gdLst/>
            <a:ahLst/>
            <a:cxnLst/>
            <a:rect l="l" t="t" r="r" b="b"/>
            <a:pathLst>
              <a:path w="4520310" h="1881150">
                <a:moveTo>
                  <a:pt x="0" y="0"/>
                </a:moveTo>
                <a:lnTo>
                  <a:pt x="4520310" y="0"/>
                </a:lnTo>
                <a:lnTo>
                  <a:pt x="4520310" y="1881150"/>
                </a:lnTo>
                <a:lnTo>
                  <a:pt x="0" y="18811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3560931" y="8405850"/>
            <a:ext cx="4727069" cy="1967194"/>
          </a:xfrm>
          <a:custGeom>
            <a:avLst/>
            <a:gdLst/>
            <a:ahLst/>
            <a:cxnLst/>
            <a:rect l="l" t="t" r="r" b="b"/>
            <a:pathLst>
              <a:path w="4727069" h="1967194">
                <a:moveTo>
                  <a:pt x="0" y="0"/>
                </a:moveTo>
                <a:lnTo>
                  <a:pt x="4727069" y="0"/>
                </a:lnTo>
                <a:lnTo>
                  <a:pt x="4727069" y="1967194"/>
                </a:lnTo>
                <a:lnTo>
                  <a:pt x="0" y="19671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0314816" y="1562100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0" y="342900"/>
            <a:ext cx="9979836" cy="9028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64"/>
              </a:lnSpc>
            </a:pPr>
            <a:r>
              <a:rPr lang="pl-PL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P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owstał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w </a:t>
            </a:r>
            <a:r>
              <a:rPr lang="en-US" sz="4188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II </a:t>
            </a:r>
            <a:r>
              <a:rPr lang="en-US" sz="4188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poł</a:t>
            </a:r>
            <a:r>
              <a:rPr lang="en-US" sz="4188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XVII </a:t>
            </a:r>
            <a:r>
              <a:rPr lang="en-US" sz="4188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wieku</a:t>
            </a:r>
            <a:r>
              <a:rPr lang="en-US" sz="4188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pl-PL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/>
            </a:r>
            <a:br>
              <a:rPr lang="pl-PL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następstwie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pokoju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westfalskiego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kończącego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wojnę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trzydziestoletnią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(1618-1648). </a:t>
            </a:r>
            <a:r>
              <a:rPr lang="pl-PL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					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Naciskany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przez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protestancką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Szwecję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katolicki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cesarz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Ferdynand III Habsburg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przyznał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śląskim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luteranom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prawo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wybudowania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trzech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świątyń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podległych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mu </a:t>
            </a:r>
            <a:r>
              <a:rPr lang="en-US" sz="418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terytoriach</a:t>
            </a:r>
            <a:r>
              <a:rPr lang="en-US" sz="41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— w </a:t>
            </a:r>
            <a:r>
              <a:rPr lang="en-US" sz="4188" b="1" i="1" u="sng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Głogowie</a:t>
            </a:r>
            <a:r>
              <a:rPr lang="en-US" sz="4188" b="1" i="1" u="sng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</a:t>
            </a:r>
            <a:r>
              <a:rPr lang="en-US" sz="4188" b="1" i="1" u="sng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i="1" u="sng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Jaworze</a:t>
            </a:r>
            <a:r>
              <a:rPr lang="en-US" sz="4188" b="1" i="1" u="sng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i="1" u="sng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oraz</a:t>
            </a:r>
            <a:r>
              <a:rPr lang="en-US" sz="4188" b="1" i="1" u="sng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88" b="1" i="1" u="sng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Świdnicy</a:t>
            </a:r>
            <a:r>
              <a:rPr lang="en-US" sz="4188" b="1" i="1" u="sng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</a:p>
          <a:p>
            <a:pPr algn="ctr">
              <a:lnSpc>
                <a:spcPts val="5864"/>
              </a:lnSpc>
            </a:pPr>
            <a:endParaRPr lang="en-US" sz="4188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4406" y="0"/>
            <a:ext cx="6573001" cy="1039729"/>
          </a:xfrm>
          <a:custGeom>
            <a:avLst/>
            <a:gdLst/>
            <a:ahLst/>
            <a:cxnLst/>
            <a:rect l="l" t="t" r="r" b="b"/>
            <a:pathLst>
              <a:path w="6573001" h="1039729">
                <a:moveTo>
                  <a:pt x="0" y="0"/>
                </a:moveTo>
                <a:lnTo>
                  <a:pt x="6573001" y="0"/>
                </a:lnTo>
                <a:lnTo>
                  <a:pt x="6573001" y="1039729"/>
                </a:lnTo>
                <a:lnTo>
                  <a:pt x="0" y="10397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3429000" y="697385"/>
            <a:ext cx="11796047" cy="236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5"/>
              </a:lnSpc>
            </a:pPr>
            <a:endParaRPr sz="5400" dirty="0"/>
          </a:p>
          <a:p>
            <a:pPr algn="ctr">
              <a:lnSpc>
                <a:spcPts val="4695"/>
              </a:lnSpc>
            </a:pPr>
            <a:r>
              <a:rPr lang="en-US" sz="54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Jednak</a:t>
            </a:r>
            <a:r>
              <a:rPr lang="en-US" sz="5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zgoda</a:t>
            </a:r>
            <a:r>
              <a:rPr lang="en-US" sz="5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5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budowę</a:t>
            </a:r>
            <a:r>
              <a:rPr lang="en-US" sz="5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obwarowana</a:t>
            </a:r>
            <a:r>
              <a:rPr lang="en-US" sz="5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była</a:t>
            </a:r>
            <a:r>
              <a:rPr lang="en-US" sz="5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ograniczeniami</a:t>
            </a:r>
            <a:r>
              <a:rPr lang="en-US" sz="5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</a:p>
          <a:p>
            <a:pPr algn="ctr">
              <a:lnSpc>
                <a:spcPts val="4695"/>
              </a:lnSpc>
            </a:pPr>
            <a:endParaRPr lang="en-US" sz="3354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33400" y="3071254"/>
            <a:ext cx="17297400" cy="6113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0"/>
              </a:lnSpc>
            </a:pPr>
            <a:endParaRPr dirty="0"/>
          </a:p>
          <a:p>
            <a:pPr algn="ctr">
              <a:lnSpc>
                <a:spcPts val="4750"/>
              </a:lnSpc>
            </a:pP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-do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budowy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miały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posłużyć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wyłącznie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materiały</a:t>
            </a:r>
            <a:r>
              <a:rPr lang="en-US" sz="4000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nietrwałe</a:t>
            </a:r>
            <a:r>
              <a:rPr lang="en-US" sz="4000" b="1" u="sng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</a:t>
            </a:r>
            <a:r>
              <a:rPr lang="en-US" sz="4000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drewno</a:t>
            </a:r>
            <a:r>
              <a:rPr lang="en-US" sz="4000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4000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słoma</a:t>
            </a:r>
            <a:r>
              <a:rPr lang="en-US" sz="4000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4000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glina</a:t>
            </a:r>
            <a:r>
              <a:rPr lang="en-US" sz="4000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4000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piasek</a:t>
            </a:r>
            <a:r>
              <a:rPr lang="en-US" sz="4000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),</a:t>
            </a:r>
          </a:p>
          <a:p>
            <a:pPr algn="ctr">
              <a:lnSpc>
                <a:spcPts val="4750"/>
              </a:lnSpc>
            </a:pP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kościoły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musiały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być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wybudowane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i="1" u="sng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poza</a:t>
            </a:r>
            <a:r>
              <a:rPr lang="en-US" sz="4000" b="1" i="1" u="sng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i="1" u="sng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granicami</a:t>
            </a:r>
            <a:r>
              <a:rPr lang="en-US" sz="4000" b="1" i="1" u="sng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i="1" u="sng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miasta</a:t>
            </a:r>
            <a:r>
              <a:rPr lang="en-US" sz="4000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pl-PL" sz="4000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/>
            </a:r>
            <a:br>
              <a:rPr lang="pl-PL" sz="4000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nie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dalej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niż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odległość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strzału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armatniego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od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murów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miejskich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</a:t>
            </a:r>
          </a:p>
          <a:p>
            <a:pPr algn="ctr">
              <a:lnSpc>
                <a:spcPts val="4750"/>
              </a:lnSpc>
            </a:pP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nie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mogły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mieć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wież</a:t>
            </a:r>
            <a:r>
              <a:rPr lang="en-US" sz="4000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dzwonów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ani </a:t>
            </a:r>
            <a:r>
              <a:rPr lang="en-US" sz="4000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tradycyjnego</a:t>
            </a:r>
            <a:r>
              <a:rPr lang="en-US" sz="4000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kształtu</a:t>
            </a:r>
            <a:r>
              <a:rPr lang="en-US" sz="4000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świątyni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</a:t>
            </a:r>
          </a:p>
          <a:p>
            <a:pPr algn="ctr">
              <a:lnSpc>
                <a:spcPts val="4750"/>
              </a:lnSpc>
            </a:pP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musiały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zostać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ukończone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w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ciągu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jednego</a:t>
            </a:r>
            <a:r>
              <a:rPr lang="en-US" sz="4000" b="1" u="sng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roku</a:t>
            </a:r>
            <a:r>
              <a:rPr lang="en-US" sz="4000" b="1" u="sng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</a:t>
            </a:r>
          </a:p>
          <a:p>
            <a:pPr algn="ctr">
              <a:lnSpc>
                <a:spcPts val="4750"/>
              </a:lnSpc>
            </a:pP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musiały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zostać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wzniesione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u="sng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koszt</a:t>
            </a:r>
            <a:r>
              <a:rPr lang="en-US" sz="4000" u="sng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u="sng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protestantów</a:t>
            </a:r>
            <a:r>
              <a:rPr lang="en-US" sz="4000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</a:t>
            </a:r>
          </a:p>
          <a:p>
            <a:pPr algn="ctr">
              <a:lnSpc>
                <a:spcPts val="4750"/>
              </a:lnSpc>
            </a:pP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nie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mogły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przy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nich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powstać</a:t>
            </a: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szkoły</a:t>
            </a:r>
            <a:r>
              <a:rPr lang="en-US" sz="4000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parafialne</a:t>
            </a:r>
            <a:r>
              <a:rPr lang="en-US" sz="4000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  <a:p>
            <a:pPr algn="ctr">
              <a:lnSpc>
                <a:spcPts val="4750"/>
              </a:lnSpc>
            </a:pPr>
            <a:endParaRPr lang="en-US" sz="3393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321504" y="2542786"/>
            <a:ext cx="6573001" cy="1039729"/>
          </a:xfrm>
          <a:custGeom>
            <a:avLst/>
            <a:gdLst/>
            <a:ahLst/>
            <a:cxnLst/>
            <a:rect l="l" t="t" r="r" b="b"/>
            <a:pathLst>
              <a:path w="6573001" h="1039729">
                <a:moveTo>
                  <a:pt x="0" y="0"/>
                </a:moveTo>
                <a:lnTo>
                  <a:pt x="6573001" y="0"/>
                </a:lnTo>
                <a:lnTo>
                  <a:pt x="6573001" y="1039729"/>
                </a:lnTo>
                <a:lnTo>
                  <a:pt x="0" y="10397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6" name="Freeform 6"/>
          <p:cNvSpPr/>
          <p:nvPr/>
        </p:nvSpPr>
        <p:spPr>
          <a:xfrm>
            <a:off x="0" y="2415993"/>
            <a:ext cx="6573001" cy="1039729"/>
          </a:xfrm>
          <a:custGeom>
            <a:avLst/>
            <a:gdLst/>
            <a:ahLst/>
            <a:cxnLst/>
            <a:rect l="l" t="t" r="r" b="b"/>
            <a:pathLst>
              <a:path w="6573001" h="1039729">
                <a:moveTo>
                  <a:pt x="0" y="0"/>
                </a:moveTo>
                <a:lnTo>
                  <a:pt x="6573001" y="0"/>
                </a:lnTo>
                <a:lnTo>
                  <a:pt x="6573001" y="1039730"/>
                </a:lnTo>
                <a:lnTo>
                  <a:pt x="0" y="103973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32311" y="8382559"/>
            <a:ext cx="2053977" cy="1751482"/>
          </a:xfrm>
          <a:custGeom>
            <a:avLst/>
            <a:gdLst/>
            <a:ahLst/>
            <a:cxnLst/>
            <a:rect l="l" t="t" r="r" b="b"/>
            <a:pathLst>
              <a:path w="2053977" h="1751482">
                <a:moveTo>
                  <a:pt x="0" y="0"/>
                </a:moveTo>
                <a:lnTo>
                  <a:pt x="2053978" y="0"/>
                </a:lnTo>
                <a:lnTo>
                  <a:pt x="2053978" y="1751482"/>
                </a:lnTo>
                <a:lnTo>
                  <a:pt x="0" y="175148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711" y="152959"/>
            <a:ext cx="2053977" cy="1751482"/>
          </a:xfrm>
          <a:custGeom>
            <a:avLst/>
            <a:gdLst/>
            <a:ahLst/>
            <a:cxnLst/>
            <a:rect l="l" t="t" r="r" b="b"/>
            <a:pathLst>
              <a:path w="2053977" h="1751482">
                <a:moveTo>
                  <a:pt x="0" y="0"/>
                </a:moveTo>
                <a:lnTo>
                  <a:pt x="2053978" y="0"/>
                </a:lnTo>
                <a:lnTo>
                  <a:pt x="2053978" y="1751482"/>
                </a:lnTo>
                <a:lnTo>
                  <a:pt x="0" y="175148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711" y="8382559"/>
            <a:ext cx="2053977" cy="1751482"/>
          </a:xfrm>
          <a:custGeom>
            <a:avLst/>
            <a:gdLst/>
            <a:ahLst/>
            <a:cxnLst/>
            <a:rect l="l" t="t" r="r" b="b"/>
            <a:pathLst>
              <a:path w="2053977" h="1751482">
                <a:moveTo>
                  <a:pt x="0" y="0"/>
                </a:moveTo>
                <a:lnTo>
                  <a:pt x="2053978" y="0"/>
                </a:lnTo>
                <a:lnTo>
                  <a:pt x="2053978" y="1751482"/>
                </a:lnTo>
                <a:lnTo>
                  <a:pt x="0" y="175148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6232311" y="152959"/>
            <a:ext cx="2053977" cy="1751482"/>
          </a:xfrm>
          <a:custGeom>
            <a:avLst/>
            <a:gdLst/>
            <a:ahLst/>
            <a:cxnLst/>
            <a:rect l="l" t="t" r="r" b="b"/>
            <a:pathLst>
              <a:path w="2053977" h="1751482">
                <a:moveTo>
                  <a:pt x="0" y="0"/>
                </a:moveTo>
                <a:lnTo>
                  <a:pt x="2053978" y="0"/>
                </a:lnTo>
                <a:lnTo>
                  <a:pt x="2053978" y="1751482"/>
                </a:lnTo>
                <a:lnTo>
                  <a:pt x="0" y="175148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275354" y="475382"/>
            <a:ext cx="17405162" cy="911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2"/>
              </a:lnSpc>
            </a:pPr>
            <a:r>
              <a:rPr lang="en-US" sz="7200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Wystrój</a:t>
            </a:r>
            <a:r>
              <a:rPr lang="en-US" sz="7200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Kościoła</a:t>
            </a:r>
            <a:r>
              <a:rPr lang="en-US" sz="7200" b="1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Pokoju</a:t>
            </a:r>
            <a:endParaRPr lang="en-US" sz="7200" b="1" dirty="0">
              <a:solidFill>
                <a:srgbClr val="0070C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492"/>
              </a:lnSpc>
            </a:pPr>
            <a:endParaRPr lang="en-US" sz="4637" b="1" dirty="0">
              <a:solidFill>
                <a:srgbClr val="54D588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just">
              <a:lnSpc>
                <a:spcPts val="6492"/>
              </a:lnSpc>
            </a:pPr>
            <a:r>
              <a:rPr lang="pl-PL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Całe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przepiękne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barokowe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wnętrze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ewangelickiego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Kościoła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Pokoju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Ducha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Świętego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w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Jaworze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utrzymane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jest w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kolorystyce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biało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</a:t>
            </a:r>
            <a:r>
              <a:rPr lang="en-US" sz="4637" b="1" dirty="0" err="1">
                <a:solidFill>
                  <a:srgbClr val="FFF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złoto-</a:t>
            </a:r>
            <a:r>
              <a:rPr lang="en-US" sz="4637" b="1" dirty="0" err="1">
                <a:solidFill>
                  <a:schemeClr val="accent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niebieskiej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pl-PL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				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Olbrzymie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wnętrze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kościoła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kryje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cztery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piętra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balkonów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tzw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4637" b="1" dirty="0" err="1">
                <a:solidFill>
                  <a:schemeClr val="accent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empor</a:t>
            </a:r>
            <a:r>
              <a:rPr lang="en-US" sz="4637" b="1" dirty="0">
                <a:solidFill>
                  <a:schemeClr val="accent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ozdobionych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obrazami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przedstawiającymi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sceny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z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Biblii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oraz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herbami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pl-PL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			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kościele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warto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zwrócić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uwagę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biało</a:t>
            </a:r>
            <a:r>
              <a:rPr lang="en-US" sz="46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</a:t>
            </a:r>
            <a:r>
              <a:rPr lang="en-US" sz="4637" b="1" dirty="0" err="1">
                <a:solidFill>
                  <a:srgbClr val="FFF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złote</a:t>
            </a:r>
            <a:r>
              <a:rPr lang="en-US" sz="46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organy</a:t>
            </a:r>
            <a:r>
              <a:rPr lang="en-US" sz="4637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4637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złocony</a:t>
            </a:r>
            <a:r>
              <a:rPr lang="en-US" sz="4637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ołtarz</a:t>
            </a:r>
            <a:r>
              <a:rPr lang="en-US" sz="4637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główny</a:t>
            </a:r>
            <a:r>
              <a:rPr lang="en-US" sz="4637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4637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ambonę</a:t>
            </a:r>
            <a:r>
              <a:rPr lang="en-US" sz="4637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</a:t>
            </a:r>
            <a:r>
              <a:rPr lang="en-US" sz="4637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637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chrzcielnicę</a:t>
            </a:r>
            <a:r>
              <a:rPr lang="en-US" sz="4637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</a:p>
          <a:p>
            <a:pPr algn="ctr">
              <a:lnSpc>
                <a:spcPts val="6492"/>
              </a:lnSpc>
            </a:pPr>
            <a:endParaRPr lang="en-US" sz="4637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2156" y="6451789"/>
            <a:ext cx="3168597" cy="4114800"/>
          </a:xfrm>
          <a:custGeom>
            <a:avLst/>
            <a:gdLst/>
            <a:ahLst/>
            <a:cxnLst/>
            <a:rect l="l" t="t" r="r" b="b"/>
            <a:pathLst>
              <a:path w="3168597" h="4114800">
                <a:moveTo>
                  <a:pt x="0" y="0"/>
                </a:moveTo>
                <a:lnTo>
                  <a:pt x="3168596" y="0"/>
                </a:lnTo>
                <a:lnTo>
                  <a:pt x="3168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5137838" y="6176550"/>
            <a:ext cx="3168597" cy="4114800"/>
          </a:xfrm>
          <a:custGeom>
            <a:avLst/>
            <a:gdLst/>
            <a:ahLst/>
            <a:cxnLst/>
            <a:rect l="l" t="t" r="r" b="b"/>
            <a:pathLst>
              <a:path w="3168597" h="4114800">
                <a:moveTo>
                  <a:pt x="0" y="0"/>
                </a:moveTo>
                <a:lnTo>
                  <a:pt x="3168597" y="0"/>
                </a:lnTo>
                <a:lnTo>
                  <a:pt x="31685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-332156" y="648308"/>
            <a:ext cx="9935697" cy="1667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64"/>
              </a:lnSpc>
            </a:pPr>
            <a:r>
              <a:rPr lang="en-US" sz="13627" i="1" spc="681">
                <a:solidFill>
                  <a:srgbClr val="253238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T</a:t>
            </a:r>
            <a:r>
              <a:rPr lang="en-US" sz="13627" spc="681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w</a:t>
            </a:r>
            <a:r>
              <a:rPr lang="en-US" sz="13627" i="1" spc="681">
                <a:solidFill>
                  <a:srgbClr val="428CE2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i</a:t>
            </a:r>
            <a:r>
              <a:rPr lang="en-US" sz="13627" b="1" spc="681">
                <a:solidFill>
                  <a:srgbClr val="88D499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e</a:t>
            </a:r>
            <a:r>
              <a:rPr lang="en-US" sz="13627" b="1" spc="681">
                <a:solidFill>
                  <a:srgbClr val="428CE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r</a:t>
            </a:r>
            <a:r>
              <a:rPr lang="en-US" sz="13627" b="1" i="1" spc="681">
                <a:solidFill>
                  <a:srgbClr val="88D499"/>
                </a:solidFill>
                <a:latin typeface="IBM Plex Mono Bold Italics"/>
                <a:ea typeface="IBM Plex Mono Bold Italics"/>
                <a:cs typeface="IBM Plex Mono Bold Italics"/>
                <a:sym typeface="IBM Plex Mono Bold Italics"/>
              </a:rPr>
              <a:t>d</a:t>
            </a:r>
            <a:r>
              <a:rPr lang="en-US" sz="13627" spc="681">
                <a:solidFill>
                  <a:srgbClr val="18375D"/>
                </a:solidFill>
                <a:latin typeface="IBM Plex Mono"/>
                <a:ea typeface="IBM Plex Mono"/>
                <a:cs typeface="IBM Plex Mono"/>
                <a:sym typeface="IBM Plex Mono"/>
              </a:rPr>
              <a:t>z</a:t>
            </a:r>
            <a:r>
              <a:rPr lang="en-US" sz="13627" b="1" i="1" spc="681">
                <a:solidFill>
                  <a:srgbClr val="8B61C2"/>
                </a:solidFill>
                <a:latin typeface="IBM Plex Mono Bold Italics"/>
                <a:ea typeface="IBM Plex Mono Bold Italics"/>
                <a:cs typeface="IBM Plex Mono Bold Italics"/>
                <a:sym typeface="IBM Plex Mono Bold Italics"/>
              </a:rPr>
              <a:t>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31471" y="614648"/>
            <a:ext cx="10190150" cy="170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9"/>
              </a:lnSpc>
            </a:pPr>
            <a:r>
              <a:rPr lang="en-US" sz="13976" i="1" spc="698">
                <a:solidFill>
                  <a:srgbClr val="253238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K</a:t>
            </a:r>
            <a:r>
              <a:rPr lang="en-US" sz="13976" spc="698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ł</a:t>
            </a:r>
            <a:r>
              <a:rPr lang="en-US" sz="13976" i="1" spc="698">
                <a:solidFill>
                  <a:srgbClr val="428CE2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o</a:t>
            </a:r>
            <a:r>
              <a:rPr lang="en-US" sz="13976" b="1" spc="698">
                <a:solidFill>
                  <a:srgbClr val="88D499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d</a:t>
            </a:r>
            <a:r>
              <a:rPr lang="en-US" sz="13976" b="1" spc="698">
                <a:solidFill>
                  <a:srgbClr val="428CE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</a:t>
            </a:r>
            <a:r>
              <a:rPr lang="en-US" sz="13976" b="1" i="1" spc="698">
                <a:solidFill>
                  <a:srgbClr val="88D499"/>
                </a:solidFill>
                <a:latin typeface="IBM Plex Mono Bold Italics"/>
                <a:ea typeface="IBM Plex Mono Bold Italics"/>
                <a:cs typeface="IBM Plex Mono Bold Italics"/>
                <a:sym typeface="IBM Plex Mono Bold Italics"/>
              </a:rPr>
              <a:t>k</a:t>
            </a:r>
            <a:r>
              <a:rPr lang="en-US" sz="13976" spc="698">
                <a:solidFill>
                  <a:srgbClr val="18375D"/>
                </a:solidFill>
                <a:latin typeface="IBM Plex Mono"/>
                <a:ea typeface="IBM Plex Mono"/>
                <a:cs typeface="IBM Plex Mono"/>
                <a:sym typeface="IBM Plex Mono"/>
              </a:rPr>
              <a:t>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8600" y="952500"/>
            <a:ext cx="11592964" cy="7260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5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5745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4" b="1" spc="20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Powierzchnia</a:t>
            </a:r>
            <a:r>
              <a:rPr lang="en-US" sz="4104" b="1" spc="20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4104" b="1" spc="20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twierdzy</a:t>
            </a:r>
            <a:r>
              <a:rPr lang="en-US" sz="4104" b="1" spc="20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4104" b="1" spc="20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wynosi</a:t>
            </a:r>
            <a:r>
              <a:rPr lang="en-US" sz="4104" b="1" spc="20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4104" b="1" spc="20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ponad</a:t>
            </a:r>
            <a:r>
              <a:rPr lang="en-US" sz="4104" b="1" spc="20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30 </a:t>
            </a:r>
            <a:r>
              <a:rPr lang="en-US" sz="4104" b="1" spc="20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hektarów</a:t>
            </a:r>
            <a:r>
              <a:rPr lang="en-US" sz="4104" b="1" spc="20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 W </a:t>
            </a:r>
            <a:r>
              <a:rPr lang="en-US" sz="4104" b="1" spc="20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skład</a:t>
            </a:r>
            <a:r>
              <a:rPr lang="en-US" sz="4104" b="1" spc="20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4104" b="1" spc="20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kompleksu</a:t>
            </a:r>
            <a:r>
              <a:rPr lang="en-US" sz="4104" b="1" spc="20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4104" b="1" spc="20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twierdzy</a:t>
            </a:r>
            <a:r>
              <a:rPr lang="en-US" sz="4104" b="1" spc="20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4104" b="1" spc="20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kłodzkiej</a:t>
            </a:r>
            <a:r>
              <a:rPr lang="en-US" sz="4104" b="1" spc="20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4104" b="1" spc="20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wchodzą</a:t>
            </a:r>
            <a:r>
              <a:rPr lang="en-US" sz="4104" b="1" spc="20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: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4" b="1" spc="205" dirty="0">
                <a:solidFill>
                  <a:srgbClr val="7030A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-</a:t>
            </a:r>
            <a:r>
              <a:rPr lang="en-US" sz="4104" b="1" spc="205" dirty="0" err="1">
                <a:solidFill>
                  <a:srgbClr val="7030A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twierdza</a:t>
            </a:r>
            <a:r>
              <a:rPr lang="en-US" sz="4104" b="1" spc="205" dirty="0">
                <a:solidFill>
                  <a:srgbClr val="7030A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4104" b="1" spc="205" dirty="0" err="1">
                <a:solidFill>
                  <a:srgbClr val="7030A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główna</a:t>
            </a:r>
            <a:endParaRPr lang="en-US" sz="4104" b="1" spc="205" dirty="0">
              <a:solidFill>
                <a:srgbClr val="7030A0"/>
              </a:solidFill>
              <a:latin typeface="IBM Plex Mono Bold"/>
              <a:ea typeface="IBM Plex Mono Bold"/>
              <a:cs typeface="IBM Plex Mono Bold"/>
              <a:sym typeface="IBM Plex Mono Bold"/>
            </a:endParaRP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4" b="1" spc="205" dirty="0">
                <a:solidFill>
                  <a:srgbClr val="0070C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-fort </a:t>
            </a:r>
            <a:r>
              <a:rPr lang="en-US" sz="4104" b="1" spc="205" dirty="0" err="1">
                <a:solidFill>
                  <a:srgbClr val="0070C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posiłkowy</a:t>
            </a:r>
            <a:r>
              <a:rPr lang="en-US" sz="4104" b="1" spc="205" dirty="0">
                <a:solidFill>
                  <a:srgbClr val="0070C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4104" b="1" spc="205" dirty="0" err="1">
                <a:solidFill>
                  <a:srgbClr val="0070C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Owcza</a:t>
            </a:r>
            <a:r>
              <a:rPr lang="en-US" sz="4104" b="1" spc="205" dirty="0">
                <a:solidFill>
                  <a:srgbClr val="0070C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Góra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4" b="1" spc="205" dirty="0">
                <a:solidFill>
                  <a:srgbClr val="7030A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-</a:t>
            </a:r>
            <a:r>
              <a:rPr lang="en-US" sz="4104" b="1" spc="205" dirty="0" err="1">
                <a:solidFill>
                  <a:srgbClr val="7030A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obwarowania</a:t>
            </a:r>
            <a:r>
              <a:rPr lang="en-US" sz="4104" b="1" spc="205" dirty="0">
                <a:solidFill>
                  <a:srgbClr val="7030A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4104" b="1" spc="205" dirty="0" err="1">
                <a:solidFill>
                  <a:srgbClr val="7030A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miejskie</a:t>
            </a:r>
            <a:r>
              <a:rPr lang="en-US" sz="4104" b="1" spc="205" dirty="0">
                <a:solidFill>
                  <a:srgbClr val="7030A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(</a:t>
            </a:r>
            <a:r>
              <a:rPr lang="en-US" sz="4104" b="1" spc="205" dirty="0" err="1">
                <a:solidFill>
                  <a:srgbClr val="7030A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fragmentaryczne</a:t>
            </a:r>
            <a:r>
              <a:rPr lang="en-US" sz="4104" b="1" spc="205" dirty="0">
                <a:solidFill>
                  <a:srgbClr val="7030A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)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4" b="1" spc="205" dirty="0">
                <a:solidFill>
                  <a:srgbClr val="0070C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-</a:t>
            </a:r>
            <a:r>
              <a:rPr lang="en-US" sz="4104" b="1" spc="205" dirty="0" err="1">
                <a:solidFill>
                  <a:srgbClr val="0070C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umocnienia</a:t>
            </a:r>
            <a:r>
              <a:rPr lang="en-US" sz="4104" b="1" spc="205" dirty="0">
                <a:solidFill>
                  <a:srgbClr val="0070C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4104" b="1" spc="205" dirty="0" err="1">
                <a:solidFill>
                  <a:srgbClr val="0070C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polowe</a:t>
            </a:r>
            <a:endParaRPr lang="en-US" sz="4104" b="1" spc="205" dirty="0">
              <a:solidFill>
                <a:srgbClr val="0070C0"/>
              </a:solidFill>
              <a:latin typeface="IBM Plex Mono Bold"/>
              <a:ea typeface="IBM Plex Mono Bold"/>
              <a:cs typeface="IBM Plex Mono Bold"/>
              <a:sym typeface="IBM Plex Mon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133676" y="2315960"/>
            <a:ext cx="5925724" cy="3955421"/>
          </a:xfrm>
          <a:custGeom>
            <a:avLst/>
            <a:gdLst/>
            <a:ahLst/>
            <a:cxnLst/>
            <a:rect l="l" t="t" r="r" b="b"/>
            <a:pathLst>
              <a:path w="5925724" h="3955421">
                <a:moveTo>
                  <a:pt x="0" y="0"/>
                </a:moveTo>
                <a:lnTo>
                  <a:pt x="5925724" y="0"/>
                </a:lnTo>
                <a:lnTo>
                  <a:pt x="5925724" y="3955421"/>
                </a:lnTo>
                <a:lnTo>
                  <a:pt x="0" y="395542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0606968" y="6843980"/>
            <a:ext cx="5242632" cy="3563230"/>
          </a:xfrm>
          <a:custGeom>
            <a:avLst/>
            <a:gdLst/>
            <a:ahLst/>
            <a:cxnLst/>
            <a:rect l="l" t="t" r="r" b="b"/>
            <a:pathLst>
              <a:path w="4137091" h="2758061">
                <a:moveTo>
                  <a:pt x="0" y="0"/>
                </a:moveTo>
                <a:lnTo>
                  <a:pt x="4137092" y="0"/>
                </a:lnTo>
                <a:lnTo>
                  <a:pt x="4137092" y="2758060"/>
                </a:lnTo>
                <a:lnTo>
                  <a:pt x="0" y="2758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192" y="-17724"/>
            <a:ext cx="4658268" cy="4771038"/>
          </a:xfrm>
          <a:custGeom>
            <a:avLst/>
            <a:gdLst/>
            <a:ahLst/>
            <a:cxnLst/>
            <a:rect l="l" t="t" r="r" b="b"/>
            <a:pathLst>
              <a:path w="4658268" h="4771038">
                <a:moveTo>
                  <a:pt x="0" y="0"/>
                </a:moveTo>
                <a:lnTo>
                  <a:pt x="4658269" y="0"/>
                </a:lnTo>
                <a:lnTo>
                  <a:pt x="4658269" y="4771038"/>
                </a:lnTo>
                <a:lnTo>
                  <a:pt x="0" y="477103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13573347" y="-74109"/>
            <a:ext cx="4658268" cy="4771038"/>
          </a:xfrm>
          <a:custGeom>
            <a:avLst/>
            <a:gdLst/>
            <a:ahLst/>
            <a:cxnLst/>
            <a:rect l="l" t="t" r="r" b="b"/>
            <a:pathLst>
              <a:path w="4658268" h="4771038">
                <a:moveTo>
                  <a:pt x="0" y="0"/>
                </a:moveTo>
                <a:lnTo>
                  <a:pt x="4658268" y="0"/>
                </a:lnTo>
                <a:lnTo>
                  <a:pt x="4658268" y="4771038"/>
                </a:lnTo>
                <a:lnTo>
                  <a:pt x="0" y="477103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10800000">
            <a:off x="13629732" y="5515962"/>
            <a:ext cx="4658268" cy="4771038"/>
          </a:xfrm>
          <a:custGeom>
            <a:avLst/>
            <a:gdLst/>
            <a:ahLst/>
            <a:cxnLst/>
            <a:rect l="l" t="t" r="r" b="b"/>
            <a:pathLst>
              <a:path w="4658268" h="4771038">
                <a:moveTo>
                  <a:pt x="0" y="0"/>
                </a:moveTo>
                <a:lnTo>
                  <a:pt x="4658268" y="0"/>
                </a:lnTo>
                <a:lnTo>
                  <a:pt x="4658268" y="4771038"/>
                </a:lnTo>
                <a:lnTo>
                  <a:pt x="0" y="477103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5400000">
            <a:off x="56385" y="5572347"/>
            <a:ext cx="4658268" cy="4771038"/>
          </a:xfrm>
          <a:custGeom>
            <a:avLst/>
            <a:gdLst/>
            <a:ahLst/>
            <a:cxnLst/>
            <a:rect l="l" t="t" r="r" b="b"/>
            <a:pathLst>
              <a:path w="4658268" h="4771038">
                <a:moveTo>
                  <a:pt x="0" y="0"/>
                </a:moveTo>
                <a:lnTo>
                  <a:pt x="4658268" y="0"/>
                </a:lnTo>
                <a:lnTo>
                  <a:pt x="4658268" y="4771038"/>
                </a:lnTo>
                <a:lnTo>
                  <a:pt x="0" y="477103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1371600" y="800822"/>
            <a:ext cx="15544800" cy="1551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966"/>
              </a:lnSpc>
              <a:spcBef>
                <a:spcPct val="0"/>
              </a:spcBef>
            </a:pPr>
            <a:r>
              <a:rPr lang="pl-PL" sz="9262" spc="463" dirty="0">
                <a:solidFill>
                  <a:srgbClr val="000000"/>
                </a:solidFill>
                <a:latin typeface="IBM Plex Mono Extra-Light"/>
                <a:ea typeface="IBM Plex Mono Extra-Light"/>
                <a:cs typeface="IBM Plex Mono Extra-Light"/>
                <a:sym typeface="IBM Plex Mono Extra-Light"/>
              </a:rPr>
              <a:t>Krótko o </a:t>
            </a:r>
            <a:r>
              <a:rPr lang="en-US" sz="9262" spc="463" dirty="0">
                <a:solidFill>
                  <a:srgbClr val="000000"/>
                </a:solidFill>
                <a:latin typeface="IBM Plex Mono Extra-Light"/>
                <a:ea typeface="IBM Plex Mono Extra-Light"/>
                <a:cs typeface="IBM Plex Mono Extra-Light"/>
                <a:sym typeface="IBM Plex Mono Extra-Light"/>
              </a:rPr>
              <a:t>Histori</a:t>
            </a:r>
            <a:r>
              <a:rPr lang="pl-PL" sz="9262" spc="463" dirty="0">
                <a:solidFill>
                  <a:srgbClr val="000000"/>
                </a:solidFill>
                <a:latin typeface="IBM Plex Mono Extra-Light"/>
                <a:ea typeface="IBM Plex Mono Extra-Light"/>
                <a:cs typeface="IBM Plex Mono Extra-Light"/>
                <a:sym typeface="IBM Plex Mono Extra-Light"/>
              </a:rPr>
              <a:t>i</a:t>
            </a:r>
            <a:endParaRPr lang="en-US" sz="9262" spc="463" dirty="0">
              <a:solidFill>
                <a:srgbClr val="000000"/>
              </a:solidFill>
              <a:latin typeface="IBM Plex Mono Extra-Light"/>
              <a:ea typeface="IBM Plex Mono Extra-Light"/>
              <a:cs typeface="IBM Plex Mono Extra-Light"/>
              <a:sym typeface="IBM Plex Mono Extra-Light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97FE7075-8990-1A73-0CF9-C041F7E00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623" y="2201706"/>
            <a:ext cx="1584960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l-PL" altLang="pl-PL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Średniowiecze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Na miejscu dzisiejszej twierdzy już w IX wieku istniał gród obronny. W XI wieku pojawiają się pierwsze wzmianki o Kłodzku jako ważnym punkcie strategicznym i handlowym na szlaku z Pragi do Wrocławia.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l-PL" alt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XIV–XVII wiek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Zamek książęcy został </a:t>
            </a:r>
            <a:r>
              <a:rPr kumimoji="0" lang="pl-PL" altLang="pl-PL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kilkakrotnie przebudowany i wzmocniony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Po wojnach husyckich i wojnach trzydziestoletnich znaczenie obronne wzrosło, a zamek zaczęto przekształcać w nowoczesną twierdzę bastionową.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l-PL" alt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XVIII wiek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Największy rozwój twierdzy miał miejsce za panowania Prus. Po przejęciu Śląska przez </a:t>
            </a:r>
            <a:r>
              <a:rPr kumimoji="0" lang="pl-PL" altLang="pl-PL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Fryderyka II Wielkiego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 1742 roku, Twierdza Kłodzka </a:t>
            </a:r>
            <a:r>
              <a:rPr kumimoji="0" lang="pl-PL" altLang="pl-PL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została rozbudowana do postaci potężnej fortyfikacji, mającej chronić nową granicę pruską.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l-PL" alt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XIX wiek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Twierdza traci na znaczeniu militarnym, służy jako więzienie wojskowe i magazyn.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l-PL" alt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XX wiek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W czasie II wojny światowej była wykorzystywana przez Niemców m.in. jako obóz jeniecki i skład amunicji. Po wojnie trafiła pod polską administrację.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l-PL" alt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Obecnie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Twierdza jest udostępniona dla zwiedzających. Można zwiedzać </a:t>
            </a:r>
            <a:r>
              <a:rPr kumimoji="0" lang="pl-PL" altLang="pl-PL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podziemne labirynty minerskie, bastiony, kazamaty oraz podziwiać panoramę Kłodzka z górnych tarasów.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06747" y="519059"/>
            <a:ext cx="13274505" cy="99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25"/>
              </a:lnSpc>
              <a:spcBef>
                <a:spcPct val="0"/>
              </a:spcBef>
            </a:pPr>
            <a:r>
              <a:rPr lang="en-US" sz="6126" b="1" u="sng" spc="183">
                <a:solidFill>
                  <a:srgbClr val="19191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DOLNY ŚLĄSK ZABYTKI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5973515" y="3129213"/>
            <a:ext cx="6738013" cy="5600458"/>
            <a:chOff x="0" y="0"/>
            <a:chExt cx="8984018" cy="7467277"/>
          </a:xfrm>
        </p:grpSpPr>
        <p:grpSp>
          <p:nvGrpSpPr>
            <p:cNvPr id="4" name="Group 4"/>
            <p:cNvGrpSpPr/>
            <p:nvPr/>
          </p:nvGrpSpPr>
          <p:grpSpPr>
            <a:xfrm>
              <a:off x="5589805" y="2438788"/>
              <a:ext cx="3394213" cy="415097"/>
              <a:chOff x="0" y="0"/>
              <a:chExt cx="4745803" cy="58039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4333053" y="38100"/>
                <a:ext cx="374650" cy="50419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4190">
                    <a:moveTo>
                      <a:pt x="0" y="50419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-2540"/>
                <a:ext cx="4745803" cy="582930"/>
              </a:xfrm>
              <a:custGeom>
                <a:avLst/>
                <a:gdLst/>
                <a:ahLst/>
                <a:cxnLst/>
                <a:rect l="l" t="t" r="r" b="b"/>
                <a:pathLst>
                  <a:path w="4745803" h="582930">
                    <a:moveTo>
                      <a:pt x="4729293" y="261620"/>
                    </a:moveTo>
                    <a:lnTo>
                      <a:pt x="4354643" y="8890"/>
                    </a:lnTo>
                    <a:cubicBezTo>
                      <a:pt x="4343213" y="1270"/>
                      <a:pt x="4327973" y="0"/>
                      <a:pt x="4315273" y="6350"/>
                    </a:cubicBezTo>
                    <a:cubicBezTo>
                      <a:pt x="4302573" y="12700"/>
                      <a:pt x="4294953" y="25400"/>
                      <a:pt x="4294953" y="39370"/>
                    </a:cubicBezTo>
                    <a:lnTo>
                      <a:pt x="4294953" y="254000"/>
                    </a:lnTo>
                    <a:lnTo>
                      <a:pt x="0" y="254000"/>
                    </a:lnTo>
                    <a:lnTo>
                      <a:pt x="0" y="330200"/>
                    </a:lnTo>
                    <a:lnTo>
                      <a:pt x="4294953" y="330200"/>
                    </a:lnTo>
                    <a:lnTo>
                      <a:pt x="4294953" y="544830"/>
                    </a:lnTo>
                    <a:cubicBezTo>
                      <a:pt x="4294953" y="558800"/>
                      <a:pt x="4302573" y="571500"/>
                      <a:pt x="4315273" y="577850"/>
                    </a:cubicBezTo>
                    <a:cubicBezTo>
                      <a:pt x="4320353" y="580390"/>
                      <a:pt x="4326703" y="582930"/>
                      <a:pt x="4333053" y="582930"/>
                    </a:cubicBezTo>
                    <a:cubicBezTo>
                      <a:pt x="4340673" y="582930"/>
                      <a:pt x="4348293" y="580390"/>
                      <a:pt x="4354643" y="576580"/>
                    </a:cubicBezTo>
                    <a:lnTo>
                      <a:pt x="4729293" y="323850"/>
                    </a:lnTo>
                    <a:cubicBezTo>
                      <a:pt x="4739453" y="316230"/>
                      <a:pt x="4745803" y="304800"/>
                      <a:pt x="4745803" y="292100"/>
                    </a:cubicBezTo>
                    <a:cubicBezTo>
                      <a:pt x="4745803" y="279400"/>
                      <a:pt x="4739453" y="267970"/>
                      <a:pt x="4729293" y="261620"/>
                    </a:cubicBezTo>
                    <a:close/>
                    <a:moveTo>
                      <a:pt x="4371153" y="473710"/>
                    </a:moveTo>
                    <a:lnTo>
                      <a:pt x="4371153" y="111760"/>
                    </a:lnTo>
                    <a:lnTo>
                      <a:pt x="4639123" y="292100"/>
                    </a:lnTo>
                    <a:lnTo>
                      <a:pt x="4371153" y="473710"/>
                    </a:lnTo>
                    <a:close/>
                  </a:path>
                </a:pathLst>
              </a:custGeom>
              <a:solidFill>
                <a:srgbClr val="191919">
                  <a:alpha val="24706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5589805" y="4841989"/>
              <a:ext cx="3394213" cy="415097"/>
              <a:chOff x="0" y="0"/>
              <a:chExt cx="4745803" cy="5803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4333053" y="38100"/>
                <a:ext cx="374650" cy="50419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4190">
                    <a:moveTo>
                      <a:pt x="0" y="50419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0" y="-2540"/>
                <a:ext cx="4745803" cy="582930"/>
              </a:xfrm>
              <a:custGeom>
                <a:avLst/>
                <a:gdLst/>
                <a:ahLst/>
                <a:cxnLst/>
                <a:rect l="l" t="t" r="r" b="b"/>
                <a:pathLst>
                  <a:path w="4745803" h="582930">
                    <a:moveTo>
                      <a:pt x="4729293" y="261620"/>
                    </a:moveTo>
                    <a:lnTo>
                      <a:pt x="4354643" y="8890"/>
                    </a:lnTo>
                    <a:cubicBezTo>
                      <a:pt x="4343213" y="1270"/>
                      <a:pt x="4327973" y="0"/>
                      <a:pt x="4315273" y="6350"/>
                    </a:cubicBezTo>
                    <a:cubicBezTo>
                      <a:pt x="4302573" y="12700"/>
                      <a:pt x="4294953" y="25400"/>
                      <a:pt x="4294953" y="39370"/>
                    </a:cubicBezTo>
                    <a:lnTo>
                      <a:pt x="4294953" y="254000"/>
                    </a:lnTo>
                    <a:lnTo>
                      <a:pt x="0" y="254000"/>
                    </a:lnTo>
                    <a:lnTo>
                      <a:pt x="0" y="330200"/>
                    </a:lnTo>
                    <a:lnTo>
                      <a:pt x="4294953" y="330200"/>
                    </a:lnTo>
                    <a:lnTo>
                      <a:pt x="4294953" y="544830"/>
                    </a:lnTo>
                    <a:cubicBezTo>
                      <a:pt x="4294953" y="558800"/>
                      <a:pt x="4302573" y="571500"/>
                      <a:pt x="4315273" y="577850"/>
                    </a:cubicBezTo>
                    <a:cubicBezTo>
                      <a:pt x="4320353" y="580390"/>
                      <a:pt x="4326703" y="582930"/>
                      <a:pt x="4333053" y="582930"/>
                    </a:cubicBezTo>
                    <a:cubicBezTo>
                      <a:pt x="4340673" y="582930"/>
                      <a:pt x="4348293" y="580390"/>
                      <a:pt x="4354643" y="576580"/>
                    </a:cubicBezTo>
                    <a:lnTo>
                      <a:pt x="4729293" y="323850"/>
                    </a:lnTo>
                    <a:cubicBezTo>
                      <a:pt x="4739453" y="316230"/>
                      <a:pt x="4745803" y="304800"/>
                      <a:pt x="4745803" y="292100"/>
                    </a:cubicBezTo>
                    <a:cubicBezTo>
                      <a:pt x="4745803" y="279400"/>
                      <a:pt x="4739453" y="267970"/>
                      <a:pt x="4729293" y="261620"/>
                    </a:cubicBezTo>
                    <a:close/>
                    <a:moveTo>
                      <a:pt x="4371153" y="473710"/>
                    </a:moveTo>
                    <a:lnTo>
                      <a:pt x="4371153" y="111760"/>
                    </a:lnTo>
                    <a:lnTo>
                      <a:pt x="4639123" y="292100"/>
                    </a:lnTo>
                    <a:lnTo>
                      <a:pt x="4371153" y="473710"/>
                    </a:lnTo>
                    <a:close/>
                  </a:path>
                </a:pathLst>
              </a:custGeom>
              <a:solidFill>
                <a:srgbClr val="191919">
                  <a:alpha val="24706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0" name="AutoShape 10"/>
            <p:cNvSpPr/>
            <p:nvPr/>
          </p:nvSpPr>
          <p:spPr>
            <a:xfrm rot="-5400000">
              <a:off x="243070" y="3812397"/>
              <a:ext cx="7258101" cy="51660"/>
            </a:xfrm>
            <a:prstGeom prst="rect">
              <a:avLst/>
            </a:prstGeom>
            <a:solidFill>
              <a:srgbClr val="191919">
                <a:alpha val="24706"/>
              </a:srgbClr>
            </a:solid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11" name="Group 11"/>
            <p:cNvGrpSpPr/>
            <p:nvPr/>
          </p:nvGrpSpPr>
          <p:grpSpPr>
            <a:xfrm rot="-10800000">
              <a:off x="0" y="2438788"/>
              <a:ext cx="3394213" cy="415097"/>
              <a:chOff x="0" y="0"/>
              <a:chExt cx="4745803" cy="5803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4333053" y="38100"/>
                <a:ext cx="374650" cy="50419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4190">
                    <a:moveTo>
                      <a:pt x="0" y="50419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0" y="-2540"/>
                <a:ext cx="4745803" cy="582930"/>
              </a:xfrm>
              <a:custGeom>
                <a:avLst/>
                <a:gdLst/>
                <a:ahLst/>
                <a:cxnLst/>
                <a:rect l="l" t="t" r="r" b="b"/>
                <a:pathLst>
                  <a:path w="4745803" h="582930">
                    <a:moveTo>
                      <a:pt x="4729293" y="261620"/>
                    </a:moveTo>
                    <a:lnTo>
                      <a:pt x="4354643" y="8890"/>
                    </a:lnTo>
                    <a:cubicBezTo>
                      <a:pt x="4343213" y="1270"/>
                      <a:pt x="4327973" y="0"/>
                      <a:pt x="4315273" y="6350"/>
                    </a:cubicBezTo>
                    <a:cubicBezTo>
                      <a:pt x="4302573" y="12700"/>
                      <a:pt x="4294953" y="25400"/>
                      <a:pt x="4294953" y="39370"/>
                    </a:cubicBezTo>
                    <a:lnTo>
                      <a:pt x="4294953" y="254000"/>
                    </a:lnTo>
                    <a:lnTo>
                      <a:pt x="0" y="254000"/>
                    </a:lnTo>
                    <a:lnTo>
                      <a:pt x="0" y="330200"/>
                    </a:lnTo>
                    <a:lnTo>
                      <a:pt x="4294953" y="330200"/>
                    </a:lnTo>
                    <a:lnTo>
                      <a:pt x="4294953" y="544830"/>
                    </a:lnTo>
                    <a:cubicBezTo>
                      <a:pt x="4294953" y="558800"/>
                      <a:pt x="4302573" y="571500"/>
                      <a:pt x="4315273" y="577850"/>
                    </a:cubicBezTo>
                    <a:cubicBezTo>
                      <a:pt x="4320353" y="580390"/>
                      <a:pt x="4326703" y="582930"/>
                      <a:pt x="4333053" y="582930"/>
                    </a:cubicBezTo>
                    <a:cubicBezTo>
                      <a:pt x="4340673" y="582930"/>
                      <a:pt x="4348293" y="580390"/>
                      <a:pt x="4354643" y="576580"/>
                    </a:cubicBezTo>
                    <a:lnTo>
                      <a:pt x="4729293" y="323850"/>
                    </a:lnTo>
                    <a:cubicBezTo>
                      <a:pt x="4739453" y="316230"/>
                      <a:pt x="4745803" y="304800"/>
                      <a:pt x="4745803" y="292100"/>
                    </a:cubicBezTo>
                    <a:cubicBezTo>
                      <a:pt x="4745803" y="279400"/>
                      <a:pt x="4739453" y="267970"/>
                      <a:pt x="4729293" y="261620"/>
                    </a:cubicBezTo>
                    <a:close/>
                    <a:moveTo>
                      <a:pt x="4371153" y="473710"/>
                    </a:moveTo>
                    <a:lnTo>
                      <a:pt x="4371153" y="111760"/>
                    </a:lnTo>
                    <a:lnTo>
                      <a:pt x="4639123" y="292100"/>
                    </a:lnTo>
                    <a:lnTo>
                      <a:pt x="4371153" y="473710"/>
                    </a:lnTo>
                    <a:close/>
                  </a:path>
                </a:pathLst>
              </a:custGeom>
              <a:solidFill>
                <a:srgbClr val="191919">
                  <a:alpha val="24706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4" name="AutoShape 14"/>
            <p:cNvSpPr/>
            <p:nvPr/>
          </p:nvSpPr>
          <p:spPr>
            <a:xfrm rot="-5400000">
              <a:off x="1482846" y="3810769"/>
              <a:ext cx="7258101" cy="51660"/>
            </a:xfrm>
            <a:prstGeom prst="rect">
              <a:avLst/>
            </a:prstGeom>
            <a:solidFill>
              <a:srgbClr val="191919">
                <a:alpha val="24706"/>
              </a:srgbClr>
            </a:solid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5086067" y="0"/>
              <a:ext cx="2065970" cy="415097"/>
              <a:chOff x="0" y="0"/>
              <a:chExt cx="2888648" cy="58039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2475898" y="38100"/>
                <a:ext cx="374650" cy="50419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4190">
                    <a:moveTo>
                      <a:pt x="0" y="50419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-2540"/>
                <a:ext cx="2888648" cy="582930"/>
              </a:xfrm>
              <a:custGeom>
                <a:avLst/>
                <a:gdLst/>
                <a:ahLst/>
                <a:cxnLst/>
                <a:rect l="l" t="t" r="r" b="b"/>
                <a:pathLst>
                  <a:path w="2888648" h="582930">
                    <a:moveTo>
                      <a:pt x="2872138" y="261620"/>
                    </a:moveTo>
                    <a:lnTo>
                      <a:pt x="2497488" y="8890"/>
                    </a:lnTo>
                    <a:cubicBezTo>
                      <a:pt x="2486058" y="1270"/>
                      <a:pt x="2470818" y="0"/>
                      <a:pt x="2458118" y="6350"/>
                    </a:cubicBezTo>
                    <a:cubicBezTo>
                      <a:pt x="2445418" y="12700"/>
                      <a:pt x="2437798" y="25400"/>
                      <a:pt x="2437798" y="39370"/>
                    </a:cubicBezTo>
                    <a:lnTo>
                      <a:pt x="2437798" y="254000"/>
                    </a:lnTo>
                    <a:lnTo>
                      <a:pt x="0" y="254000"/>
                    </a:lnTo>
                    <a:lnTo>
                      <a:pt x="0" y="330200"/>
                    </a:lnTo>
                    <a:lnTo>
                      <a:pt x="2437798" y="330200"/>
                    </a:lnTo>
                    <a:lnTo>
                      <a:pt x="2437798" y="544830"/>
                    </a:lnTo>
                    <a:cubicBezTo>
                      <a:pt x="2437798" y="558800"/>
                      <a:pt x="2445418" y="571500"/>
                      <a:pt x="2458118" y="577850"/>
                    </a:cubicBezTo>
                    <a:cubicBezTo>
                      <a:pt x="2463198" y="580390"/>
                      <a:pt x="2469548" y="582930"/>
                      <a:pt x="2475898" y="582930"/>
                    </a:cubicBezTo>
                    <a:cubicBezTo>
                      <a:pt x="2483518" y="582930"/>
                      <a:pt x="2491138" y="580390"/>
                      <a:pt x="2497488" y="576580"/>
                    </a:cubicBezTo>
                    <a:lnTo>
                      <a:pt x="2872138" y="323850"/>
                    </a:lnTo>
                    <a:cubicBezTo>
                      <a:pt x="2882298" y="316230"/>
                      <a:pt x="2888648" y="304800"/>
                      <a:pt x="2888648" y="292100"/>
                    </a:cubicBezTo>
                    <a:cubicBezTo>
                      <a:pt x="2888648" y="279400"/>
                      <a:pt x="2882298" y="267970"/>
                      <a:pt x="2872138" y="261620"/>
                    </a:cubicBezTo>
                    <a:close/>
                    <a:moveTo>
                      <a:pt x="2513998" y="473710"/>
                    </a:moveTo>
                    <a:lnTo>
                      <a:pt x="2513998" y="111760"/>
                    </a:lnTo>
                    <a:lnTo>
                      <a:pt x="2781968" y="292100"/>
                    </a:lnTo>
                    <a:lnTo>
                      <a:pt x="2513998" y="473710"/>
                    </a:lnTo>
                    <a:close/>
                  </a:path>
                </a:pathLst>
              </a:custGeom>
              <a:solidFill>
                <a:srgbClr val="191919">
                  <a:alpha val="24706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-10800000">
              <a:off x="1831980" y="3255"/>
              <a:ext cx="2065970" cy="415097"/>
              <a:chOff x="0" y="0"/>
              <a:chExt cx="2888648" cy="58039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2475898" y="38100"/>
                <a:ext cx="374650" cy="50419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4190">
                    <a:moveTo>
                      <a:pt x="0" y="50419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0" y="-2540"/>
                <a:ext cx="2888648" cy="582930"/>
              </a:xfrm>
              <a:custGeom>
                <a:avLst/>
                <a:gdLst/>
                <a:ahLst/>
                <a:cxnLst/>
                <a:rect l="l" t="t" r="r" b="b"/>
                <a:pathLst>
                  <a:path w="2888648" h="582930">
                    <a:moveTo>
                      <a:pt x="2872138" y="261620"/>
                    </a:moveTo>
                    <a:lnTo>
                      <a:pt x="2497488" y="8890"/>
                    </a:lnTo>
                    <a:cubicBezTo>
                      <a:pt x="2486058" y="1270"/>
                      <a:pt x="2470818" y="0"/>
                      <a:pt x="2458118" y="6350"/>
                    </a:cubicBezTo>
                    <a:cubicBezTo>
                      <a:pt x="2445418" y="12700"/>
                      <a:pt x="2437798" y="25400"/>
                      <a:pt x="2437798" y="39370"/>
                    </a:cubicBezTo>
                    <a:lnTo>
                      <a:pt x="2437798" y="254000"/>
                    </a:lnTo>
                    <a:lnTo>
                      <a:pt x="0" y="254000"/>
                    </a:lnTo>
                    <a:lnTo>
                      <a:pt x="0" y="330200"/>
                    </a:lnTo>
                    <a:lnTo>
                      <a:pt x="2437798" y="330200"/>
                    </a:lnTo>
                    <a:lnTo>
                      <a:pt x="2437798" y="544830"/>
                    </a:lnTo>
                    <a:cubicBezTo>
                      <a:pt x="2437798" y="558800"/>
                      <a:pt x="2445418" y="571500"/>
                      <a:pt x="2458118" y="577850"/>
                    </a:cubicBezTo>
                    <a:cubicBezTo>
                      <a:pt x="2463198" y="580390"/>
                      <a:pt x="2469548" y="582930"/>
                      <a:pt x="2475898" y="582930"/>
                    </a:cubicBezTo>
                    <a:cubicBezTo>
                      <a:pt x="2483518" y="582930"/>
                      <a:pt x="2491138" y="580390"/>
                      <a:pt x="2497488" y="576580"/>
                    </a:cubicBezTo>
                    <a:lnTo>
                      <a:pt x="2872138" y="323850"/>
                    </a:lnTo>
                    <a:cubicBezTo>
                      <a:pt x="2882298" y="316230"/>
                      <a:pt x="2888648" y="304800"/>
                      <a:pt x="2888648" y="292100"/>
                    </a:cubicBezTo>
                    <a:cubicBezTo>
                      <a:pt x="2888648" y="279400"/>
                      <a:pt x="2882298" y="267970"/>
                      <a:pt x="2872138" y="261620"/>
                    </a:cubicBezTo>
                    <a:close/>
                    <a:moveTo>
                      <a:pt x="2513998" y="473710"/>
                    </a:moveTo>
                    <a:lnTo>
                      <a:pt x="2513998" y="111760"/>
                    </a:lnTo>
                    <a:lnTo>
                      <a:pt x="2781968" y="292100"/>
                    </a:lnTo>
                    <a:lnTo>
                      <a:pt x="2513998" y="473710"/>
                    </a:lnTo>
                    <a:close/>
                  </a:path>
                </a:pathLst>
              </a:custGeom>
              <a:solidFill>
                <a:srgbClr val="191919">
                  <a:alpha val="24706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3716176" y="3320698"/>
            <a:ext cx="3257501" cy="880623"/>
            <a:chOff x="743755" y="899608"/>
            <a:chExt cx="9555633" cy="2583240"/>
          </a:xfrm>
        </p:grpSpPr>
        <p:sp>
          <p:nvSpPr>
            <p:cNvPr id="22" name="Freeform 22"/>
            <p:cNvSpPr/>
            <p:nvPr/>
          </p:nvSpPr>
          <p:spPr>
            <a:xfrm>
              <a:off x="743755" y="899608"/>
              <a:ext cx="9555633" cy="2583240"/>
            </a:xfrm>
            <a:custGeom>
              <a:avLst/>
              <a:gdLst/>
              <a:ahLst/>
              <a:cxnLst/>
              <a:rect l="l" t="t" r="r" b="b"/>
              <a:pathLst>
                <a:path w="9555634" h="2583240">
                  <a:moveTo>
                    <a:pt x="9431173" y="2583240"/>
                  </a:moveTo>
                  <a:lnTo>
                    <a:pt x="124460" y="2583240"/>
                  </a:lnTo>
                  <a:cubicBezTo>
                    <a:pt x="55880" y="2583240"/>
                    <a:pt x="0" y="2527360"/>
                    <a:pt x="0" y="24587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31173" y="0"/>
                  </a:lnTo>
                  <a:cubicBezTo>
                    <a:pt x="9499753" y="0"/>
                    <a:pt x="9555634" y="55880"/>
                    <a:pt x="9555634" y="124460"/>
                  </a:cubicBezTo>
                  <a:lnTo>
                    <a:pt x="9555634" y="2458780"/>
                  </a:lnTo>
                  <a:cubicBezTo>
                    <a:pt x="9555634" y="2527360"/>
                    <a:pt x="9499753" y="2583240"/>
                    <a:pt x="9431173" y="2583240"/>
                  </a:cubicBezTo>
                  <a:close/>
                </a:path>
              </a:pathLst>
            </a:custGeom>
            <a:solidFill>
              <a:srgbClr val="A4EEB4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23" name="Freeform 23"/>
          <p:cNvSpPr/>
          <p:nvPr/>
        </p:nvSpPr>
        <p:spPr>
          <a:xfrm>
            <a:off x="7541129" y="4125442"/>
            <a:ext cx="3387524" cy="3387524"/>
          </a:xfrm>
          <a:custGeom>
            <a:avLst/>
            <a:gdLst/>
            <a:ahLst/>
            <a:cxnLst/>
            <a:rect l="l" t="t" r="r" b="b"/>
            <a:pathLst>
              <a:path w="3387524" h="3387524">
                <a:moveTo>
                  <a:pt x="0" y="0"/>
                </a:moveTo>
                <a:lnTo>
                  <a:pt x="3387524" y="0"/>
                </a:lnTo>
                <a:lnTo>
                  <a:pt x="3387524" y="3387524"/>
                </a:lnTo>
                <a:lnTo>
                  <a:pt x="0" y="33875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TextBox 24"/>
          <p:cNvSpPr txBox="1"/>
          <p:nvPr/>
        </p:nvSpPr>
        <p:spPr>
          <a:xfrm>
            <a:off x="7368013" y="5276838"/>
            <a:ext cx="3551975" cy="1084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13"/>
              </a:lnSpc>
              <a:spcBef>
                <a:spcPct val="0"/>
              </a:spcBef>
            </a:pPr>
            <a:r>
              <a:rPr lang="en-US" sz="3344" b="1" spc="13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DOLNY ŚLĄSK</a:t>
            </a:r>
          </a:p>
          <a:p>
            <a:pPr marL="0" lvl="0" indent="0" algn="ctr">
              <a:lnSpc>
                <a:spcPts val="4313"/>
              </a:lnSpc>
              <a:spcBef>
                <a:spcPct val="0"/>
              </a:spcBef>
            </a:pPr>
            <a:r>
              <a:rPr lang="en-US" sz="3344" b="1" u="none" spc="13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ZABYTKI: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2169609" y="4544142"/>
            <a:ext cx="3257501" cy="880623"/>
            <a:chOff x="0" y="0"/>
            <a:chExt cx="9555633" cy="25832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555634" cy="2583240"/>
            </a:xfrm>
            <a:custGeom>
              <a:avLst/>
              <a:gdLst/>
              <a:ahLst/>
              <a:cxnLst/>
              <a:rect l="l" t="t" r="r" b="b"/>
              <a:pathLst>
                <a:path w="9555634" h="2583240">
                  <a:moveTo>
                    <a:pt x="9431173" y="2583240"/>
                  </a:moveTo>
                  <a:lnTo>
                    <a:pt x="124460" y="2583240"/>
                  </a:lnTo>
                  <a:cubicBezTo>
                    <a:pt x="55880" y="2583240"/>
                    <a:pt x="0" y="2527360"/>
                    <a:pt x="0" y="24587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31173" y="0"/>
                  </a:lnTo>
                  <a:cubicBezTo>
                    <a:pt x="9499753" y="0"/>
                    <a:pt x="9555634" y="55880"/>
                    <a:pt x="9555634" y="124460"/>
                  </a:cubicBezTo>
                  <a:lnTo>
                    <a:pt x="9555634" y="2458780"/>
                  </a:lnTo>
                  <a:cubicBezTo>
                    <a:pt x="9555634" y="2527360"/>
                    <a:pt x="9499753" y="2583240"/>
                    <a:pt x="9431173" y="2583240"/>
                  </a:cubicBezTo>
                  <a:close/>
                </a:path>
              </a:pathLst>
            </a:custGeom>
            <a:solidFill>
              <a:srgbClr val="CFB4F3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3672136" y="3480034"/>
            <a:ext cx="3493124" cy="581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0"/>
              </a:lnSpc>
            </a:pPr>
            <a:r>
              <a:rPr lang="en-US" sz="3193" spc="159" dirty="0" err="1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Zamek</a:t>
            </a:r>
            <a:r>
              <a:rPr lang="en-US" sz="3193" spc="159" dirty="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3" spc="159" dirty="0" err="1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Książ</a:t>
            </a:r>
            <a:endParaRPr lang="en-US" sz="3193" spc="159" dirty="0">
              <a:solidFill>
                <a:srgbClr val="191919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169609" y="4665123"/>
            <a:ext cx="3216561" cy="54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1"/>
              </a:lnSpc>
            </a:pPr>
            <a:r>
              <a:rPr lang="en-US" sz="2940" spc="147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Zamek Czocha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1567868" y="2836539"/>
            <a:ext cx="3257501" cy="880623"/>
            <a:chOff x="0" y="0"/>
            <a:chExt cx="9555633" cy="258324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555634" cy="2583240"/>
            </a:xfrm>
            <a:custGeom>
              <a:avLst/>
              <a:gdLst/>
              <a:ahLst/>
              <a:cxnLst/>
              <a:rect l="l" t="t" r="r" b="b"/>
              <a:pathLst>
                <a:path w="9555634" h="2583240">
                  <a:moveTo>
                    <a:pt x="9431173" y="2583240"/>
                  </a:moveTo>
                  <a:lnTo>
                    <a:pt x="124460" y="2583240"/>
                  </a:lnTo>
                  <a:cubicBezTo>
                    <a:pt x="55880" y="2583240"/>
                    <a:pt x="0" y="2527360"/>
                    <a:pt x="0" y="24587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31173" y="0"/>
                  </a:lnTo>
                  <a:cubicBezTo>
                    <a:pt x="9499753" y="0"/>
                    <a:pt x="9555634" y="55880"/>
                    <a:pt x="9555634" y="124460"/>
                  </a:cubicBezTo>
                  <a:lnTo>
                    <a:pt x="9555634" y="2458780"/>
                  </a:lnTo>
                  <a:cubicBezTo>
                    <a:pt x="9555634" y="2527360"/>
                    <a:pt x="9499753" y="2583240"/>
                    <a:pt x="9431173" y="2583240"/>
                  </a:cubicBezTo>
                  <a:close/>
                </a:path>
              </a:pathLst>
            </a:custGeom>
            <a:solidFill>
              <a:srgbClr val="77D6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196618" y="6475373"/>
            <a:ext cx="3257501" cy="880623"/>
            <a:chOff x="0" y="0"/>
            <a:chExt cx="9555633" cy="258324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555634" cy="2583240"/>
            </a:xfrm>
            <a:custGeom>
              <a:avLst/>
              <a:gdLst/>
              <a:ahLst/>
              <a:cxnLst/>
              <a:rect l="l" t="t" r="r" b="b"/>
              <a:pathLst>
                <a:path w="9555634" h="2583240">
                  <a:moveTo>
                    <a:pt x="9431173" y="2583240"/>
                  </a:moveTo>
                  <a:lnTo>
                    <a:pt x="124460" y="2583240"/>
                  </a:lnTo>
                  <a:cubicBezTo>
                    <a:pt x="55880" y="2583240"/>
                    <a:pt x="0" y="2527360"/>
                    <a:pt x="0" y="24587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31173" y="0"/>
                  </a:lnTo>
                  <a:cubicBezTo>
                    <a:pt x="9499753" y="0"/>
                    <a:pt x="9555634" y="55880"/>
                    <a:pt x="9555634" y="124460"/>
                  </a:cubicBezTo>
                  <a:lnTo>
                    <a:pt x="9555634" y="2458780"/>
                  </a:lnTo>
                  <a:cubicBezTo>
                    <a:pt x="9555634" y="2527360"/>
                    <a:pt x="9499753" y="2583240"/>
                    <a:pt x="9431173" y="2583240"/>
                  </a:cubicBezTo>
                  <a:close/>
                </a:path>
              </a:pathLst>
            </a:custGeom>
            <a:solidFill>
              <a:srgbClr val="A4EEB4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650947" y="5201454"/>
            <a:ext cx="3257501" cy="880623"/>
            <a:chOff x="243706" y="3360448"/>
            <a:chExt cx="9555633" cy="2583240"/>
          </a:xfrm>
        </p:grpSpPr>
        <p:sp>
          <p:nvSpPr>
            <p:cNvPr id="36" name="Freeform 36"/>
            <p:cNvSpPr/>
            <p:nvPr/>
          </p:nvSpPr>
          <p:spPr>
            <a:xfrm>
              <a:off x="243706" y="3360448"/>
              <a:ext cx="9555633" cy="2583240"/>
            </a:xfrm>
            <a:custGeom>
              <a:avLst/>
              <a:gdLst/>
              <a:ahLst/>
              <a:cxnLst/>
              <a:rect l="l" t="t" r="r" b="b"/>
              <a:pathLst>
                <a:path w="9555634" h="2583240">
                  <a:moveTo>
                    <a:pt x="9431173" y="2583240"/>
                  </a:moveTo>
                  <a:lnTo>
                    <a:pt x="124460" y="2583240"/>
                  </a:lnTo>
                  <a:cubicBezTo>
                    <a:pt x="55880" y="2583240"/>
                    <a:pt x="0" y="2527360"/>
                    <a:pt x="0" y="24587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31173" y="0"/>
                  </a:lnTo>
                  <a:cubicBezTo>
                    <a:pt x="9499753" y="0"/>
                    <a:pt x="9555634" y="55880"/>
                    <a:pt x="9555634" y="124460"/>
                  </a:cubicBezTo>
                  <a:lnTo>
                    <a:pt x="9555634" y="2458780"/>
                  </a:lnTo>
                  <a:cubicBezTo>
                    <a:pt x="9555634" y="2527360"/>
                    <a:pt x="9499753" y="2583240"/>
                    <a:pt x="9431173" y="2583240"/>
                  </a:cubicBezTo>
                  <a:close/>
                </a:path>
              </a:pathLst>
            </a:custGeom>
            <a:solidFill>
              <a:srgbClr val="CFB4F3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1567868" y="2947778"/>
            <a:ext cx="3020423" cy="506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2"/>
              </a:lnSpc>
            </a:pPr>
            <a:r>
              <a:rPr lang="en-US" sz="2761" spc="138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Kościół Pokoju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464085" y="6454736"/>
            <a:ext cx="2722565" cy="90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pl-PL" sz="2489" spc="124" dirty="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Ratusz we Wrocławiu</a:t>
            </a:r>
            <a:endParaRPr lang="en-US" sz="2489" spc="124" dirty="0">
              <a:solidFill>
                <a:srgbClr val="191919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1964873" y="5156724"/>
            <a:ext cx="2524768" cy="8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2"/>
              </a:lnSpc>
            </a:pPr>
            <a:r>
              <a:rPr lang="en-US" sz="2308" spc="115" dirty="0" err="1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Twierdza</a:t>
            </a:r>
            <a:r>
              <a:rPr lang="en-US" sz="2308" spc="115" dirty="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pl-PL" sz="2308" spc="115" dirty="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/>
            </a:r>
            <a:br>
              <a:rPr lang="pl-PL" sz="2308" spc="115" dirty="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</a:br>
            <a:r>
              <a:rPr lang="en-US" sz="2308" spc="115" dirty="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w </a:t>
            </a:r>
            <a:r>
              <a:rPr lang="en-US" sz="2308" spc="115" dirty="0" err="1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Kłodzku</a:t>
            </a:r>
            <a:endParaRPr lang="en-US" sz="2308" spc="115" dirty="0">
              <a:solidFill>
                <a:srgbClr val="191919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41" name="Freeform 2">
            <a:extLst>
              <a:ext uri="{FF2B5EF4-FFF2-40B4-BE49-F238E27FC236}">
                <a16:creationId xmlns:a16="http://schemas.microsoft.com/office/drawing/2014/main" xmlns="" id="{B6D43864-1857-CCCF-2361-05BC0F4E9075}"/>
              </a:ext>
            </a:extLst>
          </p:cNvPr>
          <p:cNvSpPr/>
          <p:nvPr/>
        </p:nvSpPr>
        <p:spPr>
          <a:xfrm>
            <a:off x="181849" y="617976"/>
            <a:ext cx="4153054" cy="2645826"/>
          </a:xfrm>
          <a:custGeom>
            <a:avLst/>
            <a:gdLst/>
            <a:ahLst/>
            <a:cxnLst/>
            <a:rect l="l" t="t" r="r" b="b"/>
            <a:pathLst>
              <a:path w="5942433" h="3829910">
                <a:moveTo>
                  <a:pt x="0" y="0"/>
                </a:moveTo>
                <a:lnTo>
                  <a:pt x="5942433" y="0"/>
                </a:lnTo>
                <a:lnTo>
                  <a:pt x="5942433" y="3829910"/>
                </a:lnTo>
                <a:lnTo>
                  <a:pt x="0" y="382991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2" name="Freeform 4">
            <a:extLst>
              <a:ext uri="{FF2B5EF4-FFF2-40B4-BE49-F238E27FC236}">
                <a16:creationId xmlns:a16="http://schemas.microsoft.com/office/drawing/2014/main" xmlns="" id="{A7A00E5E-E25D-D1DE-D581-D358CEEFADAE}"/>
              </a:ext>
            </a:extLst>
          </p:cNvPr>
          <p:cNvSpPr/>
          <p:nvPr/>
        </p:nvSpPr>
        <p:spPr>
          <a:xfrm>
            <a:off x="607397" y="5996302"/>
            <a:ext cx="4816026" cy="3618039"/>
          </a:xfrm>
          <a:custGeom>
            <a:avLst/>
            <a:gdLst/>
            <a:ahLst/>
            <a:cxnLst/>
            <a:rect l="l" t="t" r="r" b="b"/>
            <a:pathLst>
              <a:path w="4816026" h="3618039">
                <a:moveTo>
                  <a:pt x="0" y="0"/>
                </a:moveTo>
                <a:lnTo>
                  <a:pt x="4816025" y="0"/>
                </a:lnTo>
                <a:lnTo>
                  <a:pt x="4816025" y="3618039"/>
                </a:lnTo>
                <a:lnTo>
                  <a:pt x="0" y="361803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xmlns="" id="{D006912C-70FA-B459-CF89-7C82A0E7407F}"/>
              </a:ext>
            </a:extLst>
          </p:cNvPr>
          <p:cNvSpPr/>
          <p:nvPr/>
        </p:nvSpPr>
        <p:spPr>
          <a:xfrm>
            <a:off x="14130631" y="617976"/>
            <a:ext cx="3975519" cy="2224959"/>
          </a:xfrm>
          <a:custGeom>
            <a:avLst/>
            <a:gdLst/>
            <a:ahLst/>
            <a:cxnLst/>
            <a:rect l="l" t="t" r="r" b="b"/>
            <a:pathLst>
              <a:path w="4313118" h="4462378">
                <a:moveTo>
                  <a:pt x="0" y="0"/>
                </a:moveTo>
                <a:lnTo>
                  <a:pt x="4313118" y="0"/>
                </a:lnTo>
                <a:lnTo>
                  <a:pt x="4313118" y="4462377"/>
                </a:lnTo>
                <a:lnTo>
                  <a:pt x="0" y="446237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4" name="Freeform 3">
            <a:extLst>
              <a:ext uri="{FF2B5EF4-FFF2-40B4-BE49-F238E27FC236}">
                <a16:creationId xmlns:a16="http://schemas.microsoft.com/office/drawing/2014/main" xmlns="" id="{5C1B36AF-F02D-9430-5511-3DF600537994}"/>
              </a:ext>
            </a:extLst>
          </p:cNvPr>
          <p:cNvSpPr/>
          <p:nvPr/>
        </p:nvSpPr>
        <p:spPr>
          <a:xfrm>
            <a:off x="13227257" y="7667644"/>
            <a:ext cx="4882412" cy="2612632"/>
          </a:xfrm>
          <a:custGeom>
            <a:avLst/>
            <a:gdLst/>
            <a:ahLst/>
            <a:cxnLst/>
            <a:rect l="l" t="t" r="r" b="b"/>
            <a:pathLst>
              <a:path w="7303358" h="5477518">
                <a:moveTo>
                  <a:pt x="0" y="0"/>
                </a:moveTo>
                <a:lnTo>
                  <a:pt x="7303358" y="0"/>
                </a:lnTo>
                <a:lnTo>
                  <a:pt x="7303358" y="5477518"/>
                </a:lnTo>
                <a:lnTo>
                  <a:pt x="0" y="547751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5" name="Freeform 8">
            <a:extLst>
              <a:ext uri="{FF2B5EF4-FFF2-40B4-BE49-F238E27FC236}">
                <a16:creationId xmlns:a16="http://schemas.microsoft.com/office/drawing/2014/main" xmlns="" id="{6760FB4E-E6D7-D090-A9D8-3D9643EE5BBD}"/>
              </a:ext>
            </a:extLst>
          </p:cNvPr>
          <p:cNvSpPr/>
          <p:nvPr/>
        </p:nvSpPr>
        <p:spPr>
          <a:xfrm>
            <a:off x="14498306" y="3883950"/>
            <a:ext cx="3607844" cy="2351135"/>
          </a:xfrm>
          <a:custGeom>
            <a:avLst/>
            <a:gdLst/>
            <a:ahLst/>
            <a:cxnLst/>
            <a:rect l="l" t="t" r="r" b="b"/>
            <a:pathLst>
              <a:path w="4137091" h="2758061">
                <a:moveTo>
                  <a:pt x="0" y="0"/>
                </a:moveTo>
                <a:lnTo>
                  <a:pt x="4137092" y="0"/>
                </a:lnTo>
                <a:lnTo>
                  <a:pt x="4137092" y="2758060"/>
                </a:lnTo>
                <a:lnTo>
                  <a:pt x="0" y="275806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47" name="Grafika 46" descr="Mapa wskazująca skarb kontur">
            <a:extLst>
              <a:ext uri="{FF2B5EF4-FFF2-40B4-BE49-F238E27FC236}">
                <a16:creationId xmlns:a16="http://schemas.microsoft.com/office/drawing/2014/main" xmlns="" id="{3B353315-9A36-28A2-AE3A-0F07FD66321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652446" y="7355996"/>
            <a:ext cx="3267542" cy="281558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621573"/>
            <a:ext cx="2160550" cy="2665427"/>
          </a:xfrm>
          <a:custGeom>
            <a:avLst/>
            <a:gdLst/>
            <a:ahLst/>
            <a:cxnLst/>
            <a:rect l="l" t="t" r="r" b="b"/>
            <a:pathLst>
              <a:path w="2160550" h="2665427">
                <a:moveTo>
                  <a:pt x="0" y="0"/>
                </a:moveTo>
                <a:lnTo>
                  <a:pt x="2160550" y="0"/>
                </a:lnTo>
                <a:lnTo>
                  <a:pt x="2160550" y="2665427"/>
                </a:lnTo>
                <a:lnTo>
                  <a:pt x="0" y="26654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838200" y="2356010"/>
            <a:ext cx="16840200" cy="6169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350"/>
              </a:lnSpc>
            </a:pPr>
            <a:r>
              <a:rPr lang="pl-PL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	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Jedna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z legend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miejskich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mówi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że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gdy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i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Napoleon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przejeżdżał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koniu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przez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Kłodzko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pl-PL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/>
            </a:r>
            <a:br>
              <a:rPr lang="pl-PL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</a:b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spadła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mu z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głowy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czapka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, a w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miejscu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gdzie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upadła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Prusacy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ufundowali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obelisk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kamienny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pl-PL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/>
            </a:r>
            <a:br>
              <a:rPr lang="pl-PL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</a:b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z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wyraźnie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wytłoczoną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czapką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. </a:t>
            </a:r>
            <a:r>
              <a:rPr lang="pl-PL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														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Stoi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on do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dzisiaj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i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miał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być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uważany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przez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Prusaków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za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znak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który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przepowiadał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upadek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cesarza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. W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rzeczywistości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Napoleon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nie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maszerował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przez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Kłodzko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. </a:t>
            </a:r>
            <a:r>
              <a:rPr lang="pl-PL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							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Kamień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jest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pomnikiem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upamiętniającym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niemieckie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zdobycze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terytorialne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w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Afryce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przy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czym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kapelusz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jest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tropikalnym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nakryciem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głowy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niemieckich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wojsk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kolonialnych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. </a:t>
            </a:r>
            <a:r>
              <a:rPr lang="pl-PL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					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Pomnik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odsłonięto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19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września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1937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roku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z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inicjatywy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miejscowej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sekcji</a:t>
            </a:r>
            <a:r>
              <a:rPr lang="en-US" sz="3107" b="1" dirty="0">
                <a:solidFill>
                  <a:srgbClr val="000000"/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Niemieckiego</a:t>
            </a:r>
            <a:r>
              <a:rPr lang="en-US" sz="3107" b="1" u="sng" dirty="0">
                <a:latin typeface="Abadi" panose="020B0604020104020204" pitchFamily="34" charset="0"/>
                <a:ea typeface="Open Sans Bold"/>
                <a:cs typeface="Open Sans Bold"/>
                <a:sym typeface="Open Sans Bold"/>
                <a:hlinkClick r:id="rId3" tooltip="https://pl.wikipedia.org/w/index.php?title=Niemiecki_Zwi%C4%85zek_Kolonialny&amp;action=edit&amp;redlink=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107" b="1" u="sng" dirty="0" err="1">
                <a:latin typeface="Abadi" panose="020B0604020104020204" pitchFamily="34" charset="0"/>
                <a:ea typeface="Open Sans Bold"/>
                <a:cs typeface="Open Sans Bold"/>
                <a:sym typeface="Open Sans Bold"/>
                <a:hlinkClick r:id="rId3" tooltip="https://pl.wikipedia.org/w/index.php?title=Niemiecki_Zwi%C4%85zek_Kolonialny&amp;action=edit&amp;redlink=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Związku</a:t>
            </a:r>
            <a:r>
              <a:rPr lang="en-US" sz="3107" b="1" u="sng" dirty="0">
                <a:latin typeface="Abadi" panose="020B0604020104020204" pitchFamily="34" charset="0"/>
                <a:ea typeface="Open Sans Bold"/>
                <a:cs typeface="Open Sans Bold"/>
                <a:sym typeface="Open Sans Bold"/>
                <a:hlinkClick r:id="rId3" tooltip="https://pl.wikipedia.org/w/index.php?title=Niemiecki_Zwi%C4%85zek_Kolonialny&amp;action=edit&amp;redlink=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107" b="1" u="sng" dirty="0" err="1">
                <a:latin typeface="Abadi" panose="020B0604020104020204" pitchFamily="34" charset="0"/>
                <a:ea typeface="Open Sans Bold"/>
                <a:cs typeface="Open Sans Bold"/>
                <a:sym typeface="Open Sans Bold"/>
                <a:hlinkClick r:id="rId3" tooltip="https://pl.wikipedia.org/w/index.php?title=Niemiecki_Zwi%C4%85zek_Kolonialny&amp;action=edit&amp;redlink=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Kolonialnego</a:t>
            </a:r>
            <a:r>
              <a:rPr lang="en-US" sz="3107" b="1" dirty="0"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﻿. </a:t>
            </a:r>
            <a:r>
              <a:rPr lang="pl-PL" sz="3107" b="1" dirty="0"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																</a:t>
            </a:r>
            <a:r>
              <a:rPr lang="en-US" sz="3107" b="1" dirty="0" err="1"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Zatarty</a:t>
            </a:r>
            <a:r>
              <a:rPr lang="en-US" sz="3107" b="1" dirty="0"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dziś</a:t>
            </a:r>
            <a:r>
              <a:rPr lang="en-US" sz="3107" b="1" dirty="0"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napis</a:t>
            </a:r>
            <a:r>
              <a:rPr lang="en-US" sz="3107" b="1" dirty="0"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3107" b="1" dirty="0"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kamieniu</a:t>
            </a:r>
            <a:r>
              <a:rPr lang="en-US" sz="3107" b="1" dirty="0"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głosił</a:t>
            </a:r>
            <a:r>
              <a:rPr lang="en-US" sz="3107" b="1" dirty="0"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: </a:t>
            </a:r>
            <a:r>
              <a:rPr lang="en-US" sz="3107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Gedenkt</a:t>
            </a:r>
            <a:r>
              <a:rPr lang="en-US" sz="310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unserer</a:t>
            </a:r>
            <a:r>
              <a:rPr lang="en-US" sz="310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Kolonien</a:t>
            </a:r>
            <a:r>
              <a:rPr lang="en-US" sz="310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107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czyli</a:t>
            </a:r>
            <a:r>
              <a:rPr lang="en-US" sz="310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po </a:t>
            </a:r>
            <a:r>
              <a:rPr lang="en-US" sz="3107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polsku</a:t>
            </a:r>
            <a:r>
              <a:rPr lang="en-US" sz="310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: </a:t>
            </a:r>
            <a:r>
              <a:rPr lang="pl-PL" sz="310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/>
            </a:r>
            <a:br>
              <a:rPr lang="pl-PL" sz="310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</a:br>
            <a:r>
              <a:rPr lang="en-US" sz="3107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Pamiętajcie</a:t>
            </a:r>
            <a:r>
              <a:rPr lang="en-US" sz="310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o </a:t>
            </a:r>
            <a:r>
              <a:rPr lang="en-US" sz="3107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naszych</a:t>
            </a:r>
            <a:r>
              <a:rPr lang="en-US" sz="310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07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koloniach</a:t>
            </a:r>
            <a:r>
              <a:rPr lang="en-US" sz="310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16179025" y="7621573"/>
            <a:ext cx="2160550" cy="2665427"/>
          </a:xfrm>
          <a:custGeom>
            <a:avLst/>
            <a:gdLst/>
            <a:ahLst/>
            <a:cxnLst/>
            <a:rect l="l" t="t" r="r" b="b"/>
            <a:pathLst>
              <a:path w="2160550" h="2665427">
                <a:moveTo>
                  <a:pt x="0" y="0"/>
                </a:moveTo>
                <a:lnTo>
                  <a:pt x="2160550" y="0"/>
                </a:lnTo>
                <a:lnTo>
                  <a:pt x="2160550" y="2665427"/>
                </a:lnTo>
                <a:lnTo>
                  <a:pt x="0" y="26654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5933400" y="186624"/>
            <a:ext cx="2160550" cy="2665427"/>
          </a:xfrm>
          <a:custGeom>
            <a:avLst/>
            <a:gdLst/>
            <a:ahLst/>
            <a:cxnLst/>
            <a:rect l="l" t="t" r="r" b="b"/>
            <a:pathLst>
              <a:path w="2160550" h="2665427">
                <a:moveTo>
                  <a:pt x="0" y="0"/>
                </a:moveTo>
                <a:lnTo>
                  <a:pt x="2160550" y="0"/>
                </a:lnTo>
                <a:lnTo>
                  <a:pt x="2160550" y="2665427"/>
                </a:lnTo>
                <a:lnTo>
                  <a:pt x="0" y="26654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2160550" cy="2665427"/>
          </a:xfrm>
          <a:custGeom>
            <a:avLst/>
            <a:gdLst/>
            <a:ahLst/>
            <a:cxnLst/>
            <a:rect l="l" t="t" r="r" b="b"/>
            <a:pathLst>
              <a:path w="2160550" h="2665427">
                <a:moveTo>
                  <a:pt x="0" y="0"/>
                </a:moveTo>
                <a:lnTo>
                  <a:pt x="2160550" y="0"/>
                </a:lnTo>
                <a:lnTo>
                  <a:pt x="2160550" y="2665427"/>
                </a:lnTo>
                <a:lnTo>
                  <a:pt x="0" y="26654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3013866" y="991061"/>
            <a:ext cx="12066217" cy="100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0"/>
              </a:lnSpc>
            </a:pPr>
            <a:r>
              <a:rPr lang="en-US" sz="8763">
                <a:solidFill>
                  <a:srgbClr val="54D588"/>
                </a:solidFill>
                <a:latin typeface="TAN Nimbus"/>
                <a:ea typeface="TAN Nimbus"/>
                <a:cs typeface="TAN Nimbus"/>
                <a:sym typeface="TAN Nimbus"/>
              </a:rPr>
              <a:t>L</a:t>
            </a:r>
            <a:r>
              <a:rPr lang="en-US" sz="8763">
                <a:solidFill>
                  <a:srgbClr val="CFB4F3"/>
                </a:solidFill>
                <a:latin typeface="TAN Nimbus"/>
                <a:ea typeface="TAN Nimbus"/>
                <a:cs typeface="TAN Nimbus"/>
                <a:sym typeface="TAN Nimbus"/>
              </a:rPr>
              <a:t>e</a:t>
            </a:r>
            <a:r>
              <a:rPr lang="en-US" sz="8763">
                <a:solidFill>
                  <a:srgbClr val="54D588"/>
                </a:solidFill>
                <a:latin typeface="TAN Nimbus"/>
                <a:ea typeface="TAN Nimbus"/>
                <a:cs typeface="TAN Nimbus"/>
                <a:sym typeface="TAN Nimbus"/>
              </a:rPr>
              <a:t>g</a:t>
            </a:r>
            <a:r>
              <a:rPr lang="en-US" sz="8763">
                <a:solidFill>
                  <a:srgbClr val="CFB4F3"/>
                </a:solidFill>
                <a:latin typeface="TAN Nimbus"/>
                <a:ea typeface="TAN Nimbus"/>
                <a:cs typeface="TAN Nimbus"/>
                <a:sym typeface="TAN Nimbus"/>
              </a:rPr>
              <a:t>e</a:t>
            </a:r>
            <a:r>
              <a:rPr lang="en-US" sz="8763">
                <a:solidFill>
                  <a:srgbClr val="54D588"/>
                </a:solidFill>
                <a:latin typeface="TAN Nimbus"/>
                <a:ea typeface="TAN Nimbus"/>
                <a:cs typeface="TAN Nimbus"/>
                <a:sym typeface="TAN Nimbus"/>
              </a:rPr>
              <a:t>n</a:t>
            </a:r>
            <a:r>
              <a:rPr lang="en-US" sz="8763">
                <a:solidFill>
                  <a:srgbClr val="CFB4F3"/>
                </a:solidFill>
                <a:latin typeface="TAN Nimbus"/>
                <a:ea typeface="TAN Nimbus"/>
                <a:cs typeface="TAN Nimbus"/>
                <a:sym typeface="TAN Nimbus"/>
              </a:rPr>
              <a:t>d</a:t>
            </a:r>
            <a:r>
              <a:rPr lang="en-US" sz="8763">
                <a:solidFill>
                  <a:srgbClr val="54D588"/>
                </a:solidFill>
                <a:latin typeface="TAN Nimbus"/>
                <a:ea typeface="TAN Nimbus"/>
                <a:cs typeface="TAN Nimbus"/>
                <a:sym typeface="TAN Nimbus"/>
              </a:rPr>
              <a:t>a </a:t>
            </a:r>
            <a:r>
              <a:rPr lang="en-US" sz="8763">
                <a:solidFill>
                  <a:srgbClr val="CFB4F3"/>
                </a:solidFill>
                <a:latin typeface="TAN Nimbus"/>
                <a:ea typeface="TAN Nimbus"/>
                <a:cs typeface="TAN Nimbus"/>
                <a:sym typeface="TAN Nimbus"/>
              </a:rPr>
              <a:t>m</a:t>
            </a:r>
            <a:r>
              <a:rPr lang="en-US" sz="8763">
                <a:solidFill>
                  <a:srgbClr val="54D588"/>
                </a:solidFill>
                <a:latin typeface="TAN Nimbus"/>
                <a:ea typeface="TAN Nimbus"/>
                <a:cs typeface="TAN Nimbus"/>
                <a:sym typeface="TAN Nimbus"/>
              </a:rPr>
              <a:t>i</a:t>
            </a:r>
            <a:r>
              <a:rPr lang="en-US" sz="8763">
                <a:solidFill>
                  <a:srgbClr val="CFB4F3"/>
                </a:solidFill>
                <a:latin typeface="TAN Nimbus"/>
                <a:ea typeface="TAN Nimbus"/>
                <a:cs typeface="TAN Nimbus"/>
                <a:sym typeface="TAN Nimbus"/>
              </a:rPr>
              <a:t>e</a:t>
            </a:r>
            <a:r>
              <a:rPr lang="en-US" sz="8763">
                <a:solidFill>
                  <a:srgbClr val="54D588"/>
                </a:solidFill>
                <a:latin typeface="TAN Nimbus"/>
                <a:ea typeface="TAN Nimbus"/>
                <a:cs typeface="TAN Nimbus"/>
                <a:sym typeface="TAN Nimbus"/>
              </a:rPr>
              <a:t>j</a:t>
            </a:r>
            <a:r>
              <a:rPr lang="en-US" sz="8763">
                <a:solidFill>
                  <a:srgbClr val="CFB4F3"/>
                </a:solidFill>
                <a:latin typeface="TAN Nimbus"/>
                <a:ea typeface="TAN Nimbus"/>
                <a:cs typeface="TAN Nimbus"/>
                <a:sym typeface="TAN Nimbus"/>
              </a:rPr>
              <a:t>s</a:t>
            </a:r>
            <a:r>
              <a:rPr lang="en-US" sz="8763">
                <a:solidFill>
                  <a:srgbClr val="54D588"/>
                </a:solidFill>
                <a:latin typeface="TAN Nimbus"/>
                <a:ea typeface="TAN Nimbus"/>
                <a:cs typeface="TAN Nimbus"/>
                <a:sym typeface="TAN Nimbus"/>
              </a:rPr>
              <a:t>k</a:t>
            </a:r>
            <a:r>
              <a:rPr lang="en-US" sz="8763">
                <a:solidFill>
                  <a:srgbClr val="CFB4F3"/>
                </a:solidFill>
                <a:latin typeface="TAN Nimbus"/>
                <a:ea typeface="TAN Nimbus"/>
                <a:cs typeface="TAN Nimbus"/>
                <a:sym typeface="TAN Nimbus"/>
              </a:rPr>
              <a:t>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42495" y="6385760"/>
            <a:ext cx="7315200" cy="1010828"/>
          </a:xfrm>
          <a:custGeom>
            <a:avLst/>
            <a:gdLst/>
            <a:ahLst/>
            <a:cxnLst/>
            <a:rect l="l" t="t" r="r" b="b"/>
            <a:pathLst>
              <a:path w="7315200" h="1010828">
                <a:moveTo>
                  <a:pt x="0" y="0"/>
                </a:moveTo>
                <a:lnTo>
                  <a:pt x="7315200" y="0"/>
                </a:lnTo>
                <a:lnTo>
                  <a:pt x="7315200" y="1010828"/>
                </a:lnTo>
                <a:lnTo>
                  <a:pt x="0" y="101082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5481707" y="146031"/>
            <a:ext cx="7826640" cy="2155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0"/>
              </a:lnSpc>
            </a:pPr>
            <a:r>
              <a:rPr lang="en-US" sz="16725" b="1" i="1">
                <a:solidFill>
                  <a:srgbClr val="B49EFE"/>
                </a:solidFill>
                <a:latin typeface="Rahong Semi-Bold Italics"/>
                <a:ea typeface="Rahong Semi-Bold Italics"/>
                <a:cs typeface="Rahong Semi-Bold Italics"/>
                <a:sym typeface="Rahong Semi-Bold Italics"/>
              </a:rPr>
              <a:t>CIEKAWOSTKI</a:t>
            </a:r>
          </a:p>
        </p:txBody>
      </p:sp>
      <p:sp>
        <p:nvSpPr>
          <p:cNvPr id="4" name="Freeform 4"/>
          <p:cNvSpPr/>
          <p:nvPr/>
        </p:nvSpPr>
        <p:spPr>
          <a:xfrm>
            <a:off x="694241" y="733018"/>
            <a:ext cx="4279604" cy="591364"/>
          </a:xfrm>
          <a:custGeom>
            <a:avLst/>
            <a:gdLst/>
            <a:ahLst/>
            <a:cxnLst/>
            <a:rect l="l" t="t" r="r" b="b"/>
            <a:pathLst>
              <a:path w="4279604" h="591364">
                <a:moveTo>
                  <a:pt x="0" y="0"/>
                </a:moveTo>
                <a:lnTo>
                  <a:pt x="4279605" y="0"/>
                </a:lnTo>
                <a:lnTo>
                  <a:pt x="4279605" y="591364"/>
                </a:lnTo>
                <a:lnTo>
                  <a:pt x="0" y="59136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3308347" y="733018"/>
            <a:ext cx="4279604" cy="591364"/>
          </a:xfrm>
          <a:custGeom>
            <a:avLst/>
            <a:gdLst/>
            <a:ahLst/>
            <a:cxnLst/>
            <a:rect l="l" t="t" r="r" b="b"/>
            <a:pathLst>
              <a:path w="4279604" h="591364">
                <a:moveTo>
                  <a:pt x="0" y="0"/>
                </a:moveTo>
                <a:lnTo>
                  <a:pt x="4279604" y="0"/>
                </a:lnTo>
                <a:lnTo>
                  <a:pt x="4279604" y="591364"/>
                </a:lnTo>
                <a:lnTo>
                  <a:pt x="0" y="59136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2793042" y="2322835"/>
            <a:ext cx="12614106" cy="125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1"/>
              </a:lnSpc>
            </a:pPr>
            <a:r>
              <a:rPr lang="en-US" sz="358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 1960 roku twierdza została oficjalnie uznana za zabytek i udostępniona turystom.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96766" y="4688561"/>
            <a:ext cx="14406659" cy="1222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 1970 roku na twierdzy nakręcono część zdjęć do ostatniego odcinka serialu </a:t>
            </a:r>
            <a:r>
              <a:rPr lang="en-US" sz="350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pl.wikipedia.org/wiki/Czterej_pancerni_i_pies_(serial_telewizyjny)"/>
              </a:rPr>
              <a:t>Czterej pancerni i pies</a:t>
            </a:r>
            <a:r>
              <a:rPr lang="en-US" sz="350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200" y="7591607"/>
            <a:ext cx="18129797" cy="2322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08"/>
              </a:lnSpc>
            </a:pPr>
            <a:r>
              <a:rPr lang="pl-PL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lipcu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2018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utworzono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ścieżkę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historyczną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trasie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od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wejścia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od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Czeskiej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pl-PL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/>
            </a:r>
            <a:br>
              <a:rPr lang="pl-PL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południowej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części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twierdzy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dalej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w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kierunku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wschodnim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przez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teren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przeznaczonego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329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rekonstrukcji</a:t>
            </a:r>
            <a:r>
              <a:rPr lang="en-US" sz="329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„</a:t>
            </a:r>
            <a:r>
              <a:rPr lang="en-US" sz="3291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Ogrodu</a:t>
            </a:r>
            <a:r>
              <a:rPr lang="en-US" sz="3291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Komendanta</a:t>
            </a:r>
            <a:r>
              <a:rPr lang="en-US" sz="3291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”, </a:t>
            </a:r>
            <a:r>
              <a:rPr lang="en-US" sz="3291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punkt</a:t>
            </a:r>
            <a:r>
              <a:rPr lang="en-US" sz="3291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widokowy</a:t>
            </a:r>
            <a:r>
              <a:rPr lang="en-US" sz="3291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„</a:t>
            </a:r>
            <a:r>
              <a:rPr lang="en-US" sz="3291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Baterię</a:t>
            </a:r>
            <a:r>
              <a:rPr lang="en-US" sz="3291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Skazamatowaną</a:t>
            </a:r>
            <a:r>
              <a:rPr lang="en-US" sz="3291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” do „</a:t>
            </a:r>
            <a:r>
              <a:rPr lang="en-US" sz="3291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Bramy</a:t>
            </a:r>
            <a:r>
              <a:rPr lang="en-US" sz="3291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Wróbla</a:t>
            </a:r>
            <a:r>
              <a:rPr lang="en-US" sz="3291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”, </a:t>
            </a:r>
            <a:r>
              <a:rPr lang="en-US" sz="3291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stanowiącej</a:t>
            </a:r>
            <a:r>
              <a:rPr lang="en-US" sz="3291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wejście</a:t>
            </a:r>
            <a:r>
              <a:rPr lang="en-US" sz="3291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3291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teren</a:t>
            </a:r>
            <a:r>
              <a:rPr lang="en-US" sz="3291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91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twierdzy</a:t>
            </a:r>
            <a:r>
              <a:rPr lang="en-US" sz="3291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5442495" y="3658683"/>
            <a:ext cx="7315200" cy="1010828"/>
          </a:xfrm>
          <a:custGeom>
            <a:avLst/>
            <a:gdLst/>
            <a:ahLst/>
            <a:cxnLst/>
            <a:rect l="l" t="t" r="r" b="b"/>
            <a:pathLst>
              <a:path w="7315200" h="1010828">
                <a:moveTo>
                  <a:pt x="0" y="0"/>
                </a:moveTo>
                <a:lnTo>
                  <a:pt x="7315200" y="0"/>
                </a:lnTo>
                <a:lnTo>
                  <a:pt x="7315200" y="1010828"/>
                </a:lnTo>
                <a:lnTo>
                  <a:pt x="0" y="101082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6400" y="9209671"/>
            <a:ext cx="7315200" cy="1077329"/>
          </a:xfrm>
          <a:custGeom>
            <a:avLst/>
            <a:gdLst/>
            <a:ahLst/>
            <a:cxnLst/>
            <a:rect l="l" t="t" r="r" b="b"/>
            <a:pathLst>
              <a:path w="7315200" h="1077329">
                <a:moveTo>
                  <a:pt x="0" y="0"/>
                </a:moveTo>
                <a:lnTo>
                  <a:pt x="7315200" y="0"/>
                </a:lnTo>
                <a:lnTo>
                  <a:pt x="7315200" y="1077329"/>
                </a:lnTo>
                <a:lnTo>
                  <a:pt x="0" y="107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0554916" y="2404741"/>
            <a:ext cx="7303358" cy="5477518"/>
          </a:xfrm>
          <a:custGeom>
            <a:avLst/>
            <a:gdLst/>
            <a:ahLst/>
            <a:cxnLst/>
            <a:rect l="l" t="t" r="r" b="b"/>
            <a:pathLst>
              <a:path w="7303358" h="5477518">
                <a:moveTo>
                  <a:pt x="0" y="0"/>
                </a:moveTo>
                <a:lnTo>
                  <a:pt x="7303358" y="0"/>
                </a:lnTo>
                <a:lnTo>
                  <a:pt x="7303358" y="5477518"/>
                </a:lnTo>
                <a:lnTo>
                  <a:pt x="0" y="547751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-1216701" y="323850"/>
            <a:ext cx="8446405" cy="1425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6"/>
              </a:lnSpc>
            </a:pPr>
            <a:r>
              <a:rPr lang="en-US" sz="11584" i="1" spc="579">
                <a:solidFill>
                  <a:srgbClr val="253238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R</a:t>
            </a:r>
            <a:r>
              <a:rPr lang="en-US" sz="11584" spc="579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a</a:t>
            </a:r>
            <a:r>
              <a:rPr lang="en-US" sz="11584" i="1" spc="579">
                <a:solidFill>
                  <a:srgbClr val="428CE2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t</a:t>
            </a:r>
            <a:r>
              <a:rPr lang="en-US" sz="11584" b="1" spc="579">
                <a:solidFill>
                  <a:srgbClr val="88D499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u</a:t>
            </a:r>
            <a:r>
              <a:rPr lang="en-US" sz="11584" b="1" spc="579">
                <a:solidFill>
                  <a:srgbClr val="428CE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</a:t>
            </a:r>
            <a:r>
              <a:rPr lang="en-US" sz="11584" b="1" i="1" spc="579">
                <a:solidFill>
                  <a:srgbClr val="88D499"/>
                </a:solidFill>
                <a:latin typeface="IBM Plex Mono Bold Italics"/>
                <a:ea typeface="IBM Plex Mono Bold Italics"/>
                <a:cs typeface="IBM Plex Mono Bold Italics"/>
                <a:sym typeface="IBM Plex Mono Bold Italics"/>
              </a:rPr>
              <a:t>z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63432" y="571454"/>
            <a:ext cx="7021210" cy="1178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7"/>
              </a:lnSpc>
            </a:pPr>
            <a:r>
              <a:rPr lang="en-US" sz="9630" i="1" spc="481">
                <a:solidFill>
                  <a:srgbClr val="253238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w</a:t>
            </a:r>
            <a:r>
              <a:rPr lang="en-US" sz="9630" spc="481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58083" y="342736"/>
            <a:ext cx="8401217" cy="140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0"/>
              </a:lnSpc>
            </a:pPr>
            <a:r>
              <a:rPr lang="en-US" sz="11522" i="1" spc="576">
                <a:solidFill>
                  <a:srgbClr val="253238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W</a:t>
            </a:r>
            <a:r>
              <a:rPr lang="en-US" sz="11522" spc="576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r</a:t>
            </a:r>
            <a:r>
              <a:rPr lang="en-US" sz="11522" i="1" spc="576">
                <a:solidFill>
                  <a:srgbClr val="428CE2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o</a:t>
            </a:r>
            <a:r>
              <a:rPr lang="en-US" sz="11522" b="1" spc="576">
                <a:solidFill>
                  <a:srgbClr val="88D499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</a:t>
            </a:r>
            <a:r>
              <a:rPr lang="en-US" sz="11522" b="1" spc="576">
                <a:solidFill>
                  <a:srgbClr val="428CE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ł</a:t>
            </a:r>
            <a:r>
              <a:rPr lang="en-US" sz="11522" b="1" i="1" spc="576">
                <a:solidFill>
                  <a:srgbClr val="88D499"/>
                </a:solidFill>
                <a:latin typeface="IBM Plex Mono Bold Italics"/>
                <a:ea typeface="IBM Plex Mono Bold Italics"/>
                <a:cs typeface="IBM Plex Mono Bold Italics"/>
                <a:sym typeface="IBM Plex Mono Bold Italics"/>
              </a:rPr>
              <a:t>a</a:t>
            </a:r>
            <a:r>
              <a:rPr lang="en-US" sz="11522" spc="576">
                <a:solidFill>
                  <a:srgbClr val="18375D"/>
                </a:solidFill>
                <a:latin typeface="IBM Plex Mono"/>
                <a:ea typeface="IBM Plex Mono"/>
                <a:cs typeface="IBM Plex Mono"/>
                <a:sym typeface="IBM Plex Mono"/>
              </a:rPr>
              <a:t>w</a:t>
            </a:r>
            <a:r>
              <a:rPr lang="en-US" sz="11522" b="1" i="1" spc="576">
                <a:solidFill>
                  <a:srgbClr val="8B61C2"/>
                </a:solidFill>
                <a:latin typeface="IBM Plex Mono Bold Italics"/>
                <a:ea typeface="IBM Plex Mono Bold Italics"/>
                <a:cs typeface="IBM Plex Mono Bold Italics"/>
                <a:sym typeface="IBM Plex Mono Bold Italics"/>
              </a:rPr>
              <a:t>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558348" y="173544"/>
            <a:ext cx="9401904" cy="157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5"/>
              </a:lnSpc>
            </a:pPr>
            <a:r>
              <a:rPr lang="en-US" sz="12895" i="1" spc="644">
                <a:solidFill>
                  <a:srgbClr val="253238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1692521"/>
            <a:ext cx="10348644" cy="8040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6"/>
              </a:lnSpc>
            </a:pP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Stary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Ratusz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we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Wrocławiu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– </a:t>
            </a:r>
            <a:r>
              <a:rPr lang="en-US" sz="3190" b="1" u="sng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pl.wikipedia.org/wiki/Architektura_gotycka"/>
              </a:rPr>
              <a:t>późnogotycki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budynek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u="sng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hlinkClick r:id="rId6" tooltip="https://pl.wikipedia.org/wiki/Rynek_we_Wroc%C5%82awiu"/>
              </a:rPr>
              <a:t>wrocławskim</a:t>
            </a:r>
            <a:r>
              <a:rPr lang="en-US" sz="3190" b="1" u="sng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hlinkClick r:id="rId6" tooltip="https://pl.wikipedia.org/wiki/Rynek_we_Wroc%C5%82awiu"/>
              </a:rPr>
              <a:t> </a:t>
            </a:r>
            <a:r>
              <a:rPr lang="en-US" sz="3190" b="1" u="sng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hlinkClick r:id="rId6" tooltip="https://pl.wikipedia.org/wiki/Rynek_we_Wroc%C5%82awiu"/>
              </a:rPr>
              <a:t>Rynku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jeden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z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najlepiej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zachowanych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historycznych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u="sng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hlinkClick r:id="rId7" tooltip="https://pl.wikipedia.org/wiki/Ratusz"/>
              </a:rPr>
              <a:t>ratuszy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w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Polsce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zarazem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jeden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z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głównych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zabytków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architektonicznych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u="sng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hlinkClick r:id="rId8" tooltip="https://pl.wikipedia.org/wiki/Wroc%C5%82aw"/>
              </a:rPr>
              <a:t>Wrocławia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  <a:p>
            <a:pPr algn="ctr">
              <a:lnSpc>
                <a:spcPts val="4466"/>
              </a:lnSpc>
            </a:pPr>
            <a:endParaRPr lang="en-US" sz="319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466"/>
              </a:lnSpc>
            </a:pP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Ratusz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znajduje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się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w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południowo-wschodnim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narożu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bloku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śródrynkowego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tretu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).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Dwukondygnacyjny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podpiwniczony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trójtraktowy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budynek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planie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wydłużonego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prostokąta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pl-PL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/>
            </a:r>
            <a:br>
              <a:rPr lang="pl-PL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wieżą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kilkoma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przybudówkami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powstał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w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kilku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etapach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budowlanych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przestrzeni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około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250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lat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(od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schyłku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XIII w.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aż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po </a:t>
            </a:r>
            <a:r>
              <a:rPr lang="en-US" sz="319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wiek</a:t>
            </a:r>
            <a:r>
              <a:rPr lang="en-US" sz="31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XVI).</a:t>
            </a:r>
          </a:p>
          <a:p>
            <a:pPr algn="ctr">
              <a:lnSpc>
                <a:spcPts val="4466"/>
              </a:lnSpc>
            </a:pPr>
            <a:endParaRPr lang="en-US" sz="319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73737" y="5600700"/>
            <a:ext cx="5090251" cy="4564044"/>
          </a:xfrm>
          <a:custGeom>
            <a:avLst/>
            <a:gdLst/>
            <a:ahLst/>
            <a:cxnLst/>
            <a:rect l="l" t="t" r="r" b="b"/>
            <a:pathLst>
              <a:path w="5090251" h="4564044">
                <a:moveTo>
                  <a:pt x="0" y="0"/>
                </a:moveTo>
                <a:lnTo>
                  <a:pt x="5090251" y="0"/>
                </a:lnTo>
                <a:lnTo>
                  <a:pt x="5090251" y="4564044"/>
                </a:lnTo>
                <a:lnTo>
                  <a:pt x="0" y="4564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408472" y="2696137"/>
            <a:ext cx="8659328" cy="645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92"/>
              </a:lnSpc>
            </a:pPr>
            <a:r>
              <a:rPr lang="pl-PL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Ratusz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wrocławski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jest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nazywany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perłą</a:t>
            </a:r>
            <a:r>
              <a:rPr lang="en-US" sz="3280" b="1" dirty="0">
                <a:solidFill>
                  <a:schemeClr val="tx2">
                    <a:lumMod val="60000"/>
                    <a:lumOff val="40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architektury</a:t>
            </a:r>
            <a:r>
              <a:rPr lang="en-US" sz="3280" b="1" dirty="0">
                <a:solidFill>
                  <a:schemeClr val="tx2">
                    <a:lumMod val="60000"/>
                    <a:lumOff val="40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gotyckiej</a:t>
            </a:r>
            <a:r>
              <a:rPr lang="en-US" sz="3280" b="1" dirty="0">
                <a:solidFill>
                  <a:schemeClr val="tx2">
                    <a:lumMod val="60000"/>
                    <a:lumOff val="40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Dolnego</a:t>
            </a:r>
            <a:r>
              <a:rPr lang="en-US" sz="3280" b="1" dirty="0">
                <a:solidFill>
                  <a:schemeClr val="tx2">
                    <a:lumMod val="60000"/>
                    <a:lumOff val="40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Śląska. </a:t>
            </a:r>
            <a:r>
              <a:rPr lang="pl-PL" sz="3280" b="1" dirty="0">
                <a:solidFill>
                  <a:schemeClr val="tx2">
                    <a:lumMod val="60000"/>
                    <a:lumOff val="40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								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Kiedyś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obradowały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tam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władze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miasta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a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dziś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mieści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się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tam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Muzeum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Sztuki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Mieszczańskiej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które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skupia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się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historii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wrocławskich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rzemieślników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pl-PL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Ze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względu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położenie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w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samym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sercu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Rynku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Ratusz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uważany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jest za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najważniejszą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budowlę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tego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regionu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oraz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największy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symbol </a:t>
            </a:r>
            <a:r>
              <a:rPr lang="en-US" sz="32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Wrocławia</a:t>
            </a:r>
            <a:r>
              <a:rPr lang="en-US" sz="32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1668" y="58284"/>
            <a:ext cx="10185175" cy="287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0"/>
              </a:lnSpc>
            </a:pPr>
            <a:r>
              <a:rPr lang="en-US" sz="4708" b="1" u="sng" spc="70" dirty="0">
                <a:solidFill>
                  <a:srgbClr val="00D577"/>
                </a:solidFill>
                <a:latin typeface="Aleo Bold"/>
                <a:ea typeface="Aleo Bold"/>
                <a:cs typeface="Aleo Bold"/>
                <a:sym typeface="Aleo Bold"/>
              </a:rPr>
              <a:t>JEDEN Z NAJLEPIEJ ZACHOWANYCH RATUSZY </a:t>
            </a:r>
            <a:r>
              <a:rPr lang="pl-PL" sz="4708" b="1" u="sng" spc="70" dirty="0">
                <a:solidFill>
                  <a:srgbClr val="00D577"/>
                </a:solidFill>
                <a:latin typeface="Aleo Bold"/>
                <a:ea typeface="Aleo Bold"/>
                <a:cs typeface="Aleo Bold"/>
                <a:sym typeface="Aleo Bold"/>
              </a:rPr>
              <a:t/>
            </a:r>
            <a:br>
              <a:rPr lang="pl-PL" sz="4708" b="1" u="sng" spc="70" dirty="0">
                <a:solidFill>
                  <a:srgbClr val="00D577"/>
                </a:solidFill>
                <a:latin typeface="Aleo Bold"/>
                <a:ea typeface="Aleo Bold"/>
                <a:cs typeface="Aleo Bold"/>
                <a:sym typeface="Aleo Bold"/>
              </a:rPr>
            </a:br>
            <a:r>
              <a:rPr lang="en-US" sz="4708" b="1" u="sng" spc="70" dirty="0">
                <a:solidFill>
                  <a:srgbClr val="00D577"/>
                </a:solidFill>
                <a:latin typeface="Aleo Bold"/>
                <a:ea typeface="Aleo Bold"/>
                <a:cs typeface="Aleo Bold"/>
                <a:sym typeface="Aleo Bold"/>
              </a:rPr>
              <a:t>W POLSCE</a:t>
            </a:r>
          </a:p>
          <a:p>
            <a:pPr algn="l">
              <a:lnSpc>
                <a:spcPts val="5650"/>
              </a:lnSpc>
            </a:pPr>
            <a:endParaRPr lang="en-US" sz="4708" b="1" u="sng" spc="70" dirty="0">
              <a:solidFill>
                <a:srgbClr val="00D577"/>
              </a:solidFill>
              <a:latin typeface="Aleo Bold"/>
              <a:ea typeface="Aleo Bold"/>
              <a:cs typeface="Aleo Bold"/>
              <a:sym typeface="Ale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471317" y="395988"/>
            <a:ext cx="7408212" cy="4269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41"/>
              </a:lnSpc>
            </a:pPr>
            <a:r>
              <a:rPr lang="pl-PL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J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eden</a:t>
            </a:r>
            <a:r>
              <a:rPr lang="en-US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z</a:t>
            </a:r>
            <a:r>
              <a:rPr lang="pl-PL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najwspanialszych</a:t>
            </a:r>
            <a:r>
              <a:rPr lang="en-US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zabytków</a:t>
            </a:r>
            <a:r>
              <a:rPr lang="en-US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gotyckiej</a:t>
            </a:r>
            <a:r>
              <a:rPr lang="en-US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architektu</a:t>
            </a:r>
            <a:r>
              <a:rPr lang="pl-PL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ry</a:t>
            </a:r>
            <a:r>
              <a:rPr lang="pl-PL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niesakralnej</a:t>
            </a:r>
            <a:r>
              <a:rPr lang="en-US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w 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całej</a:t>
            </a:r>
            <a:r>
              <a:rPr lang="en-US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Europie</a:t>
            </a:r>
            <a:r>
              <a:rPr lang="en-US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pl-PL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	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Konstrukcja</a:t>
            </a:r>
            <a:r>
              <a:rPr lang="en-US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oraz</a:t>
            </a:r>
            <a:r>
              <a:rPr lang="pl-PL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większość</a:t>
            </a:r>
            <a:r>
              <a:rPr lang="en-US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dekoracji</a:t>
            </a:r>
            <a:r>
              <a:rPr lang="en-US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jest 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niemal</a:t>
            </a:r>
            <a:r>
              <a:rPr lang="en-US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w 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całości</a:t>
            </a:r>
            <a:r>
              <a:rPr lang="en-US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zachowana</a:t>
            </a:r>
            <a:r>
              <a:rPr lang="en-US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w 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niezmienionej</a:t>
            </a:r>
            <a:r>
              <a:rPr lang="en-US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od 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setek</a:t>
            </a:r>
            <a:r>
              <a:rPr lang="en-US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lat</a:t>
            </a:r>
            <a:r>
              <a:rPr lang="en-US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45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formie</a:t>
            </a:r>
            <a:r>
              <a:rPr lang="en-US" sz="345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 rot="5400000">
            <a:off x="5664002" y="4150107"/>
            <a:ext cx="8534400" cy="1457858"/>
          </a:xfrm>
          <a:custGeom>
            <a:avLst/>
            <a:gdLst/>
            <a:ahLst/>
            <a:cxnLst/>
            <a:rect l="l" t="t" r="r" b="b"/>
            <a:pathLst>
              <a:path w="7317394" h="1457858">
                <a:moveTo>
                  <a:pt x="0" y="0"/>
                </a:moveTo>
                <a:lnTo>
                  <a:pt x="7317394" y="0"/>
                </a:lnTo>
                <a:lnTo>
                  <a:pt x="7317394" y="1457859"/>
                </a:lnTo>
                <a:lnTo>
                  <a:pt x="0" y="145785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088319" cy="5088319"/>
          </a:xfrm>
          <a:custGeom>
            <a:avLst/>
            <a:gdLst/>
            <a:ahLst/>
            <a:cxnLst/>
            <a:rect l="l" t="t" r="r" b="b"/>
            <a:pathLst>
              <a:path w="5088319" h="5088319">
                <a:moveTo>
                  <a:pt x="0" y="0"/>
                </a:moveTo>
                <a:lnTo>
                  <a:pt x="5088319" y="0"/>
                </a:lnTo>
                <a:lnTo>
                  <a:pt x="5088319" y="5088319"/>
                </a:lnTo>
                <a:lnTo>
                  <a:pt x="0" y="508831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879304" y="1229200"/>
            <a:ext cx="14529391" cy="5694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9"/>
              </a:lnSpc>
              <a:spcBef>
                <a:spcPct val="0"/>
              </a:spcBef>
            </a:pPr>
            <a:r>
              <a:rPr lang="pl-PL" sz="3971" b="1" spc="198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Autorzy:</a:t>
            </a:r>
          </a:p>
          <a:p>
            <a:pPr algn="ctr">
              <a:lnSpc>
                <a:spcPts val="5559"/>
              </a:lnSpc>
              <a:spcBef>
                <a:spcPct val="0"/>
              </a:spcBef>
            </a:pPr>
            <a:r>
              <a:rPr lang="pl-PL" sz="3971" b="1" spc="198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Amelia Ignatowicz</a:t>
            </a:r>
          </a:p>
          <a:p>
            <a:pPr algn="ctr">
              <a:lnSpc>
                <a:spcPts val="5559"/>
              </a:lnSpc>
              <a:spcBef>
                <a:spcPct val="0"/>
              </a:spcBef>
            </a:pPr>
            <a:r>
              <a:rPr lang="pl-PL" sz="3971" b="1" spc="198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Hanna Budzińska</a:t>
            </a:r>
          </a:p>
          <a:p>
            <a:pPr algn="ctr">
              <a:lnSpc>
                <a:spcPts val="5559"/>
              </a:lnSpc>
              <a:spcBef>
                <a:spcPct val="0"/>
              </a:spcBef>
            </a:pPr>
            <a:r>
              <a:rPr lang="pl-PL" sz="3971" b="1" spc="198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Milena Grabowska </a:t>
            </a:r>
          </a:p>
          <a:p>
            <a:pPr algn="ctr">
              <a:lnSpc>
                <a:spcPts val="5559"/>
              </a:lnSpc>
              <a:spcBef>
                <a:spcPct val="0"/>
              </a:spcBef>
            </a:pPr>
            <a:r>
              <a:rPr lang="pl-PL" sz="3971" b="1" spc="198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Klasa </a:t>
            </a:r>
            <a:r>
              <a:rPr lang="pl-PL" sz="3971" b="1" spc="198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VII”s</a:t>
            </a:r>
            <a:r>
              <a:rPr lang="pl-PL" sz="3971" b="1" spc="198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”</a:t>
            </a:r>
          </a:p>
          <a:p>
            <a:pPr algn="ctr">
              <a:lnSpc>
                <a:spcPts val="5559"/>
              </a:lnSpc>
              <a:spcBef>
                <a:spcPct val="0"/>
              </a:spcBef>
            </a:pPr>
            <a:r>
              <a:rPr lang="pl-PL" sz="3971" b="1" spc="198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Szkoła Podstawowa nr 5 im. Janusza Korczaka w Jaworze </a:t>
            </a:r>
          </a:p>
          <a:p>
            <a:pPr algn="ctr">
              <a:lnSpc>
                <a:spcPts val="5559"/>
              </a:lnSpc>
              <a:spcBef>
                <a:spcPct val="0"/>
              </a:spcBef>
            </a:pPr>
            <a:endParaRPr lang="en-US" sz="3971" b="1" spc="198" dirty="0">
              <a:solidFill>
                <a:srgbClr val="000000"/>
              </a:solidFill>
              <a:latin typeface="IBM Plex Mono Bold"/>
              <a:ea typeface="IBM Plex Mono Bold"/>
              <a:cs typeface="IBM Plex Mono Bold"/>
              <a:sym typeface="IBM Plex Mono Bold"/>
            </a:endParaRPr>
          </a:p>
        </p:txBody>
      </p:sp>
      <p:sp>
        <p:nvSpPr>
          <p:cNvPr id="4" name="Freeform 4"/>
          <p:cNvSpPr/>
          <p:nvPr/>
        </p:nvSpPr>
        <p:spPr>
          <a:xfrm rot="5400000">
            <a:off x="13199681" y="0"/>
            <a:ext cx="5088319" cy="5088319"/>
          </a:xfrm>
          <a:custGeom>
            <a:avLst/>
            <a:gdLst/>
            <a:ahLst/>
            <a:cxnLst/>
            <a:rect l="l" t="t" r="r" b="b"/>
            <a:pathLst>
              <a:path w="5088319" h="5088319">
                <a:moveTo>
                  <a:pt x="0" y="0"/>
                </a:moveTo>
                <a:lnTo>
                  <a:pt x="5088319" y="0"/>
                </a:lnTo>
                <a:lnTo>
                  <a:pt x="5088319" y="5088319"/>
                </a:lnTo>
                <a:lnTo>
                  <a:pt x="0" y="508831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5400000">
            <a:off x="0" y="5198681"/>
            <a:ext cx="5088319" cy="5088319"/>
          </a:xfrm>
          <a:custGeom>
            <a:avLst/>
            <a:gdLst/>
            <a:ahLst/>
            <a:cxnLst/>
            <a:rect l="l" t="t" r="r" b="b"/>
            <a:pathLst>
              <a:path w="5088319" h="5088319">
                <a:moveTo>
                  <a:pt x="0" y="0"/>
                </a:moveTo>
                <a:lnTo>
                  <a:pt x="5088319" y="0"/>
                </a:lnTo>
                <a:lnTo>
                  <a:pt x="5088319" y="5088319"/>
                </a:lnTo>
                <a:lnTo>
                  <a:pt x="0" y="508831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-10800000">
            <a:off x="13199681" y="5198681"/>
            <a:ext cx="5088319" cy="5088319"/>
          </a:xfrm>
          <a:custGeom>
            <a:avLst/>
            <a:gdLst/>
            <a:ahLst/>
            <a:cxnLst/>
            <a:rect l="l" t="t" r="r" b="b"/>
            <a:pathLst>
              <a:path w="5088319" h="5088319">
                <a:moveTo>
                  <a:pt x="0" y="0"/>
                </a:moveTo>
                <a:lnTo>
                  <a:pt x="5088319" y="0"/>
                </a:lnTo>
                <a:lnTo>
                  <a:pt x="5088319" y="5088319"/>
                </a:lnTo>
                <a:lnTo>
                  <a:pt x="0" y="508831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7A47497-B477-7925-91AC-CE6E3AD3A9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685800"/>
            <a:ext cx="16916400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91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846227"/>
            <a:ext cx="6515100" cy="4175016"/>
          </a:xfrm>
          <a:custGeom>
            <a:avLst/>
            <a:gdLst/>
            <a:ahLst/>
            <a:cxnLst/>
            <a:rect l="l" t="t" r="r" b="b"/>
            <a:pathLst>
              <a:path w="5942433" h="3829910">
                <a:moveTo>
                  <a:pt x="0" y="0"/>
                </a:moveTo>
                <a:lnTo>
                  <a:pt x="5942433" y="0"/>
                </a:lnTo>
                <a:lnTo>
                  <a:pt x="5942433" y="3829910"/>
                </a:lnTo>
                <a:lnTo>
                  <a:pt x="0" y="382991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-1306767" y="294332"/>
            <a:ext cx="12860724" cy="2159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75"/>
              </a:lnSpc>
            </a:pPr>
            <a:r>
              <a:rPr lang="en-US" sz="17639" i="1" spc="881">
                <a:solidFill>
                  <a:srgbClr val="253238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Z</a:t>
            </a:r>
            <a:r>
              <a:rPr lang="en-US" sz="17639" spc="881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a</a:t>
            </a:r>
            <a:r>
              <a:rPr lang="en-US" sz="17639" i="1" spc="881">
                <a:solidFill>
                  <a:srgbClr val="428CE2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m</a:t>
            </a:r>
            <a:r>
              <a:rPr lang="en-US" sz="17639" b="1" spc="881">
                <a:solidFill>
                  <a:srgbClr val="88D499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e</a:t>
            </a:r>
            <a:r>
              <a:rPr lang="en-US" sz="17639" b="1" spc="881">
                <a:solidFill>
                  <a:srgbClr val="428CE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71133" y="265757"/>
            <a:ext cx="11964223" cy="2002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68"/>
              </a:lnSpc>
            </a:pPr>
            <a:r>
              <a:rPr lang="en-US" sz="16409" i="1" spc="820">
                <a:solidFill>
                  <a:srgbClr val="253238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K</a:t>
            </a:r>
            <a:r>
              <a:rPr lang="en-US" sz="16409" spc="820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s</a:t>
            </a:r>
            <a:r>
              <a:rPr lang="en-US" sz="16409" i="1" spc="820">
                <a:solidFill>
                  <a:srgbClr val="428CE2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i</a:t>
            </a:r>
            <a:r>
              <a:rPr lang="en-US" sz="16409" b="1" spc="820">
                <a:solidFill>
                  <a:srgbClr val="88D499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ą</a:t>
            </a:r>
            <a:r>
              <a:rPr lang="en-US" sz="16409" b="1" spc="820">
                <a:solidFill>
                  <a:srgbClr val="428CE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ż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5980" y="1966129"/>
            <a:ext cx="8672541" cy="504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74"/>
              </a:lnSpc>
            </a:pP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Zamek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Książ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w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Wałbrzychu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pl-PL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/>
            </a:r>
            <a:br>
              <a:rPr lang="pl-PL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</a:b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to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wyjątkowa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atrakcja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na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Dolnym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Śląsku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którą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powinien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zobaczyć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każdy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turysta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choć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w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niewielkim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stopniu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interesujący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się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783" u="sng" spc="18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historią</a:t>
            </a:r>
            <a:r>
              <a:rPr lang="en-US" sz="3783" u="sng" spc="18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. </a:t>
            </a:r>
          </a:p>
          <a:p>
            <a:pPr algn="ctr">
              <a:lnSpc>
                <a:spcPts val="5674"/>
              </a:lnSpc>
            </a:pPr>
            <a:endParaRPr lang="en-US" sz="3783" b="1" u="sng" spc="189" dirty="0">
              <a:solidFill>
                <a:srgbClr val="000000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algn="ctr">
              <a:lnSpc>
                <a:spcPts val="5674"/>
              </a:lnSpc>
              <a:spcBef>
                <a:spcPct val="0"/>
              </a:spcBef>
            </a:pPr>
            <a:endParaRPr lang="en-US" sz="3783" b="1" u="sng" spc="189" dirty="0">
              <a:solidFill>
                <a:srgbClr val="000000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915400" y="2913881"/>
            <a:ext cx="9306615" cy="4795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82"/>
              </a:lnSpc>
              <a:spcBef>
                <a:spcPct val="0"/>
              </a:spcBef>
            </a:pPr>
            <a:r>
              <a:rPr lang="pl-PL" sz="48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	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Jest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trzecim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co do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wielkości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zamkiem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w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Polsce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(po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Zamku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pl-PL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/>
            </a:r>
            <a:br>
              <a:rPr lang="pl-PL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</a:b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Malborku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i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Zamku</a:t>
            </a:r>
            <a:r>
              <a:rPr lang="pl-PL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Królewskim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na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Wawelu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). </a:t>
            </a:r>
            <a:r>
              <a:rPr lang="pl-PL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						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Znajduje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się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na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Szlaku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Zamków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Piastowskich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  <a:r>
              <a:rPr lang="pl-PL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	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Obiektem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od 1991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roku</a:t>
            </a:r>
            <a:r>
              <a:rPr lang="pl-PL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zarządza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spółka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Zamek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Książ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w </a:t>
            </a:r>
            <a:r>
              <a:rPr lang="en-US" sz="4400" spc="13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Wałbrzychu</a:t>
            </a:r>
            <a:r>
              <a:rPr lang="en-US" sz="4400" spc="13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algn="ctr">
              <a:lnSpc>
                <a:spcPts val="4182"/>
              </a:lnSpc>
              <a:spcBef>
                <a:spcPct val="0"/>
              </a:spcBef>
            </a:pPr>
            <a:endParaRPr lang="en-US" sz="2788" spc="139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7" name="AutoShape 7"/>
          <p:cNvSpPr/>
          <p:nvPr/>
        </p:nvSpPr>
        <p:spPr>
          <a:xfrm flipH="1" flipV="1">
            <a:off x="8738523" y="2079999"/>
            <a:ext cx="0" cy="7406164"/>
          </a:xfrm>
          <a:prstGeom prst="line">
            <a:avLst/>
          </a:prstGeom>
          <a:ln w="38100" cap="flat">
            <a:solidFill>
              <a:srgbClr val="10BC36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70769" y="-34521"/>
            <a:ext cx="8357626" cy="2893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1"/>
              </a:lnSpc>
            </a:pPr>
            <a:r>
              <a:rPr lang="en-US" sz="21681">
                <a:solidFill>
                  <a:srgbClr val="54D588"/>
                </a:solidFill>
                <a:latin typeface="Nickainley"/>
                <a:ea typeface="Nickainley"/>
                <a:cs typeface="Nickainley"/>
                <a:sym typeface="Nickainley"/>
              </a:rPr>
              <a:t>Legenda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05002" y="2745036"/>
            <a:ext cx="16175225" cy="7271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213"/>
              </a:lnSpc>
              <a:spcBef>
                <a:spcPct val="0"/>
              </a:spcBef>
            </a:pPr>
            <a:r>
              <a:rPr lang="pl-PL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	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Według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i="1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legend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odnoszących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się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do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dziejów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piastowskich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na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zamku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b="1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Książ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pierwszą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warownię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miał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w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tym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miejscu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wznieść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w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połowie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X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wieku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rycerz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o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imieniu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b="1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Funkenstein</a:t>
            </a:r>
            <a:r>
              <a:rPr lang="en-US" sz="3475" b="1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pl-PL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											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Jeszcze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jako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młody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chłopak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w 933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roku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miał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on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podarować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księciu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saksońskiemu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475" i="1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Henrykowi</a:t>
            </a:r>
            <a:r>
              <a:rPr lang="en-US" sz="3475" i="1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I Ptasznikowi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worek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wykopanego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w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lesie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węgla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sytuacja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miała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ucieszyć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władcę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do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tego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stopnia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że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w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nagrodę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nadał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mu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godność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szlachecką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wraz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z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przydomkiem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pl-PL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„</a:t>
            </a:r>
            <a:r>
              <a:rPr lang="en-US" sz="3475" b="1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Tego </a:t>
            </a:r>
            <a:r>
              <a:rPr lang="en-US" sz="3475" b="1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Który</a:t>
            </a:r>
            <a:r>
              <a:rPr lang="en-US" sz="3475" b="1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b="1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Przynosi</a:t>
            </a:r>
            <a:r>
              <a:rPr lang="en-US" sz="3475" b="1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b="1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Kamienie</a:t>
            </a:r>
            <a:r>
              <a:rPr lang="en-US" sz="3475" b="1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b="1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Dające</a:t>
            </a:r>
            <a:r>
              <a:rPr lang="en-US" sz="3475" b="1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b="1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Iskry</a:t>
            </a:r>
            <a:r>
              <a:rPr lang="pl-PL" sz="3475" b="1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”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 </a:t>
            </a:r>
            <a:r>
              <a:rPr lang="pl-PL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												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Nakazał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mu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również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powrócić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na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Śląsk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odnaleźć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dogodne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miejsce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pl-PL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/>
            </a:r>
            <a:br>
              <a:rPr lang="pl-PL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</a:b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i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zbudować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w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jego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sąsiedztwie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obronny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gród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aby z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jego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pomocą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strzec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odtąd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czarnego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75" spc="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skarbu</a:t>
            </a:r>
            <a:r>
              <a:rPr lang="en-US" sz="3475" spc="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8437505" y="1580768"/>
            <a:ext cx="8383190" cy="1905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 flipV="1">
            <a:off x="1484238" y="3232439"/>
            <a:ext cx="0" cy="649224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5563" y="6800918"/>
            <a:ext cx="6908906" cy="3379356"/>
          </a:xfrm>
          <a:custGeom>
            <a:avLst/>
            <a:gdLst/>
            <a:ahLst/>
            <a:cxnLst/>
            <a:rect l="l" t="t" r="r" b="b"/>
            <a:pathLst>
              <a:path w="6908906" h="3379356">
                <a:moveTo>
                  <a:pt x="0" y="0"/>
                </a:moveTo>
                <a:lnTo>
                  <a:pt x="6908906" y="0"/>
                </a:lnTo>
                <a:lnTo>
                  <a:pt x="6908906" y="3379356"/>
                </a:lnTo>
                <a:lnTo>
                  <a:pt x="0" y="3379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1055070" y="1949785"/>
            <a:ext cx="6579647" cy="4186300"/>
          </a:xfrm>
          <a:custGeom>
            <a:avLst/>
            <a:gdLst/>
            <a:ahLst/>
            <a:cxnLst/>
            <a:rect l="l" t="t" r="r" b="b"/>
            <a:pathLst>
              <a:path w="6579647" h="4186300">
                <a:moveTo>
                  <a:pt x="0" y="0"/>
                </a:moveTo>
                <a:lnTo>
                  <a:pt x="6579647" y="0"/>
                </a:lnTo>
                <a:lnTo>
                  <a:pt x="6579647" y="4186301"/>
                </a:lnTo>
                <a:lnTo>
                  <a:pt x="0" y="418630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0223077" y="1598914"/>
            <a:ext cx="8243634" cy="4631423"/>
          </a:xfrm>
          <a:custGeom>
            <a:avLst/>
            <a:gdLst/>
            <a:ahLst/>
            <a:cxnLst/>
            <a:rect l="l" t="t" r="r" b="b"/>
            <a:pathLst>
              <a:path w="8243634" h="4631423">
                <a:moveTo>
                  <a:pt x="0" y="0"/>
                </a:moveTo>
                <a:lnTo>
                  <a:pt x="8243634" y="0"/>
                </a:lnTo>
                <a:lnTo>
                  <a:pt x="8243634" y="4631423"/>
                </a:lnTo>
                <a:lnTo>
                  <a:pt x="0" y="463142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0" y="1845010"/>
            <a:ext cx="10223077" cy="90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83"/>
              </a:lnSpc>
              <a:spcBef>
                <a:spcPct val="0"/>
              </a:spcBef>
            </a:pPr>
            <a:r>
              <a:rPr lang="pl-PL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	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W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chwili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obecnej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Zamek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nadal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funkcjonuje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a w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jego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komnatach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organizowane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są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liczne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wystawy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koncerty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poetyckie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przyjęcia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a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nawet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ogromna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wystawa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kwiatów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która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każdego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roku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odbywa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się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w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majowy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weekend. </a:t>
            </a:r>
            <a:r>
              <a:rPr lang="pl-PL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			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Zamek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udostępniono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turystom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pl-PL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/>
            </a:r>
            <a:br>
              <a:rPr lang="pl-PL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</a:b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którzy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mogą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zwiedzić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tylko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nieliczne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pomieszczenia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zamkowe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w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tym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między</a:t>
            </a:r>
            <a:r>
              <a:rPr lang="en-US" sz="3389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i="1" u="sng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innymi</a:t>
            </a:r>
            <a:r>
              <a:rPr lang="en-US" sz="3389" i="1" u="sng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i="1" u="sng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kaplice</a:t>
            </a:r>
            <a:r>
              <a:rPr lang="en-US" sz="3389" i="1" u="sng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3389" i="1" u="sng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salę</a:t>
            </a:r>
            <a:r>
              <a:rPr lang="en-US" sz="3389" i="1" u="sng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Maximiliana, </a:t>
            </a:r>
            <a:r>
              <a:rPr lang="en-US" sz="3389" i="1" u="sng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dziedziniec</a:t>
            </a:r>
            <a:r>
              <a:rPr lang="en-US" sz="3389" i="1" u="sng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Salon </a:t>
            </a:r>
            <a:r>
              <a:rPr lang="en-US" sz="3389" i="1" u="sng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Biały</a:t>
            </a:r>
            <a:r>
              <a:rPr lang="en-US" sz="3389" i="1" u="sng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3389" i="1" u="sng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zamkowe</a:t>
            </a:r>
            <a:r>
              <a:rPr lang="en-US" sz="3389" i="1" u="sng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i="1" u="sng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ogrody</a:t>
            </a:r>
            <a:r>
              <a:rPr lang="en-US" sz="3389" i="1" u="sng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3389" i="1" u="sng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stadninę</a:t>
            </a:r>
            <a:r>
              <a:rPr lang="en-US" sz="3389" i="1" u="sng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i="1" u="sng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koni</a:t>
            </a:r>
            <a:r>
              <a:rPr lang="en-US" sz="3389" i="1" u="sng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3389" i="1" u="sng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mauzoleum</a:t>
            </a:r>
            <a:r>
              <a:rPr lang="en-US" sz="3389" i="1" u="sng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i="1" u="sng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oraz</a:t>
            </a:r>
            <a:r>
              <a:rPr lang="en-US" sz="3389" i="1" u="sng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i="1" u="sng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podziemną</a:t>
            </a:r>
            <a:r>
              <a:rPr lang="en-US" sz="3389" i="1" u="sng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i="1" u="sng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trasę</a:t>
            </a:r>
            <a:r>
              <a:rPr lang="en-US" sz="3389" i="1" u="sng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89" i="1" u="sng" spc="169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turystyczną</a:t>
            </a:r>
            <a:r>
              <a:rPr lang="en-US" sz="3389" i="1" u="sng" spc="169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.</a:t>
            </a:r>
          </a:p>
          <a:p>
            <a:pPr algn="ctr">
              <a:lnSpc>
                <a:spcPts val="5083"/>
              </a:lnSpc>
              <a:spcBef>
                <a:spcPct val="0"/>
              </a:spcBef>
            </a:pPr>
            <a:endParaRPr lang="en-US" sz="3389" b="1" spc="169" dirty="0">
              <a:solidFill>
                <a:srgbClr val="000000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62163" y="574956"/>
            <a:ext cx="13727010" cy="878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5"/>
              </a:lnSpc>
            </a:pPr>
            <a:r>
              <a:rPr lang="en-US" sz="5588" spc="838">
                <a:solidFill>
                  <a:srgbClr val="428CE2"/>
                </a:solidFill>
                <a:latin typeface="Special Elite"/>
                <a:ea typeface="Special Elite"/>
                <a:cs typeface="Special Elite"/>
                <a:sym typeface="Special Elite"/>
              </a:rPr>
              <a:t>ZWIEDZANIE ZAMKU KSIĄŻ</a:t>
            </a:r>
          </a:p>
        </p:txBody>
      </p:sp>
      <p:sp>
        <p:nvSpPr>
          <p:cNvPr id="7" name="Freeform 7"/>
          <p:cNvSpPr/>
          <p:nvPr/>
        </p:nvSpPr>
        <p:spPr>
          <a:xfrm>
            <a:off x="10268199" y="6230337"/>
            <a:ext cx="8243634" cy="4631423"/>
          </a:xfrm>
          <a:custGeom>
            <a:avLst/>
            <a:gdLst/>
            <a:ahLst/>
            <a:cxnLst/>
            <a:rect l="l" t="t" r="r" b="b"/>
            <a:pathLst>
              <a:path w="8243634" h="4631423">
                <a:moveTo>
                  <a:pt x="0" y="0"/>
                </a:moveTo>
                <a:lnTo>
                  <a:pt x="8243634" y="0"/>
                </a:lnTo>
                <a:lnTo>
                  <a:pt x="8243634" y="4631423"/>
                </a:lnTo>
                <a:lnTo>
                  <a:pt x="0" y="463142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34600" y="555692"/>
            <a:ext cx="7772400" cy="4802641"/>
          </a:xfrm>
          <a:custGeom>
            <a:avLst/>
            <a:gdLst/>
            <a:ahLst/>
            <a:cxnLst/>
            <a:rect l="l" t="t" r="r" b="b"/>
            <a:pathLst>
              <a:path w="6567715" h="4802641">
                <a:moveTo>
                  <a:pt x="0" y="0"/>
                </a:moveTo>
                <a:lnTo>
                  <a:pt x="6567715" y="0"/>
                </a:lnTo>
                <a:lnTo>
                  <a:pt x="6567715" y="4802641"/>
                </a:lnTo>
                <a:lnTo>
                  <a:pt x="0" y="48026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0130898" y="5600701"/>
            <a:ext cx="7395102" cy="4432610"/>
          </a:xfrm>
          <a:custGeom>
            <a:avLst/>
            <a:gdLst/>
            <a:ahLst/>
            <a:cxnLst/>
            <a:rect l="l" t="t" r="r" b="b"/>
            <a:pathLst>
              <a:path w="6567715" h="3674682">
                <a:moveTo>
                  <a:pt x="0" y="0"/>
                </a:moveTo>
                <a:lnTo>
                  <a:pt x="6567714" y="0"/>
                </a:lnTo>
                <a:lnTo>
                  <a:pt x="6567714" y="3674682"/>
                </a:lnTo>
                <a:lnTo>
                  <a:pt x="0" y="367468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6393813" y="7113826"/>
            <a:ext cx="2264374" cy="3128669"/>
          </a:xfrm>
          <a:custGeom>
            <a:avLst/>
            <a:gdLst/>
            <a:ahLst/>
            <a:cxnLst/>
            <a:rect l="l" t="t" r="r" b="b"/>
            <a:pathLst>
              <a:path w="2264374" h="3128669">
                <a:moveTo>
                  <a:pt x="0" y="0"/>
                </a:moveTo>
                <a:lnTo>
                  <a:pt x="2264374" y="0"/>
                </a:lnTo>
                <a:lnTo>
                  <a:pt x="2264374" y="3128669"/>
                </a:lnTo>
                <a:lnTo>
                  <a:pt x="0" y="312866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28600" y="625053"/>
            <a:ext cx="9448800" cy="7492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90"/>
              </a:lnSpc>
              <a:spcBef>
                <a:spcPct val="0"/>
              </a:spcBef>
            </a:pPr>
            <a:r>
              <a:rPr lang="pl-PL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	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Zwiedzając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Zamek</a:t>
            </a:r>
            <a:r>
              <a:rPr lang="pl-PL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wart</a:t>
            </a:r>
            <a:r>
              <a:rPr lang="pl-PL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o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wybrać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się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do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wspomnianej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wcześniej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Palmiarni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na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Lubiechowie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gdzie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prócz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b="1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egzotycznych</a:t>
            </a:r>
            <a:r>
              <a:rPr lang="en-US" sz="3926" b="1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b="1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gatunków</a:t>
            </a:r>
            <a:r>
              <a:rPr lang="en-US" sz="3926" b="1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b="1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roślin</a:t>
            </a:r>
            <a:r>
              <a:rPr lang="en-US" sz="3926" b="1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926" b="1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znajdują</a:t>
            </a:r>
            <a:r>
              <a:rPr lang="en-US" sz="3926" b="1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b="1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się</a:t>
            </a:r>
            <a:r>
              <a:rPr lang="en-US" sz="3926" b="1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b="1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zwierzęta</a:t>
            </a:r>
            <a:r>
              <a:rPr lang="en-US" sz="3926" b="1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w </a:t>
            </a:r>
            <a:r>
              <a:rPr lang="en-US" sz="3926" b="1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tym</a:t>
            </a:r>
            <a:r>
              <a:rPr lang="en-US" sz="3926" b="1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b="1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lemury</a:t>
            </a:r>
            <a:r>
              <a:rPr lang="en-US" sz="3926" b="1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926" b="1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pawie</a:t>
            </a:r>
            <a:r>
              <a:rPr lang="en-US" sz="3926" b="1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b="1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oraz</a:t>
            </a:r>
            <a:r>
              <a:rPr lang="en-US" sz="3926" b="1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b="1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żółwie</a:t>
            </a:r>
            <a:r>
              <a:rPr lang="en-US" sz="3926" b="1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 </a:t>
            </a:r>
            <a:r>
              <a:rPr lang="pl-PL" sz="3926" b="1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			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Nie ma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wyznaczonego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czasu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na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zwiedzanie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pomieszczeń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zamkowych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jednak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teren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zamku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należy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opuścić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do </a:t>
            </a:r>
            <a:r>
              <a:rPr lang="en-US" sz="3926" spc="196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godziny</a:t>
            </a:r>
            <a:r>
              <a:rPr lang="en-US" sz="3926" spc="196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18.</a:t>
            </a:r>
          </a:p>
        </p:txBody>
      </p:sp>
      <p:sp>
        <p:nvSpPr>
          <p:cNvPr id="6" name="Freeform 6"/>
          <p:cNvSpPr/>
          <p:nvPr/>
        </p:nvSpPr>
        <p:spPr>
          <a:xfrm rot="10729242">
            <a:off x="16067869" y="-15990"/>
            <a:ext cx="2264374" cy="3128669"/>
          </a:xfrm>
          <a:custGeom>
            <a:avLst/>
            <a:gdLst/>
            <a:ahLst/>
            <a:cxnLst/>
            <a:rect l="l" t="t" r="r" b="b"/>
            <a:pathLst>
              <a:path w="2264374" h="3128669">
                <a:moveTo>
                  <a:pt x="0" y="0"/>
                </a:moveTo>
                <a:lnTo>
                  <a:pt x="2264374" y="0"/>
                </a:lnTo>
                <a:lnTo>
                  <a:pt x="2264374" y="3128669"/>
                </a:lnTo>
                <a:lnTo>
                  <a:pt x="0" y="312866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4871977" y="7636916"/>
            <a:ext cx="2620297" cy="2633369"/>
          </a:xfrm>
          <a:custGeom>
            <a:avLst/>
            <a:gdLst/>
            <a:ahLst/>
            <a:cxnLst/>
            <a:rect l="l" t="t" r="r" b="b"/>
            <a:pathLst>
              <a:path w="1519852" h="2099969">
                <a:moveTo>
                  <a:pt x="0" y="0"/>
                </a:moveTo>
                <a:lnTo>
                  <a:pt x="1519852" y="0"/>
                </a:lnTo>
                <a:lnTo>
                  <a:pt x="1519852" y="2099969"/>
                </a:lnTo>
                <a:lnTo>
                  <a:pt x="0" y="209996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B6B43FB0-A061-D610-29F0-F2929E933548}"/>
              </a:ext>
            </a:extLst>
          </p:cNvPr>
          <p:cNvSpPr/>
          <p:nvPr/>
        </p:nvSpPr>
        <p:spPr>
          <a:xfrm>
            <a:off x="-172873" y="7825609"/>
            <a:ext cx="2620297" cy="2633369"/>
          </a:xfrm>
          <a:custGeom>
            <a:avLst/>
            <a:gdLst/>
            <a:ahLst/>
            <a:cxnLst/>
            <a:rect l="l" t="t" r="r" b="b"/>
            <a:pathLst>
              <a:path w="1519852" h="2099969">
                <a:moveTo>
                  <a:pt x="0" y="0"/>
                </a:moveTo>
                <a:lnTo>
                  <a:pt x="1519852" y="0"/>
                </a:lnTo>
                <a:lnTo>
                  <a:pt x="1519852" y="2099969"/>
                </a:lnTo>
                <a:lnTo>
                  <a:pt x="0" y="209996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xmlns="" id="{F0C4E87D-C267-20E7-7E6D-088AD5A74E7C}"/>
              </a:ext>
            </a:extLst>
          </p:cNvPr>
          <p:cNvSpPr/>
          <p:nvPr/>
        </p:nvSpPr>
        <p:spPr>
          <a:xfrm>
            <a:off x="2233354" y="7739674"/>
            <a:ext cx="2620297" cy="2633369"/>
          </a:xfrm>
          <a:custGeom>
            <a:avLst/>
            <a:gdLst/>
            <a:ahLst/>
            <a:cxnLst/>
            <a:rect l="l" t="t" r="r" b="b"/>
            <a:pathLst>
              <a:path w="1519852" h="2099969">
                <a:moveTo>
                  <a:pt x="0" y="0"/>
                </a:moveTo>
                <a:lnTo>
                  <a:pt x="1519852" y="0"/>
                </a:lnTo>
                <a:lnTo>
                  <a:pt x="1519852" y="2099969"/>
                </a:lnTo>
                <a:lnTo>
                  <a:pt x="0" y="209996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xmlns="" id="{309B16A1-4535-BFF4-65CC-56CECCF2CA34}"/>
              </a:ext>
            </a:extLst>
          </p:cNvPr>
          <p:cNvSpPr/>
          <p:nvPr/>
        </p:nvSpPr>
        <p:spPr>
          <a:xfrm>
            <a:off x="7525754" y="7600486"/>
            <a:ext cx="2620297" cy="2633369"/>
          </a:xfrm>
          <a:custGeom>
            <a:avLst/>
            <a:gdLst/>
            <a:ahLst/>
            <a:cxnLst/>
            <a:rect l="l" t="t" r="r" b="b"/>
            <a:pathLst>
              <a:path w="1519852" h="2099969">
                <a:moveTo>
                  <a:pt x="0" y="0"/>
                </a:moveTo>
                <a:lnTo>
                  <a:pt x="1519852" y="0"/>
                </a:lnTo>
                <a:lnTo>
                  <a:pt x="1519852" y="2099969"/>
                </a:lnTo>
                <a:lnTo>
                  <a:pt x="0" y="209996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54" y="-48198"/>
            <a:ext cx="7315200" cy="636104"/>
          </a:xfrm>
          <a:custGeom>
            <a:avLst/>
            <a:gdLst/>
            <a:ahLst/>
            <a:cxnLst/>
            <a:rect l="l" t="t" r="r" b="b"/>
            <a:pathLst>
              <a:path w="7315200" h="636104">
                <a:moveTo>
                  <a:pt x="0" y="0"/>
                </a:moveTo>
                <a:lnTo>
                  <a:pt x="7315200" y="0"/>
                </a:lnTo>
                <a:lnTo>
                  <a:pt x="7315200" y="636104"/>
                </a:lnTo>
                <a:lnTo>
                  <a:pt x="0" y="6361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34230" y="-122828"/>
            <a:ext cx="7315200" cy="636104"/>
          </a:xfrm>
          <a:custGeom>
            <a:avLst/>
            <a:gdLst/>
            <a:ahLst/>
            <a:cxnLst/>
            <a:rect l="l" t="t" r="r" b="b"/>
            <a:pathLst>
              <a:path w="7315200" h="636104">
                <a:moveTo>
                  <a:pt x="0" y="0"/>
                </a:moveTo>
                <a:lnTo>
                  <a:pt x="7315200" y="0"/>
                </a:lnTo>
                <a:lnTo>
                  <a:pt x="7315200" y="636105"/>
                </a:lnTo>
                <a:lnTo>
                  <a:pt x="0" y="63610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4668480" y="-122828"/>
            <a:ext cx="7315200" cy="636104"/>
          </a:xfrm>
          <a:custGeom>
            <a:avLst/>
            <a:gdLst/>
            <a:ahLst/>
            <a:cxnLst/>
            <a:rect l="l" t="t" r="r" b="b"/>
            <a:pathLst>
              <a:path w="7315200" h="636104">
                <a:moveTo>
                  <a:pt x="0" y="0"/>
                </a:moveTo>
                <a:lnTo>
                  <a:pt x="7315200" y="0"/>
                </a:lnTo>
                <a:lnTo>
                  <a:pt x="7315200" y="636105"/>
                </a:lnTo>
                <a:lnTo>
                  <a:pt x="0" y="63610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914400" y="876300"/>
            <a:ext cx="16459200" cy="931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43"/>
              </a:lnSpc>
              <a:spcBef>
                <a:spcPct val="0"/>
              </a:spcBef>
            </a:pPr>
            <a:r>
              <a:rPr lang="pl-PL" sz="4095" b="1" spc="204" dirty="0">
                <a:latin typeface="Aileron Bold"/>
                <a:ea typeface="Aileron Bold"/>
                <a:cs typeface="Aileron Bold"/>
                <a:sym typeface="Aileron Bold"/>
              </a:rPr>
              <a:t>	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Na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terenie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Zamku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organizowane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są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liczne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uroczystości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, w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tym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i="1" spc="204" dirty="0" err="1">
                <a:latin typeface="Aileron Bold"/>
                <a:ea typeface="Aileron Bold"/>
                <a:cs typeface="Aileron Bold"/>
                <a:sym typeface="Aileron Bold"/>
              </a:rPr>
              <a:t>śluby</a:t>
            </a:r>
            <a:r>
              <a:rPr lang="en-US" sz="4095" b="1" i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i="1" spc="204" dirty="0" err="1">
                <a:latin typeface="Aileron Bold"/>
                <a:ea typeface="Aileron Bold"/>
                <a:cs typeface="Aileron Bold"/>
                <a:sym typeface="Aileron Bold"/>
              </a:rPr>
              <a:t>oraz</a:t>
            </a:r>
            <a:r>
              <a:rPr lang="en-US" sz="4095" b="1" i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i="1" spc="204" dirty="0" err="1">
                <a:latin typeface="Aileron Bold"/>
                <a:ea typeface="Aileron Bold"/>
                <a:cs typeface="Aileron Bold"/>
                <a:sym typeface="Aileron Bold"/>
              </a:rPr>
              <a:t>studniówki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. </a:t>
            </a:r>
            <a:r>
              <a:rPr lang="pl-PL" sz="4095" b="1" spc="204" dirty="0">
                <a:latin typeface="Aileron Bold"/>
                <a:ea typeface="Aileron Bold"/>
                <a:cs typeface="Aileron Bold"/>
                <a:sym typeface="Aileron Bold"/>
              </a:rPr>
              <a:t>								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Znajduje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się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tu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zamkowy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hotel,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restauracja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oraz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kawiarnia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gdzie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pijąc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kawę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można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podziwiać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przepiękne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krajobrazy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. </a:t>
            </a:r>
            <a:r>
              <a:rPr lang="pl-PL" sz="4095" b="1" spc="204" dirty="0">
                <a:latin typeface="Aileron Bold"/>
                <a:ea typeface="Aileron Bold"/>
                <a:cs typeface="Aileron Bold"/>
                <a:sym typeface="Aileron Bold"/>
              </a:rPr>
              <a:t>															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W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niedziele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, w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zamkowej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kaplicy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odbywa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się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u="sng" spc="204" dirty="0" err="1">
                <a:latin typeface="Aileron Bold"/>
                <a:ea typeface="Aileron Bold"/>
                <a:cs typeface="Aileron Bold"/>
                <a:sym typeface="Aileron Bold"/>
              </a:rPr>
              <a:t>msza</a:t>
            </a:r>
            <a:r>
              <a:rPr lang="en-US" sz="4095" b="1" u="sng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u="sng" spc="204" dirty="0" err="1">
                <a:latin typeface="Aileron Bold"/>
                <a:ea typeface="Aileron Bold"/>
                <a:cs typeface="Aileron Bold"/>
                <a:sym typeface="Aileron Bold"/>
              </a:rPr>
              <a:t>święta</a:t>
            </a:r>
            <a:r>
              <a:rPr lang="en-US" sz="4095" b="1" u="sng" spc="204" dirty="0"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dla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pobliskich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mieszkańców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oraz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turystów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odwiedzających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Książ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. </a:t>
            </a:r>
            <a:r>
              <a:rPr lang="pl-PL" sz="4095" b="1" spc="204" dirty="0">
                <a:latin typeface="Aileron Bold"/>
                <a:ea typeface="Aileron Bold"/>
                <a:cs typeface="Aileron Bold"/>
                <a:sym typeface="Aileron Bold"/>
              </a:rPr>
              <a:t>											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Miejsce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to jest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na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tyle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wyjątkowe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że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z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pewnością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zachwyci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095" b="1" spc="204" dirty="0" err="1">
                <a:latin typeface="Aileron Bold"/>
                <a:ea typeface="Aileron Bold"/>
                <a:cs typeface="Aileron Bold"/>
                <a:sym typeface="Aileron Bold"/>
              </a:rPr>
              <a:t>każdego</a:t>
            </a:r>
            <a:r>
              <a:rPr lang="en-US" sz="4095" b="1" spc="204" dirty="0">
                <a:latin typeface="Aileron Bold"/>
                <a:ea typeface="Aileron Bold"/>
                <a:cs typeface="Aileron Bold"/>
                <a:sym typeface="Aileron Bold"/>
              </a:rPr>
              <a:t>.</a:t>
            </a:r>
          </a:p>
          <a:p>
            <a:pPr algn="ctr">
              <a:lnSpc>
                <a:spcPts val="6143"/>
              </a:lnSpc>
              <a:spcBef>
                <a:spcPct val="0"/>
              </a:spcBef>
            </a:pPr>
            <a:endParaRPr lang="en-US" sz="4095" b="1" spc="204" dirty="0">
              <a:latin typeface="Aileron Bold"/>
              <a:ea typeface="Aileron Bold"/>
              <a:cs typeface="Aileron Bold"/>
              <a:sym typeface="Aileron Bold"/>
            </a:endParaRPr>
          </a:p>
          <a:p>
            <a:pPr algn="ctr">
              <a:lnSpc>
                <a:spcPts val="6143"/>
              </a:lnSpc>
              <a:spcBef>
                <a:spcPct val="0"/>
              </a:spcBef>
            </a:pPr>
            <a:endParaRPr lang="en-US" sz="4095" b="1" spc="204" dirty="0">
              <a:solidFill>
                <a:srgbClr val="0960C5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  <p:sp>
        <p:nvSpPr>
          <p:cNvPr id="6" name="Freeform 6"/>
          <p:cNvSpPr/>
          <p:nvPr/>
        </p:nvSpPr>
        <p:spPr>
          <a:xfrm rot="-5400000">
            <a:off x="-4648072" y="5156995"/>
            <a:ext cx="9981825" cy="694388"/>
          </a:xfrm>
          <a:custGeom>
            <a:avLst/>
            <a:gdLst/>
            <a:ahLst/>
            <a:cxnLst/>
            <a:rect l="l" t="t" r="r" b="b"/>
            <a:pathLst>
              <a:path w="9981825" h="694388">
                <a:moveTo>
                  <a:pt x="0" y="0"/>
                </a:moveTo>
                <a:lnTo>
                  <a:pt x="9981824" y="0"/>
                </a:lnTo>
                <a:lnTo>
                  <a:pt x="9981824" y="694388"/>
                </a:lnTo>
                <a:lnTo>
                  <a:pt x="0" y="6943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5400000">
            <a:off x="12949894" y="5231625"/>
            <a:ext cx="9981825" cy="694388"/>
          </a:xfrm>
          <a:custGeom>
            <a:avLst/>
            <a:gdLst/>
            <a:ahLst/>
            <a:cxnLst/>
            <a:rect l="l" t="t" r="r" b="b"/>
            <a:pathLst>
              <a:path w="9981825" h="694388">
                <a:moveTo>
                  <a:pt x="0" y="0"/>
                </a:moveTo>
                <a:lnTo>
                  <a:pt x="9981824" y="0"/>
                </a:lnTo>
                <a:lnTo>
                  <a:pt x="9981824" y="694388"/>
                </a:lnTo>
                <a:lnTo>
                  <a:pt x="0" y="6943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19577">
            <a:off x="-385414" y="1077350"/>
            <a:ext cx="3803371" cy="753759"/>
          </a:xfrm>
          <a:custGeom>
            <a:avLst/>
            <a:gdLst/>
            <a:ahLst/>
            <a:cxnLst/>
            <a:rect l="l" t="t" r="r" b="b"/>
            <a:pathLst>
              <a:path w="3803371" h="753759">
                <a:moveTo>
                  <a:pt x="0" y="0"/>
                </a:moveTo>
                <a:lnTo>
                  <a:pt x="3803372" y="0"/>
                </a:lnTo>
                <a:lnTo>
                  <a:pt x="3803372" y="753759"/>
                </a:lnTo>
                <a:lnTo>
                  <a:pt x="0" y="75375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2314707">
            <a:off x="14833418" y="1022741"/>
            <a:ext cx="3863024" cy="765581"/>
          </a:xfrm>
          <a:custGeom>
            <a:avLst/>
            <a:gdLst/>
            <a:ahLst/>
            <a:cxnLst/>
            <a:rect l="l" t="t" r="r" b="b"/>
            <a:pathLst>
              <a:path w="3863024" h="765581">
                <a:moveTo>
                  <a:pt x="0" y="0"/>
                </a:moveTo>
                <a:lnTo>
                  <a:pt x="3863024" y="0"/>
                </a:lnTo>
                <a:lnTo>
                  <a:pt x="3863024" y="765581"/>
                </a:lnTo>
                <a:lnTo>
                  <a:pt x="0" y="76558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476099" y="2418874"/>
            <a:ext cx="6290466" cy="3459844"/>
          </a:xfrm>
          <a:custGeom>
            <a:avLst/>
            <a:gdLst/>
            <a:ahLst/>
            <a:cxnLst/>
            <a:rect l="l" t="t" r="r" b="b"/>
            <a:pathLst>
              <a:path w="4816026" h="3618039">
                <a:moveTo>
                  <a:pt x="0" y="0"/>
                </a:moveTo>
                <a:lnTo>
                  <a:pt x="4816025" y="0"/>
                </a:lnTo>
                <a:lnTo>
                  <a:pt x="4816025" y="3618039"/>
                </a:lnTo>
                <a:lnTo>
                  <a:pt x="0" y="36180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0" y="5878718"/>
            <a:ext cx="7696200" cy="4408282"/>
          </a:xfrm>
          <a:custGeom>
            <a:avLst/>
            <a:gdLst/>
            <a:ahLst/>
            <a:cxnLst/>
            <a:rect l="l" t="t" r="r" b="b"/>
            <a:pathLst>
              <a:path w="6347020" h="3379582">
                <a:moveTo>
                  <a:pt x="0" y="0"/>
                </a:moveTo>
                <a:lnTo>
                  <a:pt x="6347020" y="0"/>
                </a:lnTo>
                <a:lnTo>
                  <a:pt x="6347020" y="3379582"/>
                </a:lnTo>
                <a:lnTo>
                  <a:pt x="0" y="3379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449562" y="196398"/>
            <a:ext cx="10192158" cy="151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68"/>
              </a:lnSpc>
            </a:pPr>
            <a:r>
              <a:rPr lang="en-US" sz="12409" i="1" spc="620">
                <a:solidFill>
                  <a:srgbClr val="253238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Z</a:t>
            </a:r>
            <a:r>
              <a:rPr lang="en-US" sz="12409" spc="620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a</a:t>
            </a:r>
            <a:r>
              <a:rPr lang="en-US" sz="12409" i="1" spc="620">
                <a:solidFill>
                  <a:srgbClr val="428CE2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m</a:t>
            </a:r>
            <a:r>
              <a:rPr lang="en-US" sz="12409" b="1" spc="620">
                <a:solidFill>
                  <a:srgbClr val="88D499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e</a:t>
            </a:r>
            <a:r>
              <a:rPr lang="en-US" sz="12409" b="1" spc="620">
                <a:solidFill>
                  <a:srgbClr val="428CE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61253" y="196398"/>
            <a:ext cx="9047836" cy="151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68"/>
              </a:lnSpc>
            </a:pPr>
            <a:r>
              <a:rPr lang="en-US" sz="12409" i="1" spc="620">
                <a:solidFill>
                  <a:srgbClr val="253238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C</a:t>
            </a:r>
            <a:r>
              <a:rPr lang="en-US" sz="12409" spc="620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z</a:t>
            </a:r>
            <a:r>
              <a:rPr lang="en-US" sz="12409" i="1" spc="620">
                <a:solidFill>
                  <a:srgbClr val="428CE2"/>
                </a:solidFill>
                <a:latin typeface="IBM Plex Mono Italics"/>
                <a:ea typeface="IBM Plex Mono Italics"/>
                <a:cs typeface="IBM Plex Mono Italics"/>
                <a:sym typeface="IBM Plex Mono Italics"/>
              </a:rPr>
              <a:t>o</a:t>
            </a:r>
            <a:r>
              <a:rPr lang="en-US" sz="12409" b="1" spc="620">
                <a:solidFill>
                  <a:srgbClr val="88D499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</a:t>
            </a:r>
            <a:r>
              <a:rPr lang="en-US" sz="12409" b="1" spc="620">
                <a:solidFill>
                  <a:srgbClr val="428CE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h</a:t>
            </a:r>
            <a:r>
              <a:rPr lang="en-US" sz="12409" b="1" i="1" spc="620">
                <a:solidFill>
                  <a:srgbClr val="88D499"/>
                </a:solidFill>
                <a:latin typeface="IBM Plex Mono Bold Italics"/>
                <a:ea typeface="IBM Plex Mono Bold Italics"/>
                <a:cs typeface="IBM Plex Mono Bold Italics"/>
                <a:sym typeface="IBM Plex Mono Bold Italics"/>
              </a:rPr>
              <a:t>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66350" y="2052389"/>
            <a:ext cx="10632104" cy="679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1"/>
              </a:lnSpc>
              <a:spcBef>
                <a:spcPct val="0"/>
              </a:spcBef>
            </a:pPr>
            <a:r>
              <a:rPr lang="pl-PL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abytkowy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zamek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w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osadzie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Sucha, w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gminie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Leśna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, w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powiecie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lubańskim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nad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Zalewem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Leśniańskim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na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rzece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Kwisa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w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polskiej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części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Łużyc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Górnych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</a:t>
            </a:r>
          </a:p>
          <a:p>
            <a:pPr algn="ctr">
              <a:lnSpc>
                <a:spcPts val="4071"/>
              </a:lnSpc>
              <a:spcBef>
                <a:spcPct val="0"/>
              </a:spcBef>
            </a:pPr>
            <a:endParaRPr lang="en-US" sz="2908" b="1" spc="145" dirty="0">
              <a:solidFill>
                <a:srgbClr val="000000"/>
              </a:solidFill>
              <a:latin typeface="IBM Plex Mono Bold"/>
              <a:ea typeface="IBM Plex Mono Bold"/>
              <a:cs typeface="IBM Plex Mono Bold"/>
              <a:sym typeface="IBM Plex Mono Bold"/>
            </a:endParaRPr>
          </a:p>
          <a:p>
            <a:pPr algn="ctr">
              <a:lnSpc>
                <a:spcPts val="4071"/>
              </a:lnSpc>
              <a:spcBef>
                <a:spcPct val="0"/>
              </a:spcBef>
            </a:pP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Obronny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zamek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graniczny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posadowiony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jest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na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u="sng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gnejsowych</a:t>
            </a:r>
            <a:r>
              <a:rPr lang="en-US" sz="2908" b="1" u="sng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u="sng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skałach</a:t>
            </a:r>
            <a:r>
              <a:rPr lang="en-US" sz="2908" b="1" u="sng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u="sng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należących</a:t>
            </a:r>
            <a:r>
              <a:rPr lang="en-US" sz="2908" b="1" u="sng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do </a:t>
            </a:r>
            <a:r>
              <a:rPr lang="en-US" sz="2908" b="1" u="sng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metamorfiku</a:t>
            </a:r>
            <a:r>
              <a:rPr lang="en-US" sz="2908" b="1" u="sng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u="sng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izerskiego</a:t>
            </a:r>
            <a:r>
              <a:rPr lang="en-US" sz="2908" b="1" u="sng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Najstarszą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częścią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jest,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stojący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przy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głównych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bramach</a:t>
            </a:r>
            <a:r>
              <a:rPr lang="pl-PL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u="sng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stołp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 </a:t>
            </a:r>
            <a:r>
              <a:rPr lang="pl-PL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/>
            </a:r>
            <a:br>
              <a:rPr lang="pl-PL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</a:b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później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obudowany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częścią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mieszkalną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. </a:t>
            </a:r>
            <a:endParaRPr lang="pl-PL" sz="2908" b="1" spc="145" dirty="0">
              <a:solidFill>
                <a:srgbClr val="000000"/>
              </a:solidFill>
              <a:latin typeface="IBM Plex Mono Bold"/>
              <a:ea typeface="IBM Plex Mono Bold"/>
              <a:cs typeface="IBM Plex Mono Bold"/>
              <a:sym typeface="IBM Plex Mono Bold"/>
            </a:endParaRPr>
          </a:p>
          <a:p>
            <a:pPr algn="ctr">
              <a:lnSpc>
                <a:spcPts val="4071"/>
              </a:lnSpc>
              <a:spcBef>
                <a:spcPct val="0"/>
              </a:spcBef>
            </a:pP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Z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części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mieszkalnej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najstarszy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jest </a:t>
            </a:r>
            <a:r>
              <a:rPr lang="en-US" sz="2908" b="1" spc="145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północny</a:t>
            </a:r>
            <a:r>
              <a:rPr lang="en-US" sz="2908" b="1" spc="145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fragment.</a:t>
            </a:r>
          </a:p>
          <a:p>
            <a:pPr algn="ctr">
              <a:lnSpc>
                <a:spcPts val="4071"/>
              </a:lnSpc>
              <a:spcBef>
                <a:spcPct val="0"/>
              </a:spcBef>
            </a:pPr>
            <a:endParaRPr lang="en-US" sz="2908" b="1" spc="145" dirty="0">
              <a:solidFill>
                <a:srgbClr val="000000"/>
              </a:solidFill>
              <a:latin typeface="IBM Plex Mono Bold"/>
              <a:ea typeface="IBM Plex Mono Bold"/>
              <a:cs typeface="IBM Plex Mono Bold"/>
              <a:sym typeface="IBM Plex Mono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451</Words>
  <Application>Microsoft Office PowerPoint</Application>
  <PresentationFormat>Niestandardowy</PresentationFormat>
  <Paragraphs>97</Paragraphs>
  <Slides>24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20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45" baseType="lpstr">
      <vt:lpstr>Aileron</vt:lpstr>
      <vt:lpstr>Aleo Bold</vt:lpstr>
      <vt:lpstr>Open Sans</vt:lpstr>
      <vt:lpstr>TAN Nimbus</vt:lpstr>
      <vt:lpstr>IBM Plex Mono</vt:lpstr>
      <vt:lpstr>Calibri</vt:lpstr>
      <vt:lpstr>Special Elite</vt:lpstr>
      <vt:lpstr>IBM Plex Mono Extra-Light</vt:lpstr>
      <vt:lpstr>Abadi</vt:lpstr>
      <vt:lpstr>Aptos</vt:lpstr>
      <vt:lpstr>Open Sans Bold</vt:lpstr>
      <vt:lpstr>Le Jour Serif</vt:lpstr>
      <vt:lpstr>IBM Plex Mono Bold Italics</vt:lpstr>
      <vt:lpstr>Nickainley</vt:lpstr>
      <vt:lpstr>Rahong Semi-Bold Italics</vt:lpstr>
      <vt:lpstr>Aileron Bold</vt:lpstr>
      <vt:lpstr>IBM Plex Mono Bold</vt:lpstr>
      <vt:lpstr>Arial</vt:lpstr>
      <vt:lpstr>IBM Plex Mono Italics</vt:lpstr>
      <vt:lpstr>Aileron Ultra-Bold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Dodaj nagłówek</dc:title>
  <dc:creator>Andrzej Tuźnik</dc:creator>
  <cp:lastModifiedBy>Andrzej Tuźnik</cp:lastModifiedBy>
  <cp:revision>5</cp:revision>
  <dcterms:created xsi:type="dcterms:W3CDTF">2006-08-16T00:00:00Z</dcterms:created>
  <dcterms:modified xsi:type="dcterms:W3CDTF">2025-04-29T10:54:59Z</dcterms:modified>
  <dc:identifier>DAGkaiJFSYU</dc:identifier>
</cp:coreProperties>
</file>