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4"/>
  </p:notesMasterIdLst>
  <p:sldIdLst>
    <p:sldId id="332" r:id="rId5"/>
    <p:sldId id="334" r:id="rId6"/>
    <p:sldId id="336" r:id="rId7"/>
    <p:sldId id="337" r:id="rId8"/>
    <p:sldId id="335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2.wdp"/><Relationship Id="rId7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2.wdp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2.wdp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2.wdp"/><Relationship Id="rId7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2.wdp"/><Relationship Id="rId7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2.wdp"/><Relationship Id="rId7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2.wdp"/><Relationship Id="rId7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59.jpeg"/><Relationship Id="rId5" Type="http://schemas.openxmlformats.org/officeDocument/2006/relationships/image" Target="../media/image22.png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2.wdp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0337" y="5208915"/>
            <a:ext cx="5534107" cy="1494845"/>
          </a:xfrm>
          <a:solidFill>
            <a:srgbClr val="002060">
              <a:alpha val="40000"/>
            </a:srgbClr>
          </a:solidFill>
          <a:ln w="254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Maciej Lewandowski, kl.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</a:t>
            </a:r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SP nr 13</a:t>
            </a:r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(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ZS nr 29</a:t>
            </a:r>
            <a:r>
              <a:rPr lang="pl-PL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Bydgoszcz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309" y="304807"/>
            <a:ext cx="11431382" cy="756630"/>
          </a:xfrm>
          <a:solidFill>
            <a:srgbClr val="FF0000">
              <a:alpha val="31000"/>
            </a:srgb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Konkurs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“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Mój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Kawałek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Świata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. Na 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Wycieczkę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!”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0E1A06-1BA6-0301-5D32-26B828F49F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03" y="1086103"/>
            <a:ext cx="8872574" cy="4098148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</p:pic>
      <p:pic>
        <p:nvPicPr>
          <p:cNvPr id="2050" name="Picture 2" descr="logo placówki">
            <a:extLst>
              <a:ext uri="{FF2B5EF4-FFF2-40B4-BE49-F238E27FC236}">
                <a16:creationId xmlns:a16="http://schemas.microsoft.com/office/drawing/2014/main" xmlns="" id="{CA3F3D12-7C4E-C7A3-5C5F-6F4F6252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3" y="5184250"/>
            <a:ext cx="4062033" cy="1494845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DA2921D-9140-3314-FD75-F2D1BA5B1C33}"/>
              </a:ext>
            </a:extLst>
          </p:cNvPr>
          <p:cNvSpPr txBox="1">
            <a:spLocks/>
          </p:cNvSpPr>
          <p:nvPr/>
        </p:nvSpPr>
        <p:spPr>
          <a:xfrm>
            <a:off x="3634701" y="3991676"/>
            <a:ext cx="7072285" cy="589082"/>
          </a:xfrm>
          <a:prstGeom prst="rect">
            <a:avLst/>
          </a:prstGeom>
          <a:solidFill>
            <a:srgbClr val="C00000">
              <a:alpha val="31000"/>
            </a:srgbClr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i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“</a:t>
            </a:r>
            <a:r>
              <a:rPr lang="en-US" sz="3600" b="1" i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Najwyższe</a:t>
            </a:r>
            <a:r>
              <a:rPr lang="en-US" sz="3600" b="1" i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3600" b="1" i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budowle</a:t>
            </a:r>
            <a:r>
              <a:rPr lang="en-US" sz="3600" b="1" i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w </a:t>
            </a:r>
            <a:r>
              <a:rPr lang="en-US" sz="3600" b="1" i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Bydgoszczy</a:t>
            </a:r>
            <a:r>
              <a:rPr lang="en-US" sz="3600" b="1" i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”</a:t>
            </a:r>
          </a:p>
        </p:txBody>
      </p:sp>
      <p:pic>
        <p:nvPicPr>
          <p:cNvPr id="5" name="Picture 2" descr="Herb">
            <a:extLst>
              <a:ext uri="{FF2B5EF4-FFF2-40B4-BE49-F238E27FC236}">
                <a16:creationId xmlns:a16="http://schemas.microsoft.com/office/drawing/2014/main" xmlns="" id="{D8D0F301-4D75-9722-7362-45B1DE3F8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33" y="1343769"/>
            <a:ext cx="2718875" cy="28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94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6ACEA3C-2960-EDF6-EBB3-7E0E442D2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41244-0B54-E2CC-50A1-880ACCBA1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3.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Wieża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Ciśnień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(45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7B272EA1-0DE3-23CB-7514-656103450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xmlns="" id="{801D464D-CB5A-8948-2850-FD0368E09A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11" t="18458" r="76503" b="37059"/>
          <a:stretch/>
        </p:blipFill>
        <p:spPr>
          <a:xfrm>
            <a:off x="130752" y="913899"/>
            <a:ext cx="4050829" cy="5845109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08A4FC-BC52-98CC-5A82-2ABCAD64FAC6}"/>
              </a:ext>
            </a:extLst>
          </p:cNvPr>
          <p:cNvSpPr txBox="1"/>
          <p:nvPr/>
        </p:nvSpPr>
        <p:spPr>
          <a:xfrm>
            <a:off x="4295649" y="1063171"/>
            <a:ext cx="7721691" cy="1015663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oddali na południu na wzgórzu (krawędź tzw. Zbocza Bydgoskiego) zobaczymy piękny, podświetlony ceglany budynek - </a:t>
            </a:r>
            <a:r>
              <a:rPr lang="pl-PL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ponadstuletnią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WIEŻĘ CIŚNIEŃ (45 m), której budowę rozpoczęto w 1898 roku!</a:t>
            </a:r>
            <a:endParaRPr lang="en-US" sz="2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D5C43518-4BCF-D090-7831-EE54362158AA}"/>
              </a:ext>
            </a:extLst>
          </p:cNvPr>
          <p:cNvSpPr/>
          <p:nvPr/>
        </p:nvSpPr>
        <p:spPr>
          <a:xfrm rot="3186198" flipH="1">
            <a:off x="1031426" y="5980777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4B2A98F-D00A-6F03-2B1A-8D8D699EEA7D}"/>
              </a:ext>
            </a:extLst>
          </p:cNvPr>
          <p:cNvCxnSpPr>
            <a:cxnSpLocks/>
          </p:cNvCxnSpPr>
          <p:nvPr/>
        </p:nvCxnSpPr>
        <p:spPr>
          <a:xfrm flipH="1">
            <a:off x="1520608" y="4540102"/>
            <a:ext cx="84908" cy="7655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A57A748-B911-1D09-C305-B9769DFE73F0}"/>
              </a:ext>
            </a:extLst>
          </p:cNvPr>
          <p:cNvCxnSpPr>
            <a:cxnSpLocks/>
          </p:cNvCxnSpPr>
          <p:nvPr/>
        </p:nvCxnSpPr>
        <p:spPr>
          <a:xfrm flipH="1">
            <a:off x="1290236" y="5305647"/>
            <a:ext cx="230372" cy="2962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Wieża Ciśnień - Muzeum Wodociągów">
            <a:extLst>
              <a:ext uri="{FF2B5EF4-FFF2-40B4-BE49-F238E27FC236}">
                <a16:creationId xmlns:a16="http://schemas.microsoft.com/office/drawing/2014/main" xmlns="" id="{D92945A9-D39C-8758-1572-2FA00064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36" y="2228106"/>
            <a:ext cx="2779712" cy="35667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ięcej o Wieży Ciśnień - Muzeum Wodociągów">
            <a:extLst>
              <a:ext uri="{FF2B5EF4-FFF2-40B4-BE49-F238E27FC236}">
                <a16:creationId xmlns:a16="http://schemas.microsoft.com/office/drawing/2014/main" xmlns="" id="{00F726A4-4F66-26C8-7434-8768E4E9D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5" y="2165203"/>
            <a:ext cx="5043491" cy="35969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ydgoszcz staropolska - Bydgoszcz - Turystyka, Oficjalny Serwis Turystyczny">
            <a:extLst>
              <a:ext uri="{FF2B5EF4-FFF2-40B4-BE49-F238E27FC236}">
                <a16:creationId xmlns:a16="http://schemas.microsoft.com/office/drawing/2014/main" xmlns="" id="{81E0C244-3D09-FD4C-5B65-B77FA5EC8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84" y="4959308"/>
            <a:ext cx="4006921" cy="188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DE3987-B045-6BCC-7A50-394CAD0B2CBF}"/>
              </a:ext>
            </a:extLst>
          </p:cNvPr>
          <p:cNvSpPr txBox="1"/>
          <p:nvPr/>
        </p:nvSpPr>
        <p:spPr>
          <a:xfrm>
            <a:off x="6184798" y="5762155"/>
            <a:ext cx="5876450" cy="923330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  <a:sym typeface="Wingdings" panose="05000000000000000000" pitchFamily="2" charset="2"/>
              </a:rPr>
              <a:t> 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czasie "Potopu Szwedzkiego" Erik </a:t>
            </a:r>
            <a:r>
              <a:rPr lang="pl-PL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Dahlberg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1657 roku właśnie z tego miejsca uwiecznił najstarszy zachowany widok Bydgoszczy.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2EA3BC-401C-0070-892F-C2F4516D6542}"/>
              </a:ext>
            </a:extLst>
          </p:cNvPr>
          <p:cNvSpPr txBox="1"/>
          <p:nvPr/>
        </p:nvSpPr>
        <p:spPr>
          <a:xfrm>
            <a:off x="4399235" y="2282972"/>
            <a:ext cx="4822640" cy="553998"/>
          </a:xfrm>
          <a:prstGeom prst="rect">
            <a:avLst/>
          </a:prstGeom>
          <a:solidFill>
            <a:schemeClr val="lt1">
              <a:alpha val="42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Dla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chętnych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dodatkowa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poboczna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trasa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– w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górę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Wieżę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Ciśnień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skąd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rozpościera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się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piękna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panorama </a:t>
            </a:r>
            <a:r>
              <a:rPr lang="en-US" sz="15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Bydgoszczy</a:t>
            </a:r>
            <a:r>
              <a:rPr lang="en-US" sz="15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028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620D181-A5AE-1554-F031-580DEA390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C7162F-F0E8-85E9-30DC-45875EC44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952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4. Fara/Katedra </a:t>
            </a:r>
            <a:r>
              <a:rPr lang="en-US" sz="40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św</a:t>
            </a:r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. Marcina i </a:t>
            </a:r>
            <a:r>
              <a:rPr lang="en-US" sz="40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Mikołaja</a:t>
            </a:r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(46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47B9AD72-A0B9-3AC5-E58B-4D6AF666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xmlns="" id="{6D18DFDD-01F5-3DFC-9C84-2170462101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11" t="18458" r="76503" b="37059"/>
          <a:stretch/>
        </p:blipFill>
        <p:spPr>
          <a:xfrm>
            <a:off x="174660" y="913899"/>
            <a:ext cx="4006921" cy="5845109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D54FC2-0160-D55A-78D3-35E316AE6D04}"/>
              </a:ext>
            </a:extLst>
          </p:cNvPr>
          <p:cNvSpPr txBox="1"/>
          <p:nvPr/>
        </p:nvSpPr>
        <p:spPr>
          <a:xfrm>
            <a:off x="4295649" y="1063171"/>
            <a:ext cx="7721691" cy="1015663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Dalej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idziemy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wschód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wzdłuż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ul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Focha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– po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drugiej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stronie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Brdy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wyłania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się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Bydgoska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Fara, 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piękna gotycka katedra powstała pierwotnie </a:t>
            </a:r>
            <a:r>
              <a:rPr lang="pl-PL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juz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1364 roku (!). </a:t>
            </a:r>
            <a:endParaRPr lang="en-US" sz="2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C683DB9C-CDEB-30FE-177A-8B2148D31895}"/>
              </a:ext>
            </a:extLst>
          </p:cNvPr>
          <p:cNvSpPr/>
          <p:nvPr/>
        </p:nvSpPr>
        <p:spPr>
          <a:xfrm rot="16200000" flipH="1">
            <a:off x="1751211" y="4098804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 descr="Katedra w Bydgoszczy - | Globtroterek i Campingi w Europie">
            <a:extLst>
              <a:ext uri="{FF2B5EF4-FFF2-40B4-BE49-F238E27FC236}">
                <a16:creationId xmlns:a16="http://schemas.microsoft.com/office/drawing/2014/main" xmlns="" id="{D95C69D1-350F-2A2F-4F81-64AC5231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25" y="2078834"/>
            <a:ext cx="2822983" cy="46801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arafia farna w Bydgoszczy – Wikipedia, wolna encyklopedia">
            <a:extLst>
              <a:ext uri="{FF2B5EF4-FFF2-40B4-BE49-F238E27FC236}">
                <a16:creationId xmlns:a16="http://schemas.microsoft.com/office/drawing/2014/main" xmlns="" id="{29CC22CD-F0E3-BC0F-44BF-8C24C0B6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48" y="2078834"/>
            <a:ext cx="3277731" cy="40585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FF2BBD-B6D1-3041-AADE-D152FDEC576C}"/>
              </a:ext>
            </a:extLst>
          </p:cNvPr>
          <p:cNvSpPr txBox="1"/>
          <p:nvPr/>
        </p:nvSpPr>
        <p:spPr>
          <a:xfrm>
            <a:off x="3873910" y="5835678"/>
            <a:ext cx="8257497" cy="923330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Dla chętnych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idziemy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kilkadziesiąt metrów na południe przez znany od Średniowiecza Most Staromiejski im. J. Sulimy-Kamińskiego obok słynnego "Przechodzącego przez rzekę" i już jesteśmy we wnętrzu niezwykle KOLOROWEJ Bydgoskiej Fary!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pic>
        <p:nvPicPr>
          <p:cNvPr id="11270" name="Picture 6" descr="Jak będzie wyglądać bydgoska fara po remoncie? [BYDGOSZCZ MIASTO SKARBÓW] |  Tygodnik Bydgoski">
            <a:extLst>
              <a:ext uri="{FF2B5EF4-FFF2-40B4-BE49-F238E27FC236}">
                <a16:creationId xmlns:a16="http://schemas.microsoft.com/office/drawing/2014/main" xmlns="" id="{A1C6114E-05ED-1F99-549E-6C93679A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56" y="2078834"/>
            <a:ext cx="2654692" cy="21287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rzechodzący przez rzekę – Wikipedia, wolna encyklopedia">
            <a:extLst>
              <a:ext uri="{FF2B5EF4-FFF2-40B4-BE49-F238E27FC236}">
                <a16:creationId xmlns:a16="http://schemas.microsoft.com/office/drawing/2014/main" xmlns="" id="{9FC2BE8D-A9CF-AF41-B50E-6F7AE7F04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"/>
          <a:stretch/>
        </p:blipFill>
        <p:spPr bwMode="auto">
          <a:xfrm>
            <a:off x="7356741" y="4298501"/>
            <a:ext cx="2168322" cy="15416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45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9B6CA91-DEB7-E658-AD11-773187E37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lustracja">
            <a:extLst>
              <a:ext uri="{FF2B5EF4-FFF2-40B4-BE49-F238E27FC236}">
                <a16:creationId xmlns:a16="http://schemas.microsoft.com/office/drawing/2014/main" xmlns="" id="{C4371E7A-1B78-C764-4916-6226FAB5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19" y="2164972"/>
            <a:ext cx="2895063" cy="29900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B43497-9A9C-7FD4-FDA1-A64D8E08C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5. </a:t>
            </a:r>
            <a:r>
              <a:rPr lang="pl-PL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Kościół św. Andrzeja Boboli (76,9 m)</a:t>
            </a:r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      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7A6C6FB0-C865-3CA8-3668-E4FA74F7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xmlns="" id="{81455E94-B87C-EF58-0377-66DF1EA5CC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211" t="18458" r="76503" b="37059"/>
          <a:stretch/>
        </p:blipFill>
        <p:spPr>
          <a:xfrm>
            <a:off x="174660" y="913899"/>
            <a:ext cx="4006921" cy="5845109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959B9D-DDF0-D079-2B64-2150105DA955}"/>
              </a:ext>
            </a:extLst>
          </p:cNvPr>
          <p:cNvSpPr txBox="1"/>
          <p:nvPr/>
        </p:nvSpPr>
        <p:spPr>
          <a:xfrm>
            <a:off x="4260582" y="841533"/>
            <a:ext cx="5918468" cy="132343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Nad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bydgoskim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Starym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Miastem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góruje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NAJWYŻSZY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bydgoski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budynek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–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piękny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neogotycki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kościół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św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 Andrzeja Boboli, 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zbudowany w latach 1901-1903 na miejscu... dawnej wyspy zamkowej. </a:t>
            </a:r>
            <a:endParaRPr lang="en-US" sz="2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64C8BD9E-A369-5293-FEEF-9CC49C543D06}"/>
              </a:ext>
            </a:extLst>
          </p:cNvPr>
          <p:cNvSpPr/>
          <p:nvPr/>
        </p:nvSpPr>
        <p:spPr>
          <a:xfrm rot="8125164" flipH="1">
            <a:off x="2195453" y="5711324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61DFAE-BCC3-D522-36DD-899AE44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815" y="2101961"/>
            <a:ext cx="2938997" cy="35679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292" name="Picture 4" descr="undefined">
            <a:extLst>
              <a:ext uri="{FF2B5EF4-FFF2-40B4-BE49-F238E27FC236}">
                <a16:creationId xmlns:a16="http://schemas.microsoft.com/office/drawing/2014/main" xmlns="" id="{469978AD-D732-F4B9-AA9F-C74A2B6B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17" y="7951"/>
            <a:ext cx="2012950" cy="6858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9E87B5-4F88-3078-7A74-6F12F43888BD}"/>
              </a:ext>
            </a:extLst>
          </p:cNvPr>
          <p:cNvSpPr txBox="1"/>
          <p:nvPr/>
        </p:nvSpPr>
        <p:spPr>
          <a:xfrm>
            <a:off x="4308819" y="5033858"/>
            <a:ext cx="5821994" cy="1754326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Tak! W Bydgoszczy od 1346 roku istniał piękny średniowieczny zamek wzniesiony z polecenia króla Kazimierza Wielkiego. Zburzony w czasie potopu szwedzkiego w 1656 roku przetrwał jako ruina aż do 1895 roku. To m.in. z jego cegieł zbudowano najwyższy obecnie budynek w Bydgoszczy!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6584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6E3F909-469A-DD6F-B754-CC2373662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EE14D-2F93-213E-C84D-08762F2C2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32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6. </a:t>
            </a:r>
            <a:r>
              <a:rPr lang="en-US" sz="32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Wieżowiec</a:t>
            </a:r>
            <a:r>
              <a:rPr lang="en-US" sz="32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32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Kujawsko-Pomorskiego</a:t>
            </a:r>
            <a:r>
              <a:rPr lang="en-US" sz="32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br>
              <a:rPr lang="en-US" sz="32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</a:br>
            <a:r>
              <a:rPr lang="en-US" sz="32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Urzędu</a:t>
            </a:r>
            <a:r>
              <a:rPr lang="en-US" sz="32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32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Wojewódzkiego</a:t>
            </a:r>
            <a:r>
              <a:rPr lang="en-US" sz="32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(51,4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AA12E3BC-F402-9D6C-F6E5-136DA46C0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xmlns="" id="{3CEA406A-CD2E-24C0-6999-8AB4E21297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11" t="18458" r="76503" b="37059"/>
          <a:stretch/>
        </p:blipFill>
        <p:spPr>
          <a:xfrm>
            <a:off x="174660" y="905948"/>
            <a:ext cx="4006921" cy="5845109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CBD83A-87C1-392E-1138-A7EFC5D744DE}"/>
              </a:ext>
            </a:extLst>
          </p:cNvPr>
          <p:cNvSpPr txBox="1"/>
          <p:nvPr/>
        </p:nvSpPr>
        <p:spPr>
          <a:xfrm>
            <a:off x="4295649" y="1063171"/>
            <a:ext cx="7721691" cy="132343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Kontynuujemy naszą trasę na wschód - zaraz przy jednym z głównych rond w Bydgoszczy (Rondo Jagiellonów) przy zabytkowym gmachu Urzędu Wojewódzkiego z 1836 roku stoi wybudowany w 1969 roku 14-kondygnacyjny Biurowiec - cel naszej wyprawy.</a:t>
            </a:r>
            <a:endParaRPr lang="en-US" sz="2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E57F0743-CA79-C3B6-43B8-112E67EB2FAA}"/>
              </a:ext>
            </a:extLst>
          </p:cNvPr>
          <p:cNvSpPr/>
          <p:nvPr/>
        </p:nvSpPr>
        <p:spPr>
          <a:xfrm rot="15124957" flipH="1">
            <a:off x="2688111" y="3490600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Sobota z paszportami - Kujawsko-Pomorski Urząd Wojewódzki w Bydgoszczy -  Portal Gov.pl">
            <a:extLst>
              <a:ext uri="{FF2B5EF4-FFF2-40B4-BE49-F238E27FC236}">
                <a16:creationId xmlns:a16="http://schemas.microsoft.com/office/drawing/2014/main" xmlns="" id="{7D7C68C4-DCE3-37CB-B837-A760D4B69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8"/>
          <a:stretch/>
        </p:blipFill>
        <p:spPr bwMode="auto">
          <a:xfrm>
            <a:off x="4075001" y="5059740"/>
            <a:ext cx="5385186" cy="18713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ultimedia - Kujawsko-Pomorski Urząd Wojewódzki w Bydgoszczy - Portal Gov.pl">
            <a:extLst>
              <a:ext uri="{FF2B5EF4-FFF2-40B4-BE49-F238E27FC236}">
                <a16:creationId xmlns:a16="http://schemas.microsoft.com/office/drawing/2014/main" xmlns="" id="{814A175F-DB80-AA18-0B72-3F1C339B9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/>
          <a:stretch/>
        </p:blipFill>
        <p:spPr bwMode="auto">
          <a:xfrm>
            <a:off x="9224027" y="2386610"/>
            <a:ext cx="2967973" cy="45445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ontanna Potop – rzeźba, która wróciła do miasta - plus.expressbydgoski.pl">
            <a:extLst>
              <a:ext uri="{FF2B5EF4-FFF2-40B4-BE49-F238E27FC236}">
                <a16:creationId xmlns:a16="http://schemas.microsoft.com/office/drawing/2014/main" xmlns="" id="{D59A6393-0BDA-80BF-DA11-B3466865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9" y="2400045"/>
            <a:ext cx="2467838" cy="16452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Łącznik">
            <a:extLst>
              <a:ext uri="{FF2B5EF4-FFF2-40B4-BE49-F238E27FC236}">
                <a16:creationId xmlns:a16="http://schemas.microsoft.com/office/drawing/2014/main" xmlns="" id="{43B0624B-6D63-1EE5-48E4-2BF52B17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81" y="2400045"/>
            <a:ext cx="2681187" cy="180867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AECBB0-F430-A156-B4BF-EBAEFDCFBAAF}"/>
              </a:ext>
            </a:extLst>
          </p:cNvPr>
          <p:cNvSpPr txBox="1"/>
          <p:nvPr/>
        </p:nvSpPr>
        <p:spPr>
          <a:xfrm>
            <a:off x="4002042" y="4058705"/>
            <a:ext cx="6163095" cy="120032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Oba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budynki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połączone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są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łącznikiem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– pod nim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prowadzi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ścieżka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do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Parku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Kazimierza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Wielkiego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gdzie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znajduje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się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odrestaurowana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pierwotnie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zbudowana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1904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roku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Fontanna “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Potop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”.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Polecam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!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Główna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rzeźba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ma 6m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wysokości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568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70B3F7C-D598-A0D2-6A62-A1E792058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FE8C00-8B5C-4091-9C6B-C90620D93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7. </a:t>
            </a:r>
            <a:r>
              <a:rPr lang="pl-PL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Bazylika św. Wincentego a Paulo (65 m)</a:t>
            </a:r>
            <a:endParaRPr lang="en-US" sz="40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rgbClr val="C00000"/>
                </a:outerShdw>
              </a:effectLst>
            </a:endParaRP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A5D3FDBD-7DE7-DD7B-C8E1-89FFC073C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xmlns="" id="{5D9ADCDE-B054-6C1D-CE58-010F78CDCD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8" t="32755" r="56065" b="31998"/>
          <a:stretch/>
        </p:blipFill>
        <p:spPr>
          <a:xfrm>
            <a:off x="174660" y="928285"/>
            <a:ext cx="4725958" cy="5854178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9C9A8AAD-7A98-CEB5-11B9-2C70A80E60A2}"/>
              </a:ext>
            </a:extLst>
          </p:cNvPr>
          <p:cNvSpPr/>
          <p:nvPr/>
        </p:nvSpPr>
        <p:spPr>
          <a:xfrm rot="7965460" flipH="1">
            <a:off x="411464" y="2328160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AD3AAC-6BDF-50EC-8DDB-849858820355}"/>
              </a:ext>
            </a:extLst>
          </p:cNvPr>
          <p:cNvSpPr txBox="1"/>
          <p:nvPr/>
        </p:nvSpPr>
        <p:spPr>
          <a:xfrm>
            <a:off x="4295649" y="1063171"/>
            <a:ext cx="7721691" cy="1015663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Mijamy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Rondo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Jagiellonów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a po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kilkuset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metrach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po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lewej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stronie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końcu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ul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Piotrowskiego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widzimy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wyłaniającą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się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kopułę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Bazyliki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św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Wincentego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a Paulo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wybudowaną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latach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1924-1938.</a:t>
            </a:r>
          </a:p>
        </p:txBody>
      </p:sp>
      <p:pic>
        <p:nvPicPr>
          <p:cNvPr id="14338" name="Picture 2" descr="Bazylika św. Wincentego a Paulo nocą Bydgoszcz Polska | Zdjęcie Premium">
            <a:extLst>
              <a:ext uri="{FF2B5EF4-FFF2-40B4-BE49-F238E27FC236}">
                <a16:creationId xmlns:a16="http://schemas.microsoft.com/office/drawing/2014/main" xmlns="" id="{2E0C875C-C909-AFF7-27AF-68C9BA0E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65" y="2935992"/>
            <a:ext cx="4079019" cy="37618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Od godz.15.00 w ramach VI Festiwalu &quot;Nowe Spojrzenie&quot; będzie można oglądać  Bydgoszcz ze szczytu bazyliki św. Wincentego a Paulo. - InfoFordon.pl -  Najnowsze informacje z Fordonu">
            <a:extLst>
              <a:ext uri="{FF2B5EF4-FFF2-40B4-BE49-F238E27FC236}">
                <a16:creationId xmlns:a16="http://schemas.microsoft.com/office/drawing/2014/main" xmlns="" id="{C6F51029-C819-DDF4-FE11-D239B68E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90" y="2935992"/>
            <a:ext cx="3625794" cy="386085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DED4C6-A5B5-327F-AC8F-1E8FEE8DE06D}"/>
              </a:ext>
            </a:extLst>
          </p:cNvPr>
          <p:cNvSpPr txBox="1"/>
          <p:nvPr/>
        </p:nvSpPr>
        <p:spPr>
          <a:xfrm>
            <a:off x="4993419" y="2228106"/>
            <a:ext cx="6885267" cy="707886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największy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bydgoski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kościół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i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jeden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z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większych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Polsce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pomieści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aż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12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tys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wiernych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1467925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8D3F48-15E4-F275-620D-B4303D041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CCFBE-5CC8-8E5F-F0C1-703D0A135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8. </a:t>
            </a:r>
            <a:r>
              <a:rPr lang="pl-PL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Pylony mostu Uniwersyteckiego</a:t>
            </a:r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(68,7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1FC768CC-E491-943B-4634-58A1DE1E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xmlns="" id="{A4A9B66F-7A69-1ECA-B5E8-1A43A15C53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8" t="32755" r="56065" b="31998"/>
          <a:stretch/>
        </p:blipFill>
        <p:spPr>
          <a:xfrm>
            <a:off x="174660" y="890766"/>
            <a:ext cx="4725958" cy="3925229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FD0BE9AB-BC00-F457-0206-29246D1B0085}"/>
              </a:ext>
            </a:extLst>
          </p:cNvPr>
          <p:cNvSpPr/>
          <p:nvPr/>
        </p:nvSpPr>
        <p:spPr>
          <a:xfrm rot="7965460" flipH="1">
            <a:off x="434864" y="3080842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14EF8E-5138-D549-97A2-D10B1B6BDB3D}"/>
              </a:ext>
            </a:extLst>
          </p:cNvPr>
          <p:cNvSpPr txBox="1"/>
          <p:nvPr/>
        </p:nvSpPr>
        <p:spPr>
          <a:xfrm>
            <a:off x="4295649" y="1063171"/>
            <a:ext cx="7721691" cy="1015663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Zaledwie kilkadziesiąt metrów na wschód, po lewej stronie ogromny Focus Mall, po prawej stronie Dworzec PKP, a obok Most Uniwersytecki z 2013 roku.</a:t>
            </a:r>
          </a:p>
        </p:txBody>
      </p:sp>
      <p:pic>
        <p:nvPicPr>
          <p:cNvPr id="15364" name="Picture 4" descr="Bydgoszcz. Umowa na naprawę mostu Uniwersyteckiego podpisana. Prace będą  kosztować blisko 6,5 mln złotych i potrwają 180 dni | Bydgoszcz Nasze Miasto">
            <a:extLst>
              <a:ext uri="{FF2B5EF4-FFF2-40B4-BE49-F238E27FC236}">
                <a16:creationId xmlns:a16="http://schemas.microsoft.com/office/drawing/2014/main" xmlns="" id="{7B096DE6-E31D-26A7-514D-FF3B2A728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1762" r="18450" b="13537"/>
          <a:stretch/>
        </p:blipFill>
        <p:spPr bwMode="auto">
          <a:xfrm>
            <a:off x="7801300" y="2078834"/>
            <a:ext cx="4310951" cy="46781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Po zamknięciu Trasy Uniwersyteckiej w Bydgoszczy. Most w cieniu powiązań">
            <a:extLst>
              <a:ext uri="{FF2B5EF4-FFF2-40B4-BE49-F238E27FC236}">
                <a16:creationId xmlns:a16="http://schemas.microsoft.com/office/drawing/2014/main" xmlns="" id="{15CD86CD-DCCC-B8C6-EE44-051689A84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21464"/>
          <a:stretch/>
        </p:blipFill>
        <p:spPr bwMode="auto">
          <a:xfrm>
            <a:off x="4900618" y="1987826"/>
            <a:ext cx="3935191" cy="28520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CB4962-2ACC-97EE-DF71-93E009E98AFC}"/>
              </a:ext>
            </a:extLst>
          </p:cNvPr>
          <p:cNvSpPr txBox="1"/>
          <p:nvPr/>
        </p:nvSpPr>
        <p:spPr>
          <a:xfrm>
            <a:off x="174660" y="6049134"/>
            <a:ext cx="11389155" cy="707886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Co nas interesuje na naszej trasie? Jego pylony wysokie na aż 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68,7 m,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które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są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charakterystycznym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punktem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orientacyjnym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pomagającym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kierowcom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z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innych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miast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nawigować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naszym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mieście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8167BC-057F-6633-FFC5-B6D302A1CAE6}"/>
              </a:ext>
            </a:extLst>
          </p:cNvPr>
          <p:cNvSpPr txBox="1"/>
          <p:nvPr/>
        </p:nvSpPr>
        <p:spPr>
          <a:xfrm>
            <a:off x="174660" y="4643795"/>
            <a:ext cx="7721691" cy="132343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Most ten jest częścią większej ponad półtorakilometrowej Trasy Uniwersyteckiej. Sam ma długość nieco ponad 200 m, spina północny i południowy brzeg Brdy (de facto tzw. Dolny i położony ok. 30 metrów wyżej Górny Taras)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znacznie ułatwiając komunikację w mieście.</a:t>
            </a:r>
            <a:endParaRPr lang="en-US" sz="2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1291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31A9AE8-6B1B-85F6-1397-E095F95A5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iver Tower Bydgoszcz">
            <a:extLst>
              <a:ext uri="{FF2B5EF4-FFF2-40B4-BE49-F238E27FC236}">
                <a16:creationId xmlns:a16="http://schemas.microsoft.com/office/drawing/2014/main" xmlns="" id="{8D6439A5-C981-B494-DD09-45632C9E7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18365" b="12994"/>
          <a:stretch/>
        </p:blipFill>
        <p:spPr bwMode="auto">
          <a:xfrm>
            <a:off x="4922921" y="2383417"/>
            <a:ext cx="5629269" cy="285968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E8C823D0-8776-1543-E67B-6A880E445BFC}"/>
              </a:ext>
            </a:extLst>
          </p:cNvPr>
          <p:cNvSpPr/>
          <p:nvPr/>
        </p:nvSpPr>
        <p:spPr>
          <a:xfrm rot="7965460" flipH="1">
            <a:off x="7048237" y="4377600"/>
            <a:ext cx="2337681" cy="194006"/>
          </a:xfrm>
          <a:prstGeom prst="rightArrow">
            <a:avLst/>
          </a:prstGeom>
          <a:solidFill>
            <a:srgbClr val="FF0000">
              <a:alpha val="4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19F4F-DA67-0C1A-3138-002CAB05E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9. River Towers (65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EF68A066-226E-A407-69A8-49E52DF6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xmlns="" id="{2B088397-E50E-ADCB-C7DD-1CE610DCE6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8" t="32755" r="56065" b="31998"/>
          <a:stretch/>
        </p:blipFill>
        <p:spPr>
          <a:xfrm>
            <a:off x="174660" y="913900"/>
            <a:ext cx="4725958" cy="4707672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B39E0615-B646-C512-4D0B-9D9EFA1B772C}"/>
              </a:ext>
            </a:extLst>
          </p:cNvPr>
          <p:cNvSpPr/>
          <p:nvPr/>
        </p:nvSpPr>
        <p:spPr>
          <a:xfrm rot="7965460" flipH="1">
            <a:off x="1053876" y="4008499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90296B-7A07-3B87-4E08-6630FF06CDC8}"/>
              </a:ext>
            </a:extLst>
          </p:cNvPr>
          <p:cNvSpPr txBox="1"/>
          <p:nvPr/>
        </p:nvSpPr>
        <p:spPr>
          <a:xfrm>
            <a:off x="4295649" y="1063171"/>
            <a:ext cx="7721691" cy="132343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Kilkaset metrów na wschód po drugiej stronie Brdy widzimy charakterystyczne bydgoskie DWIE WIEŻE - River </a:t>
            </a:r>
            <a:r>
              <a:rPr lang="pl-PL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Towers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(65 m) - najwyższy 20-kondygnacyjny budynek mieszkalny w naszym województwie z 2020 roku.</a:t>
            </a:r>
          </a:p>
        </p:txBody>
      </p:sp>
      <p:pic>
        <p:nvPicPr>
          <p:cNvPr id="16388" name="Picture 4" descr="Apartament River Towers, Bydgoszcz (aktualne ceny na rok 2025)">
            <a:extLst>
              <a:ext uri="{FF2B5EF4-FFF2-40B4-BE49-F238E27FC236}">
                <a16:creationId xmlns:a16="http://schemas.microsoft.com/office/drawing/2014/main" xmlns="" id="{CA02AA5F-BBED-D182-1092-3A88A770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573" y="4546580"/>
            <a:ext cx="3129427" cy="23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C62A50-EDD6-B1A9-C095-8AB2EBBCF951}"/>
              </a:ext>
            </a:extLst>
          </p:cNvPr>
          <p:cNvSpPr txBox="1"/>
          <p:nvPr/>
        </p:nvSpPr>
        <p:spPr>
          <a:xfrm>
            <a:off x="1318579" y="5239910"/>
            <a:ext cx="7721691" cy="132343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Zaraz obok River </a:t>
            </a:r>
            <a:r>
              <a:rPr lang="pl-PL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Towers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znajduje się jedna z większych w Polsce Hal Sportowo-Widowiskowych “Łuczniczka” na prawie 9 tysięcy miejsc. To tutaj m.in. odbywały się Mistrzostwa Świata w Piłce Siatkowej Mężczyzn w 2014 roku!</a:t>
            </a:r>
          </a:p>
        </p:txBody>
      </p:sp>
      <p:pic>
        <p:nvPicPr>
          <p:cNvPr id="16390" name="Picture 6" descr="Władca Pierścieni: Dwie wieże (film) | Śródziemie Wiki | Fandom">
            <a:extLst>
              <a:ext uri="{FF2B5EF4-FFF2-40B4-BE49-F238E27FC236}">
                <a16:creationId xmlns:a16="http://schemas.microsoft.com/office/drawing/2014/main" xmlns="" id="{6D7C4313-ED58-C287-F338-788F4B4B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90" y="2275971"/>
            <a:ext cx="1662112" cy="238124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979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263E9D4-5717-8C25-4145-3E85AFD2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99681-3A24-A170-BF34-1E4235176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10. Aura Towers (2x55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D30BC8ED-D5F1-621D-3010-E00CF1B2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xmlns="" id="{A6F34AA5-F6A4-122A-B236-056CD60274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8" t="32755" r="56065" b="31998"/>
          <a:stretch/>
        </p:blipFill>
        <p:spPr>
          <a:xfrm>
            <a:off x="174660" y="913899"/>
            <a:ext cx="4725958" cy="3902096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A3FF86AF-F93A-E5DD-8286-06B6E7590F48}"/>
              </a:ext>
            </a:extLst>
          </p:cNvPr>
          <p:cNvSpPr/>
          <p:nvPr/>
        </p:nvSpPr>
        <p:spPr>
          <a:xfrm rot="7965460" flipH="1">
            <a:off x="2474080" y="3386445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9610E2-2E08-349E-F984-798837E3EFDB}"/>
              </a:ext>
            </a:extLst>
          </p:cNvPr>
          <p:cNvSpPr txBox="1"/>
          <p:nvPr/>
        </p:nvSpPr>
        <p:spPr>
          <a:xfrm>
            <a:off x="4295649" y="1063171"/>
            <a:ext cx="7721691" cy="1938992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Rondo Fordońskie jest skrzyżowaniem 2 najważniejszych dróg tranzytowych Bydgoszczy na trasie wschód-zachód i północ-południe. To właśnie tutaj bezpośrednio nad Brdą od 2020 zbudowano aż 4 wysokościowce, w tym 10-kondygnacyjny Arkada Business Park (45 m) oraz kolejne bliźniacze 16-kondygnacyjne DWIE WIEŻE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-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Aura </a:t>
            </a:r>
            <a:r>
              <a:rPr lang="pl-PL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Towers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po 55 m każda. </a:t>
            </a:r>
          </a:p>
        </p:txBody>
      </p:sp>
      <p:pic>
        <p:nvPicPr>
          <p:cNvPr id="16390" name="Picture 6" descr="Władca Pierścieni: Dwie wieże (film) | Śródziemie Wiki | Fandom">
            <a:extLst>
              <a:ext uri="{FF2B5EF4-FFF2-40B4-BE49-F238E27FC236}">
                <a16:creationId xmlns:a16="http://schemas.microsoft.com/office/drawing/2014/main" xmlns="" id="{9DFAF5B0-6FE1-7EAC-ACC3-09AA7CE9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08" y="3002164"/>
            <a:ext cx="1662112" cy="375242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Aura Towers w Bydgoszczy | MIRBUD S.A.">
            <a:extLst>
              <a:ext uri="{FF2B5EF4-FFF2-40B4-BE49-F238E27FC236}">
                <a16:creationId xmlns:a16="http://schemas.microsoft.com/office/drawing/2014/main" xmlns="" id="{769FFAAC-82B1-6F35-A33C-51CFD23A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" y="4035165"/>
            <a:ext cx="4497695" cy="2719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AURA TOWERS ceny, zdjęcia - rynekpierwotny.pl">
            <a:extLst>
              <a:ext uri="{FF2B5EF4-FFF2-40B4-BE49-F238E27FC236}">
                <a16:creationId xmlns:a16="http://schemas.microsoft.com/office/drawing/2014/main" xmlns="" id="{5EF04940-EA22-DED6-0040-BE1219CF9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" t="10972" r="10093" b="10556"/>
          <a:stretch/>
        </p:blipFill>
        <p:spPr bwMode="auto">
          <a:xfrm>
            <a:off x="6168790" y="3002164"/>
            <a:ext cx="5848550" cy="37524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30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22B7CCC-047D-5B59-DA3F-5A14099A0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>
            <a:extLst>
              <a:ext uri="{FF2B5EF4-FFF2-40B4-BE49-F238E27FC236}">
                <a16:creationId xmlns:a16="http://schemas.microsoft.com/office/drawing/2014/main" xmlns="" id="{3A8423E2-FE53-5A02-7110-3091DFA5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92" y="4390551"/>
            <a:ext cx="1787460" cy="24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616E9-50D9-3DBD-66BA-B792B1BC1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11. </a:t>
            </a:r>
            <a:r>
              <a:rPr lang="en-US" sz="40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Elewator</a:t>
            </a:r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0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Zbożowy</a:t>
            </a:r>
            <a:r>
              <a:rPr lang="en-US" sz="40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(52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A1B4611E-2224-0144-83B2-6D719AF3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xmlns="" id="{09E21404-2A78-CF04-ACE5-7CA5A2EA74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662" t="15484" r="1078" b="34175"/>
          <a:stretch/>
        </p:blipFill>
        <p:spPr>
          <a:xfrm>
            <a:off x="98460" y="1063171"/>
            <a:ext cx="8607390" cy="3291321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2F6FAEA9-9A6F-5AE3-AD02-1F4C63AB71E8}"/>
              </a:ext>
            </a:extLst>
          </p:cNvPr>
          <p:cNvSpPr/>
          <p:nvPr/>
        </p:nvSpPr>
        <p:spPr>
          <a:xfrm rot="5109408" flipH="1">
            <a:off x="8122404" y="1899535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2286DF4F-3FE6-4FBC-04CD-202A975F7C39}"/>
              </a:ext>
            </a:extLst>
          </p:cNvPr>
          <p:cNvSpPr/>
          <p:nvPr/>
        </p:nvSpPr>
        <p:spPr>
          <a:xfrm rot="19456106" flipH="1">
            <a:off x="3890317" y="2489095"/>
            <a:ext cx="2058687" cy="188380"/>
          </a:xfrm>
          <a:prstGeom prst="rightArrow">
            <a:avLst/>
          </a:prstGeom>
          <a:solidFill>
            <a:srgbClr val="FF0000">
              <a:alpha val="46000"/>
            </a:srgbClr>
          </a:solidFill>
          <a:effectLst>
            <a:outerShdw blurRad="50800" dist="38100" dir="2700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3466DA-3F66-88CB-B70D-057E69DE0985}"/>
              </a:ext>
            </a:extLst>
          </p:cNvPr>
          <p:cNvSpPr txBox="1"/>
          <p:nvPr/>
        </p:nvSpPr>
        <p:spPr>
          <a:xfrm>
            <a:off x="314199" y="1099230"/>
            <a:ext cx="6477126" cy="923330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Dalej czeka nas kilku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kilo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metrowa wycieczka na wschód wzdłuż ul. Fordońskiej. Po drodze miniemy będącą w budowie Wieżę Technologicznej Bydgoskiej Fabryki Kabli, która ma mieć aż 53 m! </a:t>
            </a:r>
          </a:p>
        </p:txBody>
      </p:sp>
      <p:pic>
        <p:nvPicPr>
          <p:cNvPr id="18434" name="Picture 2" descr="Tajemnica znikającego zboża | Express Bydgoski">
            <a:extLst>
              <a:ext uri="{FF2B5EF4-FFF2-40B4-BE49-F238E27FC236}">
                <a16:creationId xmlns:a16="http://schemas.microsoft.com/office/drawing/2014/main" xmlns="" id="{6EE58336-63C6-7C7C-7754-36CBC422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40" y="3380699"/>
            <a:ext cx="3203314" cy="27904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lewator zbożowy w Fordonie nad Wisłą | Nasze Miasto">
            <a:extLst>
              <a:ext uri="{FF2B5EF4-FFF2-40B4-BE49-F238E27FC236}">
                <a16:creationId xmlns:a16="http://schemas.microsoft.com/office/drawing/2014/main" xmlns="" id="{E2319F55-25FF-7CAC-62A1-AC15748C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506" y="986455"/>
            <a:ext cx="3483479" cy="19410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xmlns="" id="{6AF3E69A-9F1D-C390-9116-1C693714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" y="4390551"/>
            <a:ext cx="1620038" cy="24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DB6A2A-6838-1594-0D05-5941A863CF71}"/>
              </a:ext>
            </a:extLst>
          </p:cNvPr>
          <p:cNvSpPr txBox="1"/>
          <p:nvPr/>
        </p:nvSpPr>
        <p:spPr>
          <a:xfrm>
            <a:off x="5310748" y="2948477"/>
            <a:ext cx="6782791" cy="923330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bydgoskim "top10" znajduje się też dość specyficzna budowla - zbudowany w latach 1964-1971 Elewator zbożowy (52 m) położony zaraz nad brzegiem największej polskiej rzeki Wisły.</a:t>
            </a: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xmlns="" id="{AFFADF32-C171-9A1D-3593-D3A39A30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75" y="4396428"/>
            <a:ext cx="3270238" cy="18433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>
            <a:extLst>
              <a:ext uri="{FF2B5EF4-FFF2-40B4-BE49-F238E27FC236}">
                <a16:creationId xmlns:a16="http://schemas.microsoft.com/office/drawing/2014/main" xmlns="" id="{928A343B-366B-376F-0C36-C3D00C605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32" y="4378405"/>
            <a:ext cx="2670307" cy="19190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0B6178-64CA-FC4A-6557-4F9E22478886}"/>
              </a:ext>
            </a:extLst>
          </p:cNvPr>
          <p:cNvSpPr txBox="1"/>
          <p:nvPr/>
        </p:nvSpPr>
        <p:spPr>
          <a:xfrm>
            <a:off x="2815115" y="6191421"/>
            <a:ext cx="9117778" cy="646331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jego sąsiedztwie znajduje się drugi niezwykły obiekt - ponad tysiącletnie (!) średniowieczne grodzisko Wyszogród, skąd Św. Wojciech wyruszył z misją w 997 roku do Prus.</a:t>
            </a:r>
          </a:p>
        </p:txBody>
      </p:sp>
    </p:spTree>
    <p:extLst>
      <p:ext uri="{BB962C8B-B14F-4D97-AF65-F5344CB8AC3E}">
        <p14:creationId xmlns:p14="http://schemas.microsoft.com/office/powerpoint/2010/main" val="1575671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C6175AC-FE30-6AEA-BFF3-22EC44A38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6DA4E-FD37-3984-8105-750CDB57C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Trasa “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Najwyższe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budowle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w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Bydgoszczy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”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D07BF519-FC31-6035-6AB9-F03CCAD0C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xmlns="" id="{BF58C195-5A79-86C4-C915-D8AAD39EF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72" y="731520"/>
            <a:ext cx="11128794" cy="5929192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34E40D-08DE-5C64-8379-609FA1009AD3}"/>
              </a:ext>
            </a:extLst>
          </p:cNvPr>
          <p:cNvSpPr txBox="1"/>
          <p:nvPr/>
        </p:nvSpPr>
        <p:spPr>
          <a:xfrm>
            <a:off x="71563" y="4859038"/>
            <a:ext cx="10296938" cy="830997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Mam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nadzieję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że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zachęciłem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Was do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odwiedzenia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“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mojej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małej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ojczyzny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”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przez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pryzmat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wycieczki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trasą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najwyższych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budowli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Bydgoszczy</a:t>
            </a:r>
            <a:r>
              <a:rPr lang="pl-PL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</a:t>
            </a:r>
            <a:endParaRPr lang="en-US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CF116E-CA32-88C7-E472-A8A51A4F87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749" y="913899"/>
            <a:ext cx="4571453" cy="2515101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147CF6-BBC0-BABD-784D-A7F53CA4C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638" y="5319423"/>
            <a:ext cx="3221362" cy="144067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2675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/dataisbeautiful - a graph of tall buildings">
            <a:extLst>
              <a:ext uri="{FF2B5EF4-FFF2-40B4-BE49-F238E27FC236}">
                <a16:creationId xmlns:a16="http://schemas.microsoft.com/office/drawing/2014/main" xmlns="" id="{8F46F7C9-085D-A5DD-7763-9C5F3085F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6" y="1056276"/>
            <a:ext cx="6953251" cy="503825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Najwyższe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budowle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… w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historii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świata</a:t>
            </a:r>
            <a:endParaRPr lang="en-US" sz="48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CF41DA-D33D-5A79-3C16-251B8F054CBC}"/>
              </a:ext>
            </a:extLst>
          </p:cNvPr>
          <p:cNvSpPr txBox="1"/>
          <p:nvPr/>
        </p:nvSpPr>
        <p:spPr>
          <a:xfrm>
            <a:off x="7752430" y="1048325"/>
            <a:ext cx="4256690" cy="329320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Aż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do 1311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roku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najwyższym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budynkiem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świecie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była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Piramida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Cheopsa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(139 m). </a:t>
            </a:r>
          </a:p>
          <a:p>
            <a:pPr algn="just"/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Przez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kolejne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aż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ponad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5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wieków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królowała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Katedra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Lincolna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Anglii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(147 m), a od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końcówki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XIX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wieku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nastąpił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gwałtowny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progres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zarówno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ilościowy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jak i…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wysokościowy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 </a:t>
            </a:r>
          </a:p>
          <a:p>
            <a:pPr algn="just"/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Wpierw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1889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Wystawę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Światową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wybudowano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i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otwarto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słynną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Wieżę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Eiffle’a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(324 m),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przed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II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Wojną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Światową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wybudowano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Empire State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Buidling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(381 m), a XXI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wiek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przyniósł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nam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już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budynki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ponad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półkilometrowej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wysokości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aż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do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obecnie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najwyższej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Burj Khalifa w </a:t>
            </a:r>
            <a:r>
              <a:rPr lang="en-US" sz="1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Dubaju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(828 m). </a:t>
            </a:r>
          </a:p>
        </p:txBody>
      </p:sp>
      <p:pic>
        <p:nvPicPr>
          <p:cNvPr id="1030" name="Picture 6" descr="Ziemia – Wikipedia, wolna encyklopedia">
            <a:extLst>
              <a:ext uri="{FF2B5EF4-FFF2-40B4-BE49-F238E27FC236}">
                <a16:creationId xmlns:a16="http://schemas.microsoft.com/office/drawing/2014/main" xmlns="" id="{42377148-A088-5EBB-ED6D-AE27D011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56930" cy="95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lustracja">
            <a:extLst>
              <a:ext uri="{FF2B5EF4-FFF2-40B4-BE49-F238E27FC236}">
                <a16:creationId xmlns:a16="http://schemas.microsoft.com/office/drawing/2014/main" xmlns="" id="{047BE727-A339-EB4F-A431-41779B88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576" y="4475960"/>
            <a:ext cx="1672424" cy="228335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D01EC6-66C1-AE1B-957A-E208030B9B2A}"/>
              </a:ext>
            </a:extLst>
          </p:cNvPr>
          <p:cNvSpPr txBox="1"/>
          <p:nvPr/>
        </p:nvSpPr>
        <p:spPr>
          <a:xfrm>
            <a:off x="478467" y="6174542"/>
            <a:ext cx="10041109" cy="584775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Warto pamiętać również</a:t>
            </a:r>
            <a:r>
              <a:rPr lang="en-US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o POLSKIM WĄTKU</a:t>
            </a:r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iż w latach 1974-1991 najwyższym zbudowanym przez człowieka budynkiem był Maszt radiowy w Gąbinie o wysokości dokładnie 646,38 m, który niestety runął w 1991 roku.</a:t>
            </a:r>
          </a:p>
        </p:txBody>
      </p:sp>
      <p:pic>
        <p:nvPicPr>
          <p:cNvPr id="1036" name="Picture 12" descr="Flaga narodowa Polski 70x140 cm">
            <a:extLst>
              <a:ext uri="{FF2B5EF4-FFF2-40B4-BE49-F238E27FC236}">
                <a16:creationId xmlns:a16="http://schemas.microsoft.com/office/drawing/2014/main" xmlns="" id="{5F6A8543-833F-6A45-09F0-38B05BC0E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430" y="4475960"/>
            <a:ext cx="2767146" cy="168403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96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2377067-5EE5-BB67-3797-FDF1C26AC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9248B3-004F-B665-41D1-D35CBF990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Najwyższe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świecie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… 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aktualnie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w 2025 r.</a:t>
            </a:r>
          </a:p>
        </p:txBody>
      </p:sp>
      <p:pic>
        <p:nvPicPr>
          <p:cNvPr id="1030" name="Picture 6" descr="Ziemia – Wikipedia, wolna encyklopedia">
            <a:extLst>
              <a:ext uri="{FF2B5EF4-FFF2-40B4-BE49-F238E27FC236}">
                <a16:creationId xmlns:a16="http://schemas.microsoft.com/office/drawing/2014/main" xmlns="" id="{1DB36C45-FDEC-BDCC-1484-D922CF269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56930" cy="95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6BAC83-8A28-C92C-82B0-67C617351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1" y="1040374"/>
            <a:ext cx="6862189" cy="426808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85EDAD37-194E-DFAC-F9C4-2769ECFCE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993428"/>
            <a:ext cx="12382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390F0F-AE69-1F24-D75F-41167F88CE1F}"/>
              </a:ext>
            </a:extLst>
          </p:cNvPr>
          <p:cNvSpPr txBox="1"/>
          <p:nvPr/>
        </p:nvSpPr>
        <p:spPr>
          <a:xfrm>
            <a:off x="6210300" y="997342"/>
            <a:ext cx="5719189" cy="923330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2025 r.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poza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One World Trade Center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Nowym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Jorku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(541 m) w “top10”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najwyższych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budynków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/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drapaczy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chmur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pozostałe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9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znajduje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się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Azji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z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czego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aż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5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Chinach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90D79E-7363-61ED-BCD0-A7CDCCBE963D}"/>
              </a:ext>
            </a:extLst>
          </p:cNvPr>
          <p:cNvSpPr txBox="1"/>
          <p:nvPr/>
        </p:nvSpPr>
        <p:spPr>
          <a:xfrm>
            <a:off x="8339577" y="2063032"/>
            <a:ext cx="3799462" cy="120032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Council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on </a:t>
            </a:r>
            <a:r>
              <a:rPr lang="pl-PL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Tall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pl-PL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Buildings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and Urban Habitat (CTBUH) od 1969 roku prowadzi rankingi najwyższych budynków świata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3076" name="Picture 4" descr="The Cities with the Greatest Number of Skyscrapers - Slow Reveal Graphs">
            <a:extLst>
              <a:ext uri="{FF2B5EF4-FFF2-40B4-BE49-F238E27FC236}">
                <a16:creationId xmlns:a16="http://schemas.microsoft.com/office/drawing/2014/main" xmlns="" id="{6E60B5EB-C301-8798-B3E4-2930DE97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983" y="3429000"/>
            <a:ext cx="3439761" cy="333658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ich is the world's most vertical city? | Cities | The Guardian">
            <a:extLst>
              <a:ext uri="{FF2B5EF4-FFF2-40B4-BE49-F238E27FC236}">
                <a16:creationId xmlns:a16="http://schemas.microsoft.com/office/drawing/2014/main" xmlns="" id="{F48BEBAD-B0DA-474A-31FB-A5DC9DBDC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429001"/>
            <a:ext cx="1982821" cy="33800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A3CC24-38B6-7795-B83D-C975987713A3}"/>
              </a:ext>
            </a:extLst>
          </p:cNvPr>
          <p:cNvSpPr txBox="1"/>
          <p:nvPr/>
        </p:nvSpPr>
        <p:spPr>
          <a:xfrm>
            <a:off x="956931" y="6396255"/>
            <a:ext cx="11105238" cy="369332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Hong Kong jest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miastem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z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największą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ilością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drapaczy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chmur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(&gt;150 m)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świecie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– ma ich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ponad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pół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tysiąca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F735A2-98E5-992B-96C2-EF0116B1B2A4}"/>
              </a:ext>
            </a:extLst>
          </p:cNvPr>
          <p:cNvSpPr txBox="1"/>
          <p:nvPr/>
        </p:nvSpPr>
        <p:spPr>
          <a:xfrm>
            <a:off x="1306161" y="5556547"/>
            <a:ext cx="5515414" cy="646331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Od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wielu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lat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skyscrapercity.com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skupia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“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entuzjastów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drapaczy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chmur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” z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całego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świata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3080" name="Picture 8" descr="Skyscrapercity Estehanon">
            <a:extLst>
              <a:ext uri="{FF2B5EF4-FFF2-40B4-BE49-F238E27FC236}">
                <a16:creationId xmlns:a16="http://schemas.microsoft.com/office/drawing/2014/main" xmlns="" id="{F88A08CC-FD81-8020-65CF-5105C67FA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20957"/>
          <a:stretch/>
        </p:blipFill>
        <p:spPr bwMode="auto">
          <a:xfrm>
            <a:off x="191689" y="5532350"/>
            <a:ext cx="1059397" cy="6705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1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9AAD1B8-92D0-8116-1648-0979A4A4B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3A2DF-0748-96FE-0F29-9353B7329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Najwyższe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budowle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… w </a:t>
            </a:r>
            <a:r>
              <a:rPr lang="en-US" sz="44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Polsce</a:t>
            </a:r>
            <a:r>
              <a:rPr lang="en-US" sz="44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1C8895-4F17-FC90-3177-D4DEB6158A83}"/>
              </a:ext>
            </a:extLst>
          </p:cNvPr>
          <p:cNvSpPr txBox="1"/>
          <p:nvPr/>
        </p:nvSpPr>
        <p:spPr>
          <a:xfrm>
            <a:off x="4698460" y="997341"/>
            <a:ext cx="7412476" cy="1754326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Polsce najwyższymi budynkami początkowo były budynki sakralne. Wpierw nieistniejąca już od 1802 roku Kolegiata św. Marii Magdaleny w Poznaniu (114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8 m), następnie Katedra św. Stanisława Biskupa i Męczennika i św. Wacława Męczennika w Świdnicy (101 m) i dopiero w 1955 r. słynny Pałac Kultury i Nauki w Warszawie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(237 m)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który był najwyższym budynkiem w Polsce aż do 2022 (!). Obecnie to miano dzierży </a:t>
            </a:r>
            <a:r>
              <a:rPr lang="pl-PL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Varso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Tower (310 m).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C58F84-1E86-0C17-5EA7-8C04E3B80B97}"/>
              </a:ext>
            </a:extLst>
          </p:cNvPr>
          <p:cNvSpPr txBox="1"/>
          <p:nvPr/>
        </p:nvSpPr>
        <p:spPr>
          <a:xfrm>
            <a:off x="235027" y="2945636"/>
            <a:ext cx="11760328" cy="646331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Obecnie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aż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8 z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najwyższych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budynków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Polsce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znajduje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się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Warszawie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poza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tym 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swoich przedstawicieli w "polskim top10" mają Rzeszów (Olszynki Park 220 m) oraz Wrocław (</a:t>
            </a:r>
            <a:r>
              <a:rPr lang="pl-PL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Sky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Tower 212 m).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F52E66-3CA7-1273-5D9A-81031443A055}"/>
              </a:ext>
            </a:extLst>
          </p:cNvPr>
          <p:cNvSpPr txBox="1"/>
          <p:nvPr/>
        </p:nvSpPr>
        <p:spPr>
          <a:xfrm>
            <a:off x="235027" y="3715556"/>
            <a:ext cx="8158202" cy="120032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ostatnich latach w Polsce pojawiło się dość dużo wysokich budynków, co pozwoliło na pojawienie się zjawisko "</a:t>
            </a:r>
            <a:r>
              <a:rPr lang="pl-PL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skyline'ów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", czyli uwielbianych przez niektórych turystów widoków/panoram na wysokie budynki w danym mieście, co ma sprawiać, iż miasto jest nowoczesne. 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pic>
        <p:nvPicPr>
          <p:cNvPr id="4098" name="Picture 2" descr="Flaga narodowa Polski 70x140 cm">
            <a:extLst>
              <a:ext uri="{FF2B5EF4-FFF2-40B4-BE49-F238E27FC236}">
                <a16:creationId xmlns:a16="http://schemas.microsoft.com/office/drawing/2014/main" xmlns="" id="{8EB2AAA1-043C-D064-5E63-5985BC81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53702" cy="9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lustracja">
            <a:extLst>
              <a:ext uri="{FF2B5EF4-FFF2-40B4-BE49-F238E27FC236}">
                <a16:creationId xmlns:a16="http://schemas.microsoft.com/office/drawing/2014/main" xmlns="" id="{42D46691-5672-6972-96FA-059FABEBD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8" y="1040318"/>
            <a:ext cx="1255726" cy="176070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lustracja">
            <a:extLst>
              <a:ext uri="{FF2B5EF4-FFF2-40B4-BE49-F238E27FC236}">
                <a16:creationId xmlns:a16="http://schemas.microsoft.com/office/drawing/2014/main" xmlns="" id="{4F6AFF6A-EA6F-A888-AD17-2355BEB8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54" y="1040318"/>
            <a:ext cx="1171348" cy="176070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lustracja">
            <a:extLst>
              <a:ext uri="{FF2B5EF4-FFF2-40B4-BE49-F238E27FC236}">
                <a16:creationId xmlns:a16="http://schemas.microsoft.com/office/drawing/2014/main" xmlns="" id="{B52222F4-68DE-2ECE-79EE-DB849A7C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02" y="1045439"/>
            <a:ext cx="1290680" cy="175558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02B753-73F8-3CF0-8A2F-35E4A9470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952782" y="1040318"/>
            <a:ext cx="745678" cy="176582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5F2FB4-F1E9-8256-9A3E-07326112974E}"/>
              </a:ext>
            </a:extLst>
          </p:cNvPr>
          <p:cNvSpPr txBox="1"/>
          <p:nvPr/>
        </p:nvSpPr>
        <p:spPr>
          <a:xfrm>
            <a:off x="235027" y="5143142"/>
            <a:ext cx="8358101" cy="1292662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2025 r. z 10 największych polskich miast tylko w 2 są one poniżej 100 m i tylko 2 są obiektami sakralnymi. Niestety w obie kategorie wpisuje się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moja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Bydgoszcz…</a:t>
            </a:r>
          </a:p>
          <a:p>
            <a:pPr algn="just"/>
            <a:r>
              <a:rPr lang="pl-PL" sz="1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Wspomnieć warto również o Rzeszowie (Olszynki Park 220 m), Gdyni (Sea </a:t>
            </a:r>
            <a:r>
              <a:rPr lang="pl-PL" sz="1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Towers</a:t>
            </a:r>
            <a:r>
              <a:rPr lang="pl-PL" sz="1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142 m), Bazylika w Licheniu (141 m), Bazylika jasnogórska w Częstochowie (106 m) czy Gmach Lubuskiego Urzędu Wojewódzkiego w Gorzowie Wlkp. (106 m). </a:t>
            </a:r>
            <a:endParaRPr lang="en-US" sz="1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E4B531-F4A5-58D4-E64F-327A99DA5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3128" y="3715556"/>
            <a:ext cx="3517808" cy="299724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8431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5CF9F29-2ACA-75E4-ACFB-36D72DB4E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13B33-FFA2-38EF-D1B4-367771353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Najwyższe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budowle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w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Bydgoszczy</a:t>
            </a:r>
            <a:endParaRPr lang="en-US" sz="48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rgbClr val="C00000"/>
                </a:outerShdw>
              </a:effectLst>
            </a:endParaRP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B3B0C5D1-5334-2AC7-5A8D-7716705BA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F05FEE-0A3E-5996-64A0-20A1EB0C4396}"/>
              </a:ext>
            </a:extLst>
          </p:cNvPr>
          <p:cNvSpPr txBox="1"/>
          <p:nvPr/>
        </p:nvSpPr>
        <p:spPr>
          <a:xfrm>
            <a:off x="135172" y="913900"/>
            <a:ext cx="11682787" cy="646331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Dlaczego ludzie budują tak wysokie budynki? Dla prestiżu, sławy, rekordów. Oczywiście... lecz głównie dlatego, iż ziemia jest droga i zamiast budować "wszerz“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buduje się "tam, gdzie jest miejsce", czyli w górę!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2B3BE5-5527-8C79-628F-2BB4F2793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110" y="2790909"/>
            <a:ext cx="8509854" cy="397683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B885C1-AEF8-9232-1FD1-1CB1060EA0D4}"/>
              </a:ext>
            </a:extLst>
          </p:cNvPr>
          <p:cNvSpPr txBox="1"/>
          <p:nvPr/>
        </p:nvSpPr>
        <p:spPr>
          <a:xfrm>
            <a:off x="135173" y="1701579"/>
            <a:ext cx="11785792" cy="132343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 jest miastem o specyficznym "prostokątnym kształcie" ze względu na położenie głównie nad rzeką Brdą. Od zachodu do wschodu rozciąga się na ponad 20 km, z północy na południe na ok. 10 km, ma powierzchnię niewiele większą od Liechtensteinu (175 km2 do 160 km2). </a:t>
            </a:r>
            <a:endParaRPr lang="en-US" sz="16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  <a:p>
            <a:pPr algn="just"/>
            <a:r>
              <a:rPr lang="pl-PL" sz="1600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Warto tutaj zwrócić uwagę, iż </a:t>
            </a:r>
            <a:r>
              <a:rPr lang="en-US" sz="1600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słynące</a:t>
            </a:r>
            <a:r>
              <a:rPr lang="pl-PL" sz="1600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z drapaczy chmur wyspy - górzysta Hong Kong czy nowojorski Manhattan mają powierzchnię odpowiednio 80,4 km2 oraz 87 km2. </a:t>
            </a:r>
            <a:endParaRPr lang="pl-PL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6727EC-2B2A-6288-7FBA-6FC4DCC624EE}"/>
              </a:ext>
            </a:extLst>
          </p:cNvPr>
          <p:cNvSpPr txBox="1"/>
          <p:nvPr/>
        </p:nvSpPr>
        <p:spPr>
          <a:xfrm>
            <a:off x="135172" y="3586038"/>
            <a:ext cx="3116911" cy="2585323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…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zatem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nigdy nie było potrzeby budowania "wysoko" w Bydgoszczy. Dodatkowo bliskość Międzynarodowego Portu Lotniczego położonego zaledwie kilka km od ścisłego centrum sprawia, iż nie znajdziemy tutaj dużo wysokich budynków, lecz...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110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853A8E2-CEFB-F48D-E63D-523956DF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B4517F-1D1C-112F-2B32-2C61CB299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Najwyższe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budowle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w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Bydgoszczy</a:t>
            </a:r>
            <a:endParaRPr lang="en-US" sz="4800" b="1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rgbClr val="C00000"/>
                </a:outerShdw>
              </a:effectLst>
            </a:endParaRP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E9C0848B-2DE4-F3C1-3DCD-A424381C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1591B4-023A-F08E-23D4-8C8E739ACEE3}"/>
              </a:ext>
            </a:extLst>
          </p:cNvPr>
          <p:cNvSpPr txBox="1"/>
          <p:nvPr/>
        </p:nvSpPr>
        <p:spPr>
          <a:xfrm>
            <a:off x="433893" y="1061538"/>
            <a:ext cx="11612844" cy="1477328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“</a:t>
            </a:r>
            <a:r>
              <a:rPr lang="en-US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Bydgoszczanie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nie </a:t>
            </a:r>
            <a:r>
              <a:rPr lang="en-US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gęsi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i też </a:t>
            </a:r>
            <a:r>
              <a:rPr lang="en-US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swoje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‘</a:t>
            </a:r>
            <a:r>
              <a:rPr lang="en-US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drapacze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chmur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’ </a:t>
            </a:r>
            <a:r>
              <a:rPr lang="en-US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mają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…” </a:t>
            </a:r>
          </a:p>
          <a:p>
            <a:pPr algn="r"/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</a:t>
            </a:r>
            <a:r>
              <a:rPr lang="en-US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autor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i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nieznany</a:t>
            </a:r>
            <a:r>
              <a:rPr lang="en-US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)</a:t>
            </a:r>
          </a:p>
          <a:p>
            <a:pPr algn="just"/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Turyści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interesują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wieloma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rzeczami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cudami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natury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techniki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zwiedzają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mnóstwo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ciekawych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miejsc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świecie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… </a:t>
            </a:r>
          </a:p>
          <a:p>
            <a:pPr algn="just"/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Część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z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nich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żywo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jest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zainteresowana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odwiedzaniem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najwyższych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budynków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danych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miastach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/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krajach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Dla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takich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entuzjastów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właśnie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przygotowałem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trasę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wycieczki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po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moim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mieście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śladem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najwyższych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budynków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51DDBB-5854-F856-5AAA-982AD4DCA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822" y="2822713"/>
            <a:ext cx="5034915" cy="382817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5FC291-F752-EB56-51BA-970208B252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98" y="2686505"/>
            <a:ext cx="6693225" cy="3500108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A54AEF-F777-D17D-5096-C56581C34047}"/>
              </a:ext>
            </a:extLst>
          </p:cNvPr>
          <p:cNvSpPr txBox="1"/>
          <p:nvPr/>
        </p:nvSpPr>
        <p:spPr>
          <a:xfrm>
            <a:off x="91998" y="5442611"/>
            <a:ext cx="6693225" cy="1200329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Niestety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nie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mamy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ich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dużo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nie są one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wysokie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i w “top10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”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znajdziemy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nawet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budynek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poniżej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50 m…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jednakże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jest to “</a:t>
            </a:r>
            <a:r>
              <a:rPr lang="en-US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moja</a:t>
            </a:r>
            <a:r>
              <a:rPr lang="en-US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mała</a:t>
            </a:r>
            <a:r>
              <a:rPr lang="en-US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ojczyzna</a:t>
            </a:r>
            <a:r>
              <a:rPr lang="en-US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”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i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chciałbym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byśmy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mogli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pochwalić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się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taką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oryginalną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trasą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8610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F113A22-9EA1-B8C5-A449-76245B375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8DED9-53B9-B08A-2E79-FE9E246BC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Trasa “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Najwyższe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budowle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w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Bydgoszczy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”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56FE8FE2-8214-0EE0-2602-75F2B68D1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xmlns="" id="{8EDE4640-1E42-ACAD-C72B-E1C3954F8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14" y="913899"/>
            <a:ext cx="11107972" cy="5809923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17AEB8-5B12-D5C9-7EE5-511AA6A96978}"/>
              </a:ext>
            </a:extLst>
          </p:cNvPr>
          <p:cNvSpPr txBox="1"/>
          <p:nvPr/>
        </p:nvSpPr>
        <p:spPr>
          <a:xfrm>
            <a:off x="3852339" y="5041918"/>
            <a:ext cx="6693225" cy="707886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ciekawe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poza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drobnymi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wyjątkami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prawie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cała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nasza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trasa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prowadzi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praktycznie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wzdłuż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Brdy od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zachodu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wschód</a:t>
            </a:r>
            <a:r>
              <a:rPr lang="pl-PL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</a:t>
            </a:r>
            <a:endParaRPr lang="en-US" sz="2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446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DED03C6-22AB-483B-4201-76DF9AB2D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1C917-1DD1-5812-A1A4-6B212DA44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1.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Budynek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</a:t>
            </a:r>
            <a:r>
              <a:rPr lang="en-US" sz="4800" b="1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Eltry</a:t>
            </a:r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 (49,5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AEE33AFC-7636-E3EA-1EFE-9064984DF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xmlns="" id="{0EDADA0D-5915-5E62-BCB8-E1874E4063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11" t="18458" r="76503" b="37059"/>
          <a:stretch/>
        </p:blipFill>
        <p:spPr>
          <a:xfrm>
            <a:off x="174660" y="1021235"/>
            <a:ext cx="4175564" cy="5673764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FAC9AD-AAC2-D067-0A2A-B7830DD5CD2F}"/>
              </a:ext>
            </a:extLst>
          </p:cNvPr>
          <p:cNvSpPr txBox="1"/>
          <p:nvPr/>
        </p:nvSpPr>
        <p:spPr>
          <a:xfrm>
            <a:off x="4350225" y="1063171"/>
            <a:ext cx="7807741" cy="1015663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Naszą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trasę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zaczynamy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Dworcu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PKP w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gdzie po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przejściu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zaledwie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kilku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metrów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ulicą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Dworcową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widzimy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po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prawej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stronie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budynek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Eltry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(49,5 m)</a:t>
            </a:r>
          </a:p>
        </p:txBody>
      </p:sp>
      <p:pic>
        <p:nvPicPr>
          <p:cNvPr id="5122" name="Picture 2" descr="Biurowiec Eltry przestanie straszyć na ul. Dworcowej">
            <a:extLst>
              <a:ext uri="{FF2B5EF4-FFF2-40B4-BE49-F238E27FC236}">
                <a16:creationId xmlns:a16="http://schemas.microsoft.com/office/drawing/2014/main" xmlns="" id="{2B72E422-6B23-33D7-26B2-AE21F439E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92" y="1861350"/>
            <a:ext cx="4942775" cy="37896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lustracja">
            <a:extLst>
              <a:ext uri="{FF2B5EF4-FFF2-40B4-BE49-F238E27FC236}">
                <a16:creationId xmlns:a16="http://schemas.microsoft.com/office/drawing/2014/main" xmlns="" id="{D078908F-68B1-4FF8-D24E-6DFFEE8BD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090" y="98992"/>
            <a:ext cx="23812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lustracja">
            <a:extLst>
              <a:ext uri="{FF2B5EF4-FFF2-40B4-BE49-F238E27FC236}">
                <a16:creationId xmlns:a16="http://schemas.microsoft.com/office/drawing/2014/main" xmlns="" id="{FAE091E6-83D4-73AE-C685-348CA809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26" y="2562836"/>
            <a:ext cx="2864966" cy="158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FE4E2F-0B41-28AF-3D21-F2B408A90C69}"/>
              </a:ext>
            </a:extLst>
          </p:cNvPr>
          <p:cNvSpPr txBox="1"/>
          <p:nvPr/>
        </p:nvSpPr>
        <p:spPr>
          <a:xfrm>
            <a:off x="4484499" y="4631066"/>
            <a:ext cx="5958068" cy="646331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Pierwszy polski radioodbiornik tranzystorowy </a:t>
            </a:r>
            <a:r>
              <a:rPr lang="pl-PL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Eltra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MOT-59 wyprodukowano 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 1959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roku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właśnie w Bydgoszczy!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chemeClr val="bg1">
                    <a:lumMod val="65000"/>
                    <a:lumOff val="35000"/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B59A55-6A35-89F6-C62D-5A5AD80EEAB1}"/>
              </a:ext>
            </a:extLst>
          </p:cNvPr>
          <p:cNvSpPr txBox="1"/>
          <p:nvPr/>
        </p:nvSpPr>
        <p:spPr>
          <a:xfrm>
            <a:off x="4484498" y="5651012"/>
            <a:ext cx="7565763" cy="923330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Jedna z najstarszych bydgoskich firm, jedna z najstarszych fabryk branży elektrotechnicznej w Polsce - założona w 1923 roku (ponad 100 lat temu!), istniejąca do dziś!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Sam 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11-kondygnacyjny </a:t>
            </a:r>
            <a:r>
              <a:rPr lang="pl-PL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budynek wybudowano w 1964 roku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F2C392D1-12DB-DDC5-3127-1549D447E8C4}"/>
              </a:ext>
            </a:extLst>
          </p:cNvPr>
          <p:cNvSpPr/>
          <p:nvPr/>
        </p:nvSpPr>
        <p:spPr>
          <a:xfrm>
            <a:off x="441358" y="2363139"/>
            <a:ext cx="84082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76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3815AF4-B765-DFDB-67EB-0F6E190C7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22AE89-D5B9-5812-41F8-DB422093A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952"/>
            <a:ext cx="12192000" cy="913898"/>
          </a:xfrm>
          <a:solidFill>
            <a:srgbClr val="FF0000">
              <a:alpha val="2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800" b="1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C00000"/>
                  </a:outerShdw>
                </a:effectLst>
              </a:rPr>
              <a:t>2. Nordic Haven (55 m)</a:t>
            </a:r>
          </a:p>
        </p:txBody>
      </p:sp>
      <p:pic>
        <p:nvPicPr>
          <p:cNvPr id="1026" name="Picture 2" descr="Herb">
            <a:extLst>
              <a:ext uri="{FF2B5EF4-FFF2-40B4-BE49-F238E27FC236}">
                <a16:creationId xmlns:a16="http://schemas.microsoft.com/office/drawing/2014/main" xmlns="" id="{EBFD83D8-70AD-0E98-6C4E-0F1D5283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0"/>
            <a:ext cx="855757" cy="1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xmlns="" id="{21C81FDC-1678-293F-B97E-C073DE3464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11" t="18458" r="76503" b="37059"/>
          <a:stretch/>
        </p:blipFill>
        <p:spPr>
          <a:xfrm>
            <a:off x="174660" y="913899"/>
            <a:ext cx="4120989" cy="5757245"/>
          </a:xfrm>
          <a:prstGeom prst="rect">
            <a:avLst/>
          </a:prstGeom>
          <a:ln w="222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211E5B-C557-AA43-5D6E-933CF586E4D3}"/>
              </a:ext>
            </a:extLst>
          </p:cNvPr>
          <p:cNvSpPr txBox="1"/>
          <p:nvPr/>
        </p:nvSpPr>
        <p:spPr>
          <a:xfrm>
            <a:off x="4295649" y="1063171"/>
            <a:ext cx="7721691" cy="1015663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Skręcamy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południe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ul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Królowej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Jadwigi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stąd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powoli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wyłania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nam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się 16-kondygnacyjny,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obecnie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drugi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najwyższy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budynek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mieszkalny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wybudowany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w 2016 </a:t>
            </a:r>
            <a:r>
              <a:rPr lang="en-US" sz="2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roku</a:t>
            </a:r>
            <a:r>
              <a:rPr lang="en-US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B37CE1-E843-C568-63CA-B304DC093502}"/>
              </a:ext>
            </a:extLst>
          </p:cNvPr>
          <p:cNvSpPr txBox="1"/>
          <p:nvPr/>
        </p:nvSpPr>
        <p:spPr>
          <a:xfrm>
            <a:off x="4039349" y="5651012"/>
            <a:ext cx="7977991" cy="923330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Niezwykle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oryginalna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kaskadowa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bryła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oryginalny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kształt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położenie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bezpośrednio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nad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rzeką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Brdą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w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bliskim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sąsiedztwie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Opery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Nova,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bydgoskiej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Wenecji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sprawiają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, że jest to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jeden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ze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współczesnych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symboli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nowoczesnej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Bydgoszczy</a:t>
            </a:r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chemeClr val="bg1">
                      <a:lumMod val="65000"/>
                      <a:lumOff val="35000"/>
                      <a:alpha val="43000"/>
                    </a:schemeClr>
                  </a:outerShdw>
                </a:effectLst>
              </a:rPr>
              <a:t>!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2F08597A-CC6D-99FB-AD0B-EDE2DE3DDA18}"/>
              </a:ext>
            </a:extLst>
          </p:cNvPr>
          <p:cNvSpPr/>
          <p:nvPr/>
        </p:nvSpPr>
        <p:spPr>
          <a:xfrm flipH="1">
            <a:off x="1839310" y="3890121"/>
            <a:ext cx="853817" cy="399393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02C672-CE1C-9228-2CC6-EF78ABA18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506" y="2078834"/>
            <a:ext cx="3484025" cy="34147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5CBD31-2E30-713C-01F8-4D5813E8F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649" y="2078834"/>
            <a:ext cx="4335079" cy="356669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35456387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23494-F630-4E01-81EA-AA2F2975971E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1741</Words>
  <Application>Microsoft Office PowerPoint</Application>
  <PresentationFormat>Panoramiczny</PresentationFormat>
  <Paragraphs>71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Corbel</vt:lpstr>
      <vt:lpstr>Wingdings</vt:lpstr>
      <vt:lpstr>Depth</vt:lpstr>
      <vt:lpstr>Konkurs “Mój Kawałek Świata. Na Wycieczkę!”</vt:lpstr>
      <vt:lpstr>Najwyższe budowle… w historii świata</vt:lpstr>
      <vt:lpstr>Najwyższe na świecie… aktualnie w 2025 r.</vt:lpstr>
      <vt:lpstr>Najwyższe budowle… w Polsce!</vt:lpstr>
      <vt:lpstr>Najwyższe budowle w Bydgoszczy</vt:lpstr>
      <vt:lpstr>Najwyższe budowle w Bydgoszczy</vt:lpstr>
      <vt:lpstr>Trasa “Najwyższe budowle w Bydgoszczy”</vt:lpstr>
      <vt:lpstr>1. Budynek Eltry (49,5 m)</vt:lpstr>
      <vt:lpstr>2. Nordic Haven (55 m)</vt:lpstr>
      <vt:lpstr>3. Wieża Ciśnień (45 m)</vt:lpstr>
      <vt:lpstr>4. Fara/Katedra św. Marcina i Mikołaja (46 m)</vt:lpstr>
      <vt:lpstr>5. Kościół św. Andrzeja Boboli (76,9 m)       </vt:lpstr>
      <vt:lpstr>6. Wieżowiec Kujawsko-Pomorskiego  Urzędu Wojewódzkiego (51,4 m)</vt:lpstr>
      <vt:lpstr>7. Bazylika św. Wincentego a Paulo (65 m)</vt:lpstr>
      <vt:lpstr>8. Pylony mostu Uniwersyteckiego (68,7 m)</vt:lpstr>
      <vt:lpstr>9. River Towers (65 m)</vt:lpstr>
      <vt:lpstr>10. Aura Towers (2x55 m)</vt:lpstr>
      <vt:lpstr>11. Elewator Zbożowy (52 m)</vt:lpstr>
      <vt:lpstr>Trasa “Najwyższe budowle w Bydgoszczy”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Trasa najwyższe budowle w Bydgoszczy</dc:title>
  <dc:creator>Maciej Lewandowski</dc:creator>
  <cp:lastModifiedBy>Andrzej Tuźnik</cp:lastModifiedBy>
  <cp:revision>90</cp:revision>
  <dcterms:created xsi:type="dcterms:W3CDTF">2022-04-13T19:05:17Z</dcterms:created>
  <dcterms:modified xsi:type="dcterms:W3CDTF">2025-04-29T10:52:35Z</dcterms:modified>
</cp:coreProperties>
</file>