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3" r:id="rId6"/>
    <p:sldId id="276" r:id="rId7"/>
    <p:sldId id="275" r:id="rId8"/>
    <p:sldId id="262" r:id="rId9"/>
    <p:sldId id="265" r:id="rId10"/>
    <p:sldId id="268" r:id="rId11"/>
    <p:sldId id="266" r:id="rId12"/>
    <p:sldId id="267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F00FF"/>
    <a:srgbClr val="FFFFCC"/>
    <a:srgbClr val="E6D5F3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2" autoAdjust="0"/>
    <p:restoredTop sz="91369" autoAdjust="0"/>
  </p:normalViewPr>
  <p:slideViewPr>
    <p:cSldViewPr snapToGrid="0">
      <p:cViewPr varScale="1">
        <p:scale>
          <a:sx n="105" d="100"/>
          <a:sy n="105" d="100"/>
        </p:scale>
        <p:origin x="16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69E5-3F1A-4A0C-9015-F02E0C4B6B4F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5877F-B7A0-4ECE-B4E0-7FAF5D64FC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74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877F-B7A0-4ECE-B4E0-7FAF5D64FC5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71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877F-B7A0-4ECE-B4E0-7FAF5D64FC5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1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877F-B7A0-4ECE-B4E0-7FAF5D64FC5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95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877F-B7A0-4ECE-B4E0-7FAF5D64FC5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74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877F-B7A0-4ECE-B4E0-7FAF5D64FC5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37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51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4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24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78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91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79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43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50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50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34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3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2510-224B-430F-9DC9-D080E0CA2BAC}" type="datetimeFigureOut">
              <a:rPr lang="pl-PL" smtClean="0"/>
              <a:t>19.04.2024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C8E1E-4509-4C3A-A27A-60C80D105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61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550164"/>
            <a:ext cx="7562088" cy="57576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" y="0"/>
            <a:ext cx="434512" cy="68580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098778" y="1516855"/>
            <a:ext cx="3279911" cy="46474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2000" b="1" dirty="0" smtClean="0">
                <a:solidFill>
                  <a:srgbClr val="0070C0"/>
                </a:solidFill>
              </a:rPr>
              <a:t>Spis treści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Do czego służy skala?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Jakie są rodzaje skali?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Szczegółowość map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Jak czytać skalę mianowaną?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Jak należy zamieniać jednostki długości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Zamiana skali liczbowej </a:t>
            </a:r>
            <a:r>
              <a:rPr lang="pl-PL" sz="1400" b="1" dirty="0">
                <a:solidFill>
                  <a:srgbClr val="0070C0"/>
                </a:solidFill>
              </a:rPr>
              <a:t>na </a:t>
            </a:r>
            <a:r>
              <a:rPr lang="pl-PL" sz="1400" b="1" dirty="0" smtClean="0">
                <a:solidFill>
                  <a:srgbClr val="0070C0"/>
                </a:solidFill>
              </a:rPr>
              <a:t>skalę</a:t>
            </a:r>
            <a:br>
              <a:rPr lang="pl-PL" sz="1400" b="1" dirty="0" smtClean="0">
                <a:solidFill>
                  <a:srgbClr val="0070C0"/>
                </a:solidFill>
              </a:rPr>
            </a:br>
            <a:r>
              <a:rPr lang="pl-PL" sz="1400" b="1" dirty="0" smtClean="0">
                <a:solidFill>
                  <a:srgbClr val="0070C0"/>
                </a:solidFill>
              </a:rPr>
              <a:t>mianowaną o właściwej jednostce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Zamiana skali – zadania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Obliczanie odległości w terenie – </a:t>
            </a:r>
            <a:r>
              <a:rPr lang="pl-PL" sz="1400" b="1" dirty="0">
                <a:solidFill>
                  <a:srgbClr val="0070C0"/>
                </a:solidFill>
              </a:rPr>
              <a:t>zadania</a:t>
            </a:r>
          </a:p>
          <a:p>
            <a:r>
              <a:rPr lang="pl-PL" sz="1400" b="1" dirty="0" smtClean="0">
                <a:solidFill>
                  <a:srgbClr val="0070C0"/>
                </a:solidFill>
              </a:rPr>
              <a:t>Jak odczytać skalę mianowaną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z podziałki liniowej?</a:t>
            </a:r>
          </a:p>
          <a:p>
            <a:pPr>
              <a:spcAft>
                <a:spcPts val="900"/>
              </a:spcAft>
            </a:pPr>
            <a:r>
              <a:rPr lang="pl-PL" sz="1400" b="1" dirty="0" smtClean="0">
                <a:solidFill>
                  <a:srgbClr val="0070C0"/>
                </a:solidFill>
              </a:rPr>
              <a:t>Ta sama skala w trzech postaciach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Obliczanie odległości na </a:t>
            </a:r>
            <a:r>
              <a:rPr lang="pl-PL" sz="1400" b="1" dirty="0" smtClean="0">
                <a:solidFill>
                  <a:srgbClr val="0070C0"/>
                </a:solidFill>
              </a:rPr>
              <a:t>podstawie</a:t>
            </a:r>
          </a:p>
          <a:p>
            <a:r>
              <a:rPr lang="pl-PL" sz="1400" b="1" dirty="0" smtClean="0">
                <a:solidFill>
                  <a:srgbClr val="0070C0"/>
                </a:solidFill>
              </a:rPr>
              <a:t>planu miasta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73327" y="710274"/>
            <a:ext cx="381001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6000" b="1" dirty="0">
                <a:solidFill>
                  <a:srgbClr val="0070C0"/>
                </a:solidFill>
              </a:rPr>
              <a:t>Skala </a:t>
            </a:r>
            <a:r>
              <a:rPr lang="pl-PL" sz="6000" b="1" dirty="0" smtClean="0">
                <a:solidFill>
                  <a:srgbClr val="0070C0"/>
                </a:solidFill>
              </a:rPr>
              <a:t>mapy</a:t>
            </a:r>
          </a:p>
          <a:p>
            <a:pPr algn="ctr"/>
            <a:r>
              <a:rPr lang="pl-PL" sz="6000" b="1" dirty="0" smtClean="0">
                <a:solidFill>
                  <a:srgbClr val="0070C0"/>
                </a:solidFill>
              </a:rPr>
              <a:t>i </a:t>
            </a:r>
            <a:r>
              <a:rPr lang="pl-PL" sz="6000" b="1" dirty="0">
                <a:solidFill>
                  <a:srgbClr val="0070C0"/>
                </a:solidFill>
              </a:rPr>
              <a:t>planu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8442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3008C3-4586-F596-B828-EA5A82A2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4" y="372968"/>
            <a:ext cx="7547765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Obliczanie odległości</a:t>
            </a:r>
            <a:br>
              <a:rPr lang="pl-PL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w terenie – zadania 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E645FF0A-D234-4BA7-4BBA-E59576B74095}"/>
              </a:ext>
            </a:extLst>
          </p:cNvPr>
          <p:cNvSpPr txBox="1"/>
          <p:nvPr/>
        </p:nvSpPr>
        <p:spPr>
          <a:xfrm>
            <a:off x="880494" y="3111036"/>
            <a:ext cx="27555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>
                <a:solidFill>
                  <a:srgbClr val="C00000"/>
                </a:solidFill>
              </a:rPr>
              <a:t>1 </a:t>
            </a:r>
            <a:r>
              <a:rPr lang="pl-PL" sz="1300" b="1" dirty="0" smtClean="0">
                <a:solidFill>
                  <a:srgbClr val="C00000"/>
                </a:solidFill>
              </a:rPr>
              <a:t>krok. Zamieniamy skalę</a:t>
            </a:r>
            <a:endParaRPr lang="pl-PL" sz="1300" b="1" dirty="0">
              <a:solidFill>
                <a:srgbClr val="C00000"/>
              </a:solidFill>
            </a:endParaRPr>
          </a:p>
          <a:p>
            <a:r>
              <a:rPr lang="pl-PL" sz="1300" dirty="0"/>
              <a:t>1 cm – 300 000 </a:t>
            </a:r>
            <a:r>
              <a:rPr lang="pl-PL" sz="1300" dirty="0" smtClean="0"/>
              <a:t>cm</a:t>
            </a:r>
          </a:p>
          <a:p>
            <a:r>
              <a:rPr lang="pl-PL" sz="1300" b="1" dirty="0">
                <a:solidFill>
                  <a:srgbClr val="0070C0"/>
                </a:solidFill>
              </a:rPr>
              <a:t>	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dzielimy przez 100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dirty="0" smtClean="0"/>
              <a:t>1 cm – 3000 m</a:t>
            </a:r>
          </a:p>
          <a:p>
            <a:r>
              <a:rPr lang="pl-PL" sz="1300" b="1" dirty="0">
                <a:solidFill>
                  <a:srgbClr val="0070C0"/>
                </a:solidFill>
              </a:rPr>
              <a:t>	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dzielimy przez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1000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dirty="0" smtClean="0"/>
              <a:t>1 cm – 3 km</a:t>
            </a:r>
          </a:p>
          <a:p>
            <a:endParaRPr lang="pl-PL" sz="1300" dirty="0"/>
          </a:p>
          <a:p>
            <a:r>
              <a:rPr lang="pl-PL" sz="1300" b="1" dirty="0" smtClean="0">
                <a:solidFill>
                  <a:srgbClr val="0070C0"/>
                </a:solidFill>
              </a:rPr>
              <a:t>2 krok. Uwzględniamy</a:t>
            </a:r>
            <a:br>
              <a:rPr lang="pl-PL" sz="1300" b="1" dirty="0" smtClean="0">
                <a:solidFill>
                  <a:srgbClr val="0070C0"/>
                </a:solidFill>
              </a:rPr>
            </a:br>
            <a:r>
              <a:rPr lang="pl-PL" sz="1300" b="1" dirty="0" smtClean="0">
                <a:solidFill>
                  <a:srgbClr val="0070C0"/>
                </a:solidFill>
              </a:rPr>
              <a:t>zmierzony odcinek</a:t>
            </a:r>
          </a:p>
          <a:p>
            <a:r>
              <a:rPr lang="pl-PL" sz="1300" dirty="0"/>
              <a:t>1 cm – </a:t>
            </a:r>
            <a:r>
              <a:rPr lang="pl-PL" sz="1300" dirty="0" smtClean="0"/>
              <a:t>3 km</a:t>
            </a:r>
          </a:p>
          <a:p>
            <a:r>
              <a:rPr lang="pl-PL" sz="1300" b="1" dirty="0">
                <a:solidFill>
                  <a:srgbClr val="0070C0"/>
                </a:solidFill>
              </a:rPr>
              <a:t>	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mnożymy przez 6</a:t>
            </a:r>
          </a:p>
          <a:p>
            <a:r>
              <a:rPr lang="pl-PL" sz="1300" dirty="0" smtClean="0"/>
              <a:t>6 cm – 18 km</a:t>
            </a:r>
          </a:p>
          <a:p>
            <a:endParaRPr lang="pl-PL" sz="1300" dirty="0"/>
          </a:p>
          <a:p>
            <a:r>
              <a:rPr lang="pl-PL" sz="1300" b="1" dirty="0" smtClean="0">
                <a:solidFill>
                  <a:srgbClr val="00B050"/>
                </a:solidFill>
              </a:rPr>
              <a:t>3 krok. Podajemy odpowiedź</a:t>
            </a:r>
          </a:p>
          <a:p>
            <a:r>
              <a:rPr lang="pl-PL" sz="1300" dirty="0" smtClean="0"/>
              <a:t>Odległość między domem Tomka </a:t>
            </a:r>
            <a:br>
              <a:rPr lang="pl-PL" sz="1300" dirty="0" smtClean="0"/>
            </a:br>
            <a:r>
              <a:rPr lang="pl-PL" sz="1300" dirty="0" smtClean="0"/>
              <a:t>a jego szkołą wynosi 18 km.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="" xmlns:a16="http://schemas.microsoft.com/office/drawing/2014/main" id="{DF2DAC57-5FF2-A378-5937-1BEE02E3BB94}"/>
              </a:ext>
            </a:extLst>
          </p:cNvPr>
          <p:cNvSpPr txBox="1"/>
          <p:nvPr/>
        </p:nvSpPr>
        <p:spPr>
          <a:xfrm>
            <a:off x="3263221" y="4714647"/>
            <a:ext cx="138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</a:rPr>
              <a:t>Pamiętamy </a:t>
            </a:r>
          </a:p>
          <a:p>
            <a:pPr algn="ctr"/>
            <a:r>
              <a:rPr lang="pl-PL" sz="1200" dirty="0" smtClean="0">
                <a:solidFill>
                  <a:srgbClr val="C00000"/>
                </a:solidFill>
              </a:rPr>
              <a:t>o </a:t>
            </a:r>
            <a:r>
              <a:rPr lang="pl-PL" sz="1200" dirty="0">
                <a:solidFill>
                  <a:srgbClr val="C00000"/>
                </a:solidFill>
              </a:rPr>
              <a:t>pisaniu </a:t>
            </a:r>
            <a:r>
              <a:rPr lang="pl-PL" sz="1200" dirty="0" smtClean="0">
                <a:solidFill>
                  <a:srgbClr val="C00000"/>
                </a:solidFill>
              </a:rPr>
              <a:t>jednostek.</a:t>
            </a:r>
            <a:endParaRPr lang="pl-PL" sz="1200" dirty="0">
              <a:solidFill>
                <a:srgbClr val="C00000"/>
              </a:solidFill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967585" y="1915941"/>
            <a:ext cx="3292949" cy="10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400" kern="100" dirty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a) Oblicz rzeczywistą </a:t>
            </a: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odległość między </a:t>
            </a:r>
            <a:r>
              <a:rPr lang="pl-PL" sz="1400" kern="100" dirty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domem Tomka a </a:t>
            </a: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jego szkołą, jeżeli</a:t>
            </a:r>
            <a:b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sz="1400" kern="100" dirty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mapie </a:t>
            </a: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l-PL" sz="1400" kern="100" dirty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skali 1 : 300 000 wynosi ona 6 cm. 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5086065" y="1915941"/>
            <a:ext cx="2952700" cy="10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b) Ustal, jak daleko jest od dworca</a:t>
            </a:r>
            <a:b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do hotelu, jeśli na planie miasta</a:t>
            </a:r>
            <a:b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o skali 1 : 25 000 dystans między</a:t>
            </a:r>
            <a:b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tymi obiektami wynosi 4,7 cm. </a:t>
            </a:r>
            <a:endParaRPr lang="pl-PL" sz="1400" kern="100" dirty="0">
              <a:latin typeface="GloberBold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="" xmlns:a16="http://schemas.microsoft.com/office/drawing/2014/main" id="{E645FF0A-D234-4BA7-4BBA-E59576B74095}"/>
              </a:ext>
            </a:extLst>
          </p:cNvPr>
          <p:cNvSpPr txBox="1"/>
          <p:nvPr/>
        </p:nvSpPr>
        <p:spPr>
          <a:xfrm>
            <a:off x="5014506" y="3064869"/>
            <a:ext cx="275550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>
                <a:solidFill>
                  <a:srgbClr val="C00000"/>
                </a:solidFill>
              </a:rPr>
              <a:t>1 </a:t>
            </a:r>
            <a:r>
              <a:rPr lang="pl-PL" sz="1300" b="1" dirty="0" smtClean="0">
                <a:solidFill>
                  <a:srgbClr val="C00000"/>
                </a:solidFill>
              </a:rPr>
              <a:t>krok. Zamieniamy skalę</a:t>
            </a:r>
            <a:endParaRPr lang="pl-PL" sz="1300" b="1" dirty="0">
              <a:solidFill>
                <a:srgbClr val="C00000"/>
              </a:solidFill>
            </a:endParaRPr>
          </a:p>
          <a:p>
            <a:r>
              <a:rPr lang="pl-PL" sz="1300" dirty="0"/>
              <a:t>1 cm – </a:t>
            </a:r>
            <a:r>
              <a:rPr lang="pl-PL" sz="1300" dirty="0" smtClean="0"/>
              <a:t>25 </a:t>
            </a:r>
            <a:r>
              <a:rPr lang="pl-PL" sz="1300" dirty="0"/>
              <a:t>000 </a:t>
            </a:r>
            <a:r>
              <a:rPr lang="pl-PL" sz="1300" dirty="0" smtClean="0"/>
              <a:t>cm</a:t>
            </a:r>
          </a:p>
          <a:p>
            <a:r>
              <a:rPr lang="pl-PL" sz="1300" b="1" dirty="0">
                <a:solidFill>
                  <a:srgbClr val="0070C0"/>
                </a:solidFill>
              </a:rPr>
              <a:t>	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dzielimy przez 100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dirty="0" smtClean="0"/>
              <a:t>1 cm – 250 m</a:t>
            </a:r>
          </a:p>
          <a:p>
            <a:r>
              <a:rPr lang="pl-PL" sz="1300" b="1" dirty="0">
                <a:solidFill>
                  <a:srgbClr val="0070C0"/>
                </a:solidFill>
              </a:rPr>
              <a:t>	</a:t>
            </a:r>
            <a:endParaRPr lang="pl-PL" sz="1300" dirty="0"/>
          </a:p>
          <a:p>
            <a:r>
              <a:rPr lang="pl-PL" sz="1300" b="1" dirty="0" smtClean="0">
                <a:solidFill>
                  <a:srgbClr val="0070C0"/>
                </a:solidFill>
              </a:rPr>
              <a:t>2 krok. Uwzględniamy</a:t>
            </a:r>
            <a:br>
              <a:rPr lang="pl-PL" sz="1300" b="1" dirty="0" smtClean="0">
                <a:solidFill>
                  <a:srgbClr val="0070C0"/>
                </a:solidFill>
              </a:rPr>
            </a:br>
            <a:r>
              <a:rPr lang="pl-PL" sz="1300" b="1" dirty="0" smtClean="0">
                <a:solidFill>
                  <a:srgbClr val="0070C0"/>
                </a:solidFill>
              </a:rPr>
              <a:t>zmierzony odcinek</a:t>
            </a:r>
          </a:p>
          <a:p>
            <a:r>
              <a:rPr lang="pl-PL" sz="1300" dirty="0"/>
              <a:t>1 cm – </a:t>
            </a:r>
            <a:r>
              <a:rPr lang="pl-PL" sz="1300" dirty="0" smtClean="0"/>
              <a:t>250 m</a:t>
            </a:r>
          </a:p>
          <a:p>
            <a:r>
              <a:rPr lang="pl-PL" sz="1300" b="1" dirty="0">
                <a:solidFill>
                  <a:srgbClr val="0070C0"/>
                </a:solidFill>
              </a:rPr>
              <a:t>	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mnożymy przez 4,7</a:t>
            </a:r>
          </a:p>
          <a:p>
            <a:r>
              <a:rPr lang="pl-PL" sz="1300" dirty="0" smtClean="0"/>
              <a:t>4,7 cm – 1175 m</a:t>
            </a:r>
          </a:p>
          <a:p>
            <a:r>
              <a:rPr lang="pl-PL" sz="1600" b="1" dirty="0">
                <a:solidFill>
                  <a:srgbClr val="0070C0"/>
                </a:solidFill>
              </a:rPr>
              <a:t>	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dzielimy przez 1000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300" dirty="0"/>
              <a:t>4,7 cm – </a:t>
            </a:r>
            <a:r>
              <a:rPr lang="pl-PL" sz="1300" dirty="0" smtClean="0"/>
              <a:t>1,175 km</a:t>
            </a:r>
            <a:endParaRPr lang="pl-PL" sz="1300" dirty="0"/>
          </a:p>
          <a:p>
            <a:endParaRPr lang="pl-PL" sz="1300" dirty="0" smtClean="0"/>
          </a:p>
          <a:p>
            <a:r>
              <a:rPr lang="pl-PL" sz="1300" b="1" dirty="0" smtClean="0">
                <a:solidFill>
                  <a:srgbClr val="00B050"/>
                </a:solidFill>
              </a:rPr>
              <a:t>3 krok. </a:t>
            </a:r>
            <a:r>
              <a:rPr lang="pl-PL" sz="1300" b="1" dirty="0">
                <a:solidFill>
                  <a:srgbClr val="00B050"/>
                </a:solidFill>
              </a:rPr>
              <a:t>Podajemy odpowiedź</a:t>
            </a:r>
            <a:endParaRPr lang="pl-PL" sz="1300" b="1" dirty="0" smtClean="0">
              <a:solidFill>
                <a:srgbClr val="00B050"/>
              </a:solidFill>
            </a:endParaRPr>
          </a:p>
          <a:p>
            <a:r>
              <a:rPr lang="pl-PL" sz="1300" dirty="0" smtClean="0"/>
              <a:t>Odległość między dworcem a hotelem wynosi 1175 m (albo: 1,175 km).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54" y="3180902"/>
            <a:ext cx="1636385" cy="2539390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3225963" y="4346092"/>
            <a:ext cx="146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GloberBold"/>
              </a:rPr>
              <a:t>UWAGA!</a:t>
            </a:r>
          </a:p>
        </p:txBody>
      </p:sp>
      <p:sp>
        <p:nvSpPr>
          <p:cNvPr id="6" name="Strzałka w dół 5"/>
          <p:cNvSpPr/>
          <p:nvPr/>
        </p:nvSpPr>
        <p:spPr>
          <a:xfrm rot="6798929">
            <a:off x="1965142" y="2664292"/>
            <a:ext cx="142875" cy="34878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1359505" y="2631924"/>
            <a:ext cx="508000" cy="275771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FF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 rot="6798929">
            <a:off x="7629183" y="2664292"/>
            <a:ext cx="142875" cy="34878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6916602" y="2631924"/>
            <a:ext cx="614944" cy="275771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 animBg="1"/>
      <p:bldP spid="21" grpId="0" animBg="1"/>
      <p:bldP spid="24" grpId="0"/>
      <p:bldP spid="6" grpId="0" animBg="1"/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27" y="2610242"/>
            <a:ext cx="2606040" cy="32918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491419DA-37B0-EA3C-03AF-55390DDB97CB}"/>
              </a:ext>
            </a:extLst>
          </p:cNvPr>
          <p:cNvSpPr txBox="1"/>
          <p:nvPr/>
        </p:nvSpPr>
        <p:spPr>
          <a:xfrm>
            <a:off x="874196" y="1995002"/>
            <a:ext cx="198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rgbClr val="7030A0"/>
                </a:solidFill>
              </a:rPr>
              <a:t>Przykład 1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FDF58DA4-27FB-48D1-8AAD-412D126E0037}"/>
              </a:ext>
            </a:extLst>
          </p:cNvPr>
          <p:cNvSpPr txBox="1"/>
          <p:nvPr/>
        </p:nvSpPr>
        <p:spPr>
          <a:xfrm>
            <a:off x="5581278" y="1995002"/>
            <a:ext cx="198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chemeClr val="accent4"/>
                </a:solidFill>
              </a:rPr>
              <a:t>Przykład 2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7F674B06-9F83-C078-97D4-7AF8C1FB4C42}"/>
              </a:ext>
            </a:extLst>
          </p:cNvPr>
          <p:cNvSpPr txBox="1"/>
          <p:nvPr/>
        </p:nvSpPr>
        <p:spPr>
          <a:xfrm>
            <a:off x="874196" y="4879923"/>
            <a:ext cx="198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chemeClr val="accent6"/>
                </a:solidFill>
              </a:rPr>
              <a:t>Przykład 3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F18AB470-C4F3-505A-D8A0-80CF9C9118D8}"/>
              </a:ext>
            </a:extLst>
          </p:cNvPr>
          <p:cNvSpPr txBox="1"/>
          <p:nvPr/>
        </p:nvSpPr>
        <p:spPr>
          <a:xfrm>
            <a:off x="5581278" y="4879923"/>
            <a:ext cx="198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chemeClr val="accent2"/>
                </a:solidFill>
              </a:rPr>
              <a:t>Przykład 4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B1BA8E7B-C3DA-19C4-3422-347D68B7B9BE}"/>
              </a:ext>
            </a:extLst>
          </p:cNvPr>
          <p:cNvSpPr txBox="1"/>
          <p:nvPr/>
        </p:nvSpPr>
        <p:spPr>
          <a:xfrm>
            <a:off x="875129" y="3145366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7030A0"/>
                </a:solidFill>
              </a:rPr>
              <a:t>1 cm – 5 km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D9D82B60-2CEC-5B53-D6F8-104AD7E3520E}"/>
              </a:ext>
            </a:extLst>
          </p:cNvPr>
          <p:cNvSpPr txBox="1"/>
          <p:nvPr/>
        </p:nvSpPr>
        <p:spPr>
          <a:xfrm>
            <a:off x="5575300" y="3145366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4"/>
                </a:solidFill>
              </a:rPr>
              <a:t>1 cm – 100 m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="" xmlns:a16="http://schemas.microsoft.com/office/drawing/2014/main" id="{FC5FA6C6-D813-E815-B7B2-356D7BCEFFE3}"/>
              </a:ext>
            </a:extLst>
          </p:cNvPr>
          <p:cNvSpPr txBox="1"/>
          <p:nvPr/>
        </p:nvSpPr>
        <p:spPr>
          <a:xfrm>
            <a:off x="875129" y="604796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6"/>
                </a:solidFill>
              </a:rPr>
              <a:t>1 cm – 0,5 km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22928AD2-CC7F-49E2-CFCF-67F2FAB55E5D}"/>
              </a:ext>
            </a:extLst>
          </p:cNvPr>
          <p:cNvSpPr txBox="1"/>
          <p:nvPr/>
        </p:nvSpPr>
        <p:spPr>
          <a:xfrm>
            <a:off x="5575300" y="6047965"/>
            <a:ext cx="31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2"/>
                </a:solidFill>
              </a:rPr>
              <a:t>1 cm – 0,25 </a:t>
            </a:r>
            <a:r>
              <a:rPr lang="pl-PL" dirty="0" smtClean="0">
                <a:solidFill>
                  <a:schemeClr val="accent2"/>
                </a:solidFill>
              </a:rPr>
              <a:t>km </a:t>
            </a:r>
            <a:r>
              <a:rPr lang="pl-PL" dirty="0" smtClean="0"/>
              <a:t>|</a:t>
            </a:r>
            <a:r>
              <a:rPr lang="pl-PL" dirty="0" smtClean="0">
                <a:solidFill>
                  <a:schemeClr val="accent2"/>
                </a:solidFill>
              </a:rPr>
              <a:t> 1 cm – 250 m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67585" y="346516"/>
            <a:ext cx="7560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</a:rPr>
              <a:t>Jak odczytać skalę mianowaną</a:t>
            </a:r>
            <a:br>
              <a:rPr lang="pl-PL" sz="4000" b="1" dirty="0">
                <a:solidFill>
                  <a:srgbClr val="0070C0"/>
                </a:solidFill>
              </a:rPr>
            </a:br>
            <a:r>
              <a:rPr lang="pl-PL" sz="4000" b="1" dirty="0">
                <a:solidFill>
                  <a:srgbClr val="0070C0"/>
                </a:solidFill>
              </a:rPr>
              <a:t>z podziałki </a:t>
            </a:r>
            <a:r>
              <a:rPr lang="pl-PL" sz="4000" b="1" dirty="0" smtClean="0">
                <a:solidFill>
                  <a:srgbClr val="0070C0"/>
                </a:solidFill>
              </a:rPr>
              <a:t>liniowej?</a:t>
            </a:r>
            <a:endParaRPr lang="pl-PL" sz="4000" dirty="0"/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27" y="5504717"/>
            <a:ext cx="2593848" cy="33832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2" y="2601098"/>
            <a:ext cx="2648712" cy="338328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2" y="5504717"/>
            <a:ext cx="2593848" cy="338328"/>
          </a:xfrm>
          <a:prstGeom prst="rect">
            <a:avLst/>
          </a:prstGeom>
        </p:spPr>
      </p:pic>
      <p:sp>
        <p:nvSpPr>
          <p:cNvPr id="39" name="Prostokąt 38"/>
          <p:cNvSpPr/>
          <p:nvPr/>
        </p:nvSpPr>
        <p:spPr>
          <a:xfrm>
            <a:off x="3546045" y="3577024"/>
            <a:ext cx="146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GloberBold"/>
              </a:rPr>
              <a:t>UWAGA!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="" xmlns:a16="http://schemas.microsoft.com/office/drawing/2014/main" id="{34341223-B564-ECF5-2D67-AD177FD2DFC3}"/>
              </a:ext>
            </a:extLst>
          </p:cNvPr>
          <p:cNvSpPr txBox="1"/>
          <p:nvPr/>
        </p:nvSpPr>
        <p:spPr>
          <a:xfrm>
            <a:off x="3025253" y="4080636"/>
            <a:ext cx="2509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C00000"/>
                </a:solidFill>
                <a:latin typeface="GloberBold"/>
              </a:rPr>
              <a:t>Zawsze patrzymy</a:t>
            </a:r>
            <a:br>
              <a:rPr lang="pl-PL" sz="1400" dirty="0" smtClean="0">
                <a:solidFill>
                  <a:srgbClr val="C00000"/>
                </a:solidFill>
                <a:latin typeface="GloberBold"/>
              </a:rPr>
            </a:br>
            <a:r>
              <a:rPr lang="pl-PL" sz="1400" dirty="0" smtClean="0">
                <a:solidFill>
                  <a:srgbClr val="C00000"/>
                </a:solidFill>
                <a:latin typeface="GloberBold"/>
              </a:rPr>
              <a:t>na podziałce liniowej</a:t>
            </a:r>
            <a:br>
              <a:rPr lang="pl-PL" sz="1400" dirty="0" smtClean="0">
                <a:solidFill>
                  <a:srgbClr val="C00000"/>
                </a:solidFill>
                <a:latin typeface="GloberBold"/>
              </a:rPr>
            </a:br>
            <a:r>
              <a:rPr lang="pl-PL" sz="1400" dirty="0" smtClean="0">
                <a:solidFill>
                  <a:srgbClr val="C00000"/>
                </a:solidFill>
                <a:latin typeface="GloberBold"/>
              </a:rPr>
              <a:t>na odcinek długości 1 cm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22928AD2-CC7F-49E2-CFCF-67F2FAB55E5D}"/>
              </a:ext>
            </a:extLst>
          </p:cNvPr>
          <p:cNvSpPr txBox="1"/>
          <p:nvPr/>
        </p:nvSpPr>
        <p:spPr>
          <a:xfrm>
            <a:off x="7115994" y="4481722"/>
            <a:ext cx="1417488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1 </a:t>
            </a:r>
            <a:r>
              <a:rPr lang="pl-PL" sz="1200" dirty="0" smtClean="0"/>
              <a:t>km : 4 = 0,25 km</a:t>
            </a:r>
          </a:p>
          <a:p>
            <a:r>
              <a:rPr lang="pl-PL" sz="1200" dirty="0" smtClean="0"/>
              <a:t>lub</a:t>
            </a:r>
          </a:p>
          <a:p>
            <a:r>
              <a:rPr lang="pl-PL" sz="1200" dirty="0" smtClean="0"/>
              <a:t>1000 m </a:t>
            </a:r>
            <a:r>
              <a:rPr lang="pl-PL" sz="1200" dirty="0"/>
              <a:t>: 4 = </a:t>
            </a:r>
            <a:r>
              <a:rPr lang="pl-PL" sz="1200" dirty="0" smtClean="0"/>
              <a:t>250 m</a:t>
            </a:r>
            <a:endParaRPr lang="pl-PL" dirty="0">
              <a:solidFill>
                <a:schemeClr val="accent2"/>
              </a:solidFill>
            </a:endParaRPr>
          </a:p>
        </p:txBody>
      </p:sp>
      <p:cxnSp>
        <p:nvCxnSpPr>
          <p:cNvPr id="4" name="Łącznik prosty ze strzałką 3"/>
          <p:cNvCxnSpPr>
            <a:endCxn id="23" idx="2"/>
          </p:cNvCxnSpPr>
          <p:nvPr/>
        </p:nvCxnSpPr>
        <p:spPr>
          <a:xfrm flipH="1" flipV="1">
            <a:off x="7824738" y="5128053"/>
            <a:ext cx="142918" cy="27995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wias klamrowy zamykający 1"/>
          <p:cNvSpPr/>
          <p:nvPr/>
        </p:nvSpPr>
        <p:spPr>
          <a:xfrm rot="5400000">
            <a:off x="1165585" y="2817655"/>
            <a:ext cx="144000" cy="540000"/>
          </a:xfrm>
          <a:prstGeom prst="rightBrac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Nawias klamrowy zamykający 25"/>
          <p:cNvSpPr/>
          <p:nvPr/>
        </p:nvSpPr>
        <p:spPr>
          <a:xfrm rot="5400000">
            <a:off x="5881997" y="2817655"/>
            <a:ext cx="144000" cy="540000"/>
          </a:xfrm>
          <a:prstGeom prst="rightBrac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Nawias klamrowy zamykający 28"/>
          <p:cNvSpPr/>
          <p:nvPr/>
        </p:nvSpPr>
        <p:spPr>
          <a:xfrm rot="5400000">
            <a:off x="1165585" y="5734454"/>
            <a:ext cx="144000" cy="540000"/>
          </a:xfrm>
          <a:prstGeom prst="rightBrac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Nawias klamrowy zamykający 29"/>
          <p:cNvSpPr/>
          <p:nvPr/>
        </p:nvSpPr>
        <p:spPr>
          <a:xfrm rot="5400000">
            <a:off x="5878792" y="5734454"/>
            <a:ext cx="144000" cy="540000"/>
          </a:xfrm>
          <a:prstGeom prst="righ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5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9" grpId="0"/>
      <p:bldP spid="40" grpId="0"/>
      <p:bldP spid="23" grpId="0" animBg="1"/>
      <p:bldP spid="2" grpId="0" animBg="1"/>
      <p:bldP spid="26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09436A1-B29D-07EB-0450-9637CE07D644}"/>
              </a:ext>
            </a:extLst>
          </p:cNvPr>
          <p:cNvSpPr txBox="1"/>
          <p:nvPr/>
        </p:nvSpPr>
        <p:spPr>
          <a:xfrm>
            <a:off x="6127052" y="2752502"/>
            <a:ext cx="157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1 : </a:t>
            </a:r>
            <a:r>
              <a:rPr lang="pl-PL" sz="2400" b="1" dirty="0">
                <a:solidFill>
                  <a:srgbClr val="C00000"/>
                </a:solidFill>
              </a:rPr>
              <a:t>500 000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0114CD43-207B-2178-D2FF-D78AAEAB8B36}"/>
              </a:ext>
            </a:extLst>
          </p:cNvPr>
          <p:cNvSpPr txBox="1"/>
          <p:nvPr/>
        </p:nvSpPr>
        <p:spPr>
          <a:xfrm>
            <a:off x="1392581" y="4610753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 cm – 5 km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CF122965-B61A-26ED-16BF-1CB051FA7869}"/>
              </a:ext>
            </a:extLst>
          </p:cNvPr>
          <p:cNvSpPr txBox="1"/>
          <p:nvPr/>
        </p:nvSpPr>
        <p:spPr>
          <a:xfrm>
            <a:off x="1392581" y="3186723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 cm – 500 m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F1BBA206-4EAD-C330-13D4-066F579CA10D}"/>
              </a:ext>
            </a:extLst>
          </p:cNvPr>
          <p:cNvSpPr txBox="1"/>
          <p:nvPr/>
        </p:nvSpPr>
        <p:spPr>
          <a:xfrm>
            <a:off x="1392581" y="6034782"/>
            <a:ext cx="189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 cm – </a:t>
            </a:r>
            <a:r>
              <a:rPr lang="pl-PL" dirty="0" smtClean="0"/>
              <a:t>5000 m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967585" y="1843671"/>
            <a:ext cx="7560000" cy="3228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l-PL" sz="1400" kern="100" dirty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Które z podanych </a:t>
            </a: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skali </a:t>
            </a:r>
            <a:r>
              <a:rPr lang="pl-PL" sz="1400" kern="100" dirty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są takie same jak </a:t>
            </a: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1 : </a:t>
            </a:r>
            <a:r>
              <a:rPr lang="pl-PL" sz="1400" kern="100" dirty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500 000</a:t>
            </a:r>
            <a:r>
              <a:rPr lang="pl-PL" sz="1400" kern="100" dirty="0" smtClean="0">
                <a:latin typeface="GloberBold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pl-PL" sz="1400" kern="100" dirty="0">
              <a:latin typeface="GloberBold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967585" y="346516"/>
            <a:ext cx="7560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</a:rPr>
              <a:t>Ta sama skala</a:t>
            </a:r>
            <a:br>
              <a:rPr lang="pl-PL" sz="4000" b="1" dirty="0" smtClean="0">
                <a:solidFill>
                  <a:srgbClr val="0070C0"/>
                </a:solidFill>
              </a:rPr>
            </a:br>
            <a:r>
              <a:rPr lang="pl-PL" sz="4000" b="1" dirty="0" smtClean="0">
                <a:solidFill>
                  <a:srgbClr val="0070C0"/>
                </a:solidFill>
              </a:rPr>
              <a:t>w trzech postaciach</a:t>
            </a:r>
            <a:endParaRPr lang="pl-PL" sz="4000" dirty="0"/>
          </a:p>
        </p:txBody>
      </p:sp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73" y="5338270"/>
            <a:ext cx="2593848" cy="33832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73" y="3914240"/>
            <a:ext cx="2648712" cy="3383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73" y="2490210"/>
            <a:ext cx="2593848" cy="33832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727364" y="2173090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600" b="1" dirty="0">
                <a:solidFill>
                  <a:srgbClr val="C00000"/>
                </a:solidFill>
                <a:latin typeface="GloberBold"/>
              </a:rPr>
              <a:t>?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863164" y="3784264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967585" y="5985000"/>
            <a:ext cx="324000" cy="324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zaokrąglony 28"/>
          <p:cNvSpPr/>
          <p:nvPr/>
        </p:nvSpPr>
        <p:spPr>
          <a:xfrm>
            <a:off x="967585" y="2544195"/>
            <a:ext cx="324000" cy="324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zaokrąglony 29"/>
          <p:cNvSpPr/>
          <p:nvPr/>
        </p:nvSpPr>
        <p:spPr>
          <a:xfrm>
            <a:off x="967585" y="3232356"/>
            <a:ext cx="324000" cy="324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zaokrąglony 30"/>
          <p:cNvSpPr/>
          <p:nvPr/>
        </p:nvSpPr>
        <p:spPr>
          <a:xfrm>
            <a:off x="967585" y="3920517"/>
            <a:ext cx="324000" cy="324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zaokrąglony 31"/>
          <p:cNvSpPr/>
          <p:nvPr/>
        </p:nvSpPr>
        <p:spPr>
          <a:xfrm>
            <a:off x="967585" y="4608678"/>
            <a:ext cx="324000" cy="324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/>
          <p:cNvSpPr/>
          <p:nvPr/>
        </p:nvSpPr>
        <p:spPr>
          <a:xfrm>
            <a:off x="967585" y="5296839"/>
            <a:ext cx="324000" cy="324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="" xmlns:a16="http://schemas.microsoft.com/office/drawing/2014/main" id="{009436A1-B29D-07EB-0450-9637CE07D644}"/>
              </a:ext>
            </a:extLst>
          </p:cNvPr>
          <p:cNvSpPr txBox="1"/>
          <p:nvPr/>
        </p:nvSpPr>
        <p:spPr>
          <a:xfrm>
            <a:off x="5642043" y="3943954"/>
            <a:ext cx="2985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1 cm – 500 000 cm</a:t>
            </a:r>
          </a:p>
          <a:p>
            <a:pPr algn="r"/>
            <a:r>
              <a:rPr lang="pl-PL" sz="1400" b="1" dirty="0" smtClean="0">
                <a:solidFill>
                  <a:srgbClr val="C00000"/>
                </a:solidFill>
              </a:rPr>
              <a:t>dzielimy przez 100</a:t>
            </a:r>
          </a:p>
          <a:p>
            <a:r>
              <a:rPr lang="pl-PL" sz="2400" dirty="0" smtClean="0"/>
              <a:t>1 </a:t>
            </a:r>
            <a:r>
              <a:rPr lang="pl-PL" sz="2400" dirty="0"/>
              <a:t>cm – </a:t>
            </a:r>
            <a:r>
              <a:rPr lang="pl-PL" sz="2400" dirty="0" smtClean="0"/>
              <a:t>5000 m</a:t>
            </a:r>
          </a:p>
          <a:p>
            <a:pPr algn="r"/>
            <a:r>
              <a:rPr lang="pl-PL" sz="1400" b="1" dirty="0">
                <a:solidFill>
                  <a:srgbClr val="C00000"/>
                </a:solidFill>
              </a:rPr>
              <a:t>dzielimy przez </a:t>
            </a:r>
            <a:r>
              <a:rPr lang="pl-PL" sz="1400" b="1" dirty="0" smtClean="0">
                <a:solidFill>
                  <a:srgbClr val="C00000"/>
                </a:solidFill>
              </a:rPr>
              <a:t>1000</a:t>
            </a:r>
            <a:endParaRPr lang="pl-PL" sz="1400" b="1" dirty="0">
              <a:solidFill>
                <a:srgbClr val="C00000"/>
              </a:solidFill>
            </a:endParaRPr>
          </a:p>
          <a:p>
            <a:r>
              <a:rPr lang="pl-PL" sz="2400" dirty="0" smtClean="0"/>
              <a:t>1 </a:t>
            </a:r>
            <a:r>
              <a:rPr lang="pl-PL" sz="2400" dirty="0"/>
              <a:t>cm – </a:t>
            </a:r>
            <a:r>
              <a:rPr lang="pl-PL" sz="2400" dirty="0" smtClean="0"/>
              <a:t>5 km</a:t>
            </a:r>
            <a:endParaRPr lang="pl-PL" sz="2400" dirty="0"/>
          </a:p>
        </p:txBody>
      </p:sp>
      <p:sp>
        <p:nvSpPr>
          <p:cNvPr id="38" name="Prostokąt 37"/>
          <p:cNvSpPr/>
          <p:nvPr/>
        </p:nvSpPr>
        <p:spPr>
          <a:xfrm>
            <a:off x="846124" y="4465295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852377" y="5863873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1536115" y="4296924"/>
            <a:ext cx="540000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6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7" grpId="0" animBg="1"/>
      <p:bldP spid="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89" y="1643404"/>
            <a:ext cx="4147196" cy="4665596"/>
          </a:xfrm>
          <a:prstGeom prst="rect">
            <a:avLst/>
          </a:prstGeom>
        </p:spPr>
      </p:pic>
      <p:sp>
        <p:nvSpPr>
          <p:cNvPr id="10" name="Strzałka: w prawo 9">
            <a:extLst>
              <a:ext uri="{FF2B5EF4-FFF2-40B4-BE49-F238E27FC236}">
                <a16:creationId xmlns="" xmlns:a16="http://schemas.microsoft.com/office/drawing/2014/main" id="{2F4AA93A-8FAA-AA9F-C2EC-A447920629E1}"/>
              </a:ext>
            </a:extLst>
          </p:cNvPr>
          <p:cNvSpPr/>
          <p:nvPr/>
        </p:nvSpPr>
        <p:spPr>
          <a:xfrm rot="1107782">
            <a:off x="4792856" y="5163950"/>
            <a:ext cx="1009304" cy="338447"/>
          </a:xfrm>
          <a:prstGeom prst="rightArrow">
            <a:avLst>
              <a:gd name="adj1" fmla="val 46839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1" name="Owal 10">
            <a:extLst>
              <a:ext uri="{FF2B5EF4-FFF2-40B4-BE49-F238E27FC236}">
                <a16:creationId xmlns="" xmlns:a16="http://schemas.microsoft.com/office/drawing/2014/main" id="{306F8ECD-9AE5-E9F2-8701-2C1FE8FC2540}"/>
              </a:ext>
            </a:extLst>
          </p:cNvPr>
          <p:cNvSpPr/>
          <p:nvPr/>
        </p:nvSpPr>
        <p:spPr>
          <a:xfrm>
            <a:off x="5718233" y="5456372"/>
            <a:ext cx="1530292" cy="4264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CD9F990-D5AF-58E2-19E9-2D516F5DE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980">
            <a:off x="4835487" y="3243837"/>
            <a:ext cx="3346592" cy="468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67585" y="439601"/>
            <a:ext cx="75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4000" b="1" dirty="0">
                <a:solidFill>
                  <a:srgbClr val="0070C0"/>
                </a:solidFill>
                <a:ea typeface="+mj-ea"/>
                <a:cs typeface="+mj-cs"/>
              </a:rPr>
              <a:t>Obliczanie </a:t>
            </a:r>
            <a:r>
              <a:rPr lang="pl-PL" sz="4000" b="1" dirty="0" smtClean="0">
                <a:solidFill>
                  <a:srgbClr val="0070C0"/>
                </a:solidFill>
                <a:ea typeface="+mj-ea"/>
                <a:cs typeface="+mj-cs"/>
              </a:rPr>
              <a:t>odległości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4000" b="1" dirty="0" smtClean="0">
                <a:solidFill>
                  <a:srgbClr val="0070C0"/>
                </a:solidFill>
                <a:ea typeface="+mj-ea"/>
                <a:cs typeface="+mj-cs"/>
              </a:rPr>
              <a:t>na </a:t>
            </a:r>
            <a:r>
              <a:rPr lang="pl-PL" sz="4000" b="1" dirty="0">
                <a:solidFill>
                  <a:srgbClr val="0070C0"/>
                </a:solidFill>
                <a:ea typeface="+mj-ea"/>
                <a:cs typeface="+mj-cs"/>
              </a:rPr>
              <a:t>podstawie planu miasta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967587" y="1787450"/>
            <a:ext cx="274716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/>
              <a:t>Ile metrów ma </a:t>
            </a:r>
            <a:r>
              <a:rPr lang="pl-PL" sz="1600" dirty="0" smtClean="0"/>
              <a:t>droga</a:t>
            </a:r>
            <a:br>
              <a:rPr lang="pl-PL" sz="1600" dirty="0" smtClean="0"/>
            </a:br>
            <a:r>
              <a:rPr lang="pl-PL" sz="1600" dirty="0" smtClean="0"/>
              <a:t>z Hali Targowej (</a:t>
            </a:r>
            <a:r>
              <a:rPr lang="pl-PL" sz="1600" dirty="0" err="1" smtClean="0"/>
              <a:t>A2</a:t>
            </a:r>
            <a:r>
              <a:rPr lang="pl-PL" sz="1600" dirty="0" smtClean="0"/>
              <a:t>)</a:t>
            </a:r>
            <a:br>
              <a:rPr lang="pl-PL" sz="1600" dirty="0" smtClean="0"/>
            </a:br>
            <a:r>
              <a:rPr lang="pl-PL" sz="1600" dirty="0" smtClean="0"/>
              <a:t>do bramy Straganiarskiej (</a:t>
            </a:r>
            <a:r>
              <a:rPr lang="pl-PL" sz="1600" dirty="0" err="1" smtClean="0"/>
              <a:t>C2</a:t>
            </a:r>
            <a:r>
              <a:rPr lang="pl-PL" sz="1600" dirty="0" smtClean="0"/>
              <a:t>)? </a:t>
            </a:r>
            <a:endParaRPr lang="pl-PL" sz="1600" dirty="0"/>
          </a:p>
        </p:txBody>
      </p:sp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E645FF0A-D234-4BA7-4BBA-E59576B74095}"/>
              </a:ext>
            </a:extLst>
          </p:cNvPr>
          <p:cNvSpPr txBox="1"/>
          <p:nvPr/>
        </p:nvSpPr>
        <p:spPr>
          <a:xfrm>
            <a:off x="887310" y="2966888"/>
            <a:ext cx="3545141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300" b="1" dirty="0">
                <a:solidFill>
                  <a:srgbClr val="C00000"/>
                </a:solidFill>
                <a:latin typeface="GloberBold"/>
              </a:rPr>
              <a:t>1 </a:t>
            </a:r>
            <a:r>
              <a:rPr lang="pl-PL" sz="1300" b="1" dirty="0" smtClean="0">
                <a:solidFill>
                  <a:srgbClr val="C00000"/>
                </a:solidFill>
                <a:latin typeface="GloberBold"/>
              </a:rPr>
              <a:t>krok. Znajdujemy skalę w legendzie</a:t>
            </a:r>
            <a:endParaRPr lang="pl-PL" sz="1300" b="1" dirty="0">
              <a:solidFill>
                <a:srgbClr val="C00000"/>
              </a:solidFill>
              <a:latin typeface="GloberBold"/>
            </a:endParaRPr>
          </a:p>
          <a:p>
            <a:pPr>
              <a:lnSpc>
                <a:spcPct val="120000"/>
              </a:lnSpc>
            </a:pPr>
            <a:r>
              <a:rPr lang="pl-PL" sz="1300" dirty="0">
                <a:latin typeface="GloberBold"/>
              </a:rPr>
              <a:t>1 cm – </a:t>
            </a:r>
            <a:r>
              <a:rPr lang="pl-PL" sz="1300" dirty="0" smtClean="0">
                <a:latin typeface="GloberBold"/>
              </a:rPr>
              <a:t>50 m</a:t>
            </a:r>
          </a:p>
          <a:p>
            <a:pPr>
              <a:lnSpc>
                <a:spcPct val="120000"/>
              </a:lnSpc>
            </a:pPr>
            <a:r>
              <a:rPr lang="pl-PL" sz="1300" b="1" dirty="0">
                <a:solidFill>
                  <a:srgbClr val="0070C0"/>
                </a:solidFill>
                <a:latin typeface="GloberBold"/>
              </a:rPr>
              <a:t>	</a:t>
            </a:r>
            <a:endParaRPr lang="pl-PL" sz="1300" dirty="0" smtClean="0">
              <a:latin typeface="GloberBold"/>
            </a:endParaRPr>
          </a:p>
          <a:p>
            <a:pPr>
              <a:lnSpc>
                <a:spcPct val="120000"/>
              </a:lnSpc>
            </a:pPr>
            <a:r>
              <a:rPr lang="pl-PL" sz="1300" b="1" dirty="0" smtClean="0">
                <a:solidFill>
                  <a:srgbClr val="0070C0"/>
                </a:solidFill>
                <a:latin typeface="GloberBold"/>
              </a:rPr>
              <a:t>2 krok. Mierzymy linijką żądaną odległość</a:t>
            </a:r>
          </a:p>
          <a:p>
            <a:pPr>
              <a:lnSpc>
                <a:spcPct val="120000"/>
              </a:lnSpc>
            </a:pPr>
            <a:r>
              <a:rPr lang="pl-PL" sz="1300" dirty="0" smtClean="0">
                <a:latin typeface="GloberBold"/>
              </a:rPr>
              <a:t>Jest to około 7,3 cm.</a:t>
            </a:r>
          </a:p>
          <a:p>
            <a:pPr>
              <a:lnSpc>
                <a:spcPct val="120000"/>
              </a:lnSpc>
            </a:pPr>
            <a:endParaRPr lang="pl-PL" sz="1300" b="1" dirty="0" smtClean="0">
              <a:solidFill>
                <a:srgbClr val="0070C0"/>
              </a:solidFill>
              <a:latin typeface="GloberBold"/>
            </a:endParaRPr>
          </a:p>
          <a:p>
            <a:pPr>
              <a:lnSpc>
                <a:spcPct val="120000"/>
              </a:lnSpc>
            </a:pPr>
            <a:r>
              <a:rPr lang="pl-PL" sz="1300" b="1" dirty="0" smtClean="0">
                <a:solidFill>
                  <a:srgbClr val="7030A0"/>
                </a:solidFill>
                <a:latin typeface="GloberBold"/>
              </a:rPr>
              <a:t>3 </a:t>
            </a:r>
            <a:r>
              <a:rPr lang="pl-PL" sz="1300" b="1" dirty="0">
                <a:solidFill>
                  <a:srgbClr val="7030A0"/>
                </a:solidFill>
                <a:latin typeface="GloberBold"/>
              </a:rPr>
              <a:t>krok. </a:t>
            </a:r>
            <a:r>
              <a:rPr lang="pl-PL" sz="1300" b="1" dirty="0" smtClean="0">
                <a:solidFill>
                  <a:srgbClr val="7030A0"/>
                </a:solidFill>
                <a:latin typeface="GloberBold"/>
              </a:rPr>
              <a:t>Wykonujemy obliczenia</a:t>
            </a:r>
            <a:endParaRPr lang="pl-PL" sz="1300" b="1" dirty="0">
              <a:solidFill>
                <a:srgbClr val="7030A0"/>
              </a:solidFill>
              <a:latin typeface="GloberBold"/>
            </a:endParaRPr>
          </a:p>
          <a:p>
            <a:pPr>
              <a:lnSpc>
                <a:spcPct val="120000"/>
              </a:lnSpc>
            </a:pPr>
            <a:r>
              <a:rPr lang="pl-PL" sz="1300" dirty="0" smtClean="0">
                <a:latin typeface="GloberBold"/>
              </a:rPr>
              <a:t>1 cm – 50 m</a:t>
            </a:r>
          </a:p>
          <a:p>
            <a:pPr>
              <a:lnSpc>
                <a:spcPct val="120000"/>
              </a:lnSpc>
            </a:pPr>
            <a:r>
              <a:rPr lang="pl-PL" sz="1300" b="1" dirty="0">
                <a:solidFill>
                  <a:srgbClr val="7030A0"/>
                </a:solidFill>
                <a:latin typeface="GloberBold"/>
              </a:rPr>
              <a:t>	</a:t>
            </a:r>
            <a:r>
              <a:rPr lang="pl-PL" sz="1000" b="1" dirty="0" smtClean="0">
                <a:solidFill>
                  <a:srgbClr val="7030A0"/>
                </a:solidFill>
                <a:latin typeface="GloberBold"/>
              </a:rPr>
              <a:t>mnożymy 50 m przez</a:t>
            </a:r>
            <a:r>
              <a:rPr lang="pl-PL" sz="1000" b="1" dirty="0" smtClean="0">
                <a:solidFill>
                  <a:srgbClr val="7030A0"/>
                </a:solidFill>
                <a:latin typeface="GloberBold"/>
                <a:cs typeface="Arial" panose="020B0604020202020204" pitchFamily="34" charset="0"/>
              </a:rPr>
              <a:t> 7,3</a:t>
            </a:r>
          </a:p>
          <a:p>
            <a:pPr>
              <a:lnSpc>
                <a:spcPct val="120000"/>
              </a:lnSpc>
            </a:pPr>
            <a:r>
              <a:rPr lang="pl-PL" sz="1300" dirty="0" smtClean="0">
                <a:latin typeface="GloberBold"/>
              </a:rPr>
              <a:t>7,3 </a:t>
            </a:r>
            <a:r>
              <a:rPr lang="pl-PL" sz="1300" dirty="0">
                <a:latin typeface="GloberBold"/>
              </a:rPr>
              <a:t>cm – </a:t>
            </a:r>
            <a:r>
              <a:rPr lang="pl-PL" sz="1300" dirty="0" smtClean="0">
                <a:latin typeface="GloberBold"/>
              </a:rPr>
              <a:t>365 </a:t>
            </a:r>
            <a:r>
              <a:rPr lang="pl-PL" sz="1300" dirty="0">
                <a:latin typeface="GloberBold"/>
              </a:rPr>
              <a:t>m</a:t>
            </a:r>
          </a:p>
          <a:p>
            <a:pPr>
              <a:lnSpc>
                <a:spcPct val="120000"/>
              </a:lnSpc>
            </a:pPr>
            <a:endParaRPr lang="pl-PL" sz="1300" dirty="0">
              <a:latin typeface="GloberBold"/>
            </a:endParaRPr>
          </a:p>
          <a:p>
            <a:pPr>
              <a:lnSpc>
                <a:spcPct val="120000"/>
              </a:lnSpc>
            </a:pPr>
            <a:r>
              <a:rPr lang="pl-PL" sz="1300" b="1" dirty="0" smtClean="0">
                <a:solidFill>
                  <a:srgbClr val="00B050"/>
                </a:solidFill>
                <a:latin typeface="GloberBold"/>
              </a:rPr>
              <a:t>4 krok. </a:t>
            </a:r>
            <a:r>
              <a:rPr lang="pl-PL" sz="1300" b="1" dirty="0">
                <a:solidFill>
                  <a:srgbClr val="00B050"/>
                </a:solidFill>
                <a:latin typeface="GloberBold"/>
              </a:rPr>
              <a:t>Podajemy</a:t>
            </a:r>
            <a:r>
              <a:rPr lang="pl-PL" sz="1300" b="1" dirty="0">
                <a:solidFill>
                  <a:srgbClr val="00B050"/>
                </a:solidFill>
              </a:rPr>
              <a:t> </a:t>
            </a:r>
            <a:r>
              <a:rPr lang="pl-PL" sz="1300" b="1" dirty="0" smtClean="0">
                <a:solidFill>
                  <a:srgbClr val="00B050"/>
                </a:solidFill>
                <a:latin typeface="GloberBold"/>
              </a:rPr>
              <a:t>odpowiedź</a:t>
            </a:r>
          </a:p>
          <a:p>
            <a:pPr>
              <a:lnSpc>
                <a:spcPct val="120000"/>
              </a:lnSpc>
            </a:pPr>
            <a:r>
              <a:rPr lang="pl-PL" sz="1300" dirty="0" smtClean="0">
                <a:latin typeface="GloberBold"/>
              </a:rPr>
              <a:t>Droga z Hali Targowej do bramy</a:t>
            </a:r>
            <a:br>
              <a:rPr lang="pl-PL" sz="1300" dirty="0" smtClean="0">
                <a:latin typeface="GloberBold"/>
              </a:rPr>
            </a:br>
            <a:r>
              <a:rPr lang="pl-PL" sz="1300" dirty="0" smtClean="0">
                <a:latin typeface="GloberBold"/>
              </a:rPr>
              <a:t>Straganiarskiej ma 365 m.</a:t>
            </a:r>
          </a:p>
        </p:txBody>
      </p:sp>
    </p:spTree>
    <p:extLst>
      <p:ext uri="{BB962C8B-B14F-4D97-AF65-F5344CB8AC3E}">
        <p14:creationId xmlns:p14="http://schemas.microsoft.com/office/powerpoint/2010/main" val="16136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9EF05F0E-06C7-F721-4F4D-473A434C1A69}"/>
              </a:ext>
            </a:extLst>
          </p:cNvPr>
          <p:cNvSpPr txBox="1"/>
          <p:nvPr/>
        </p:nvSpPr>
        <p:spPr>
          <a:xfrm>
            <a:off x="967585" y="1879327"/>
            <a:ext cx="3780000" cy="4662815"/>
          </a:xfrm>
          <a:prstGeom prst="rect">
            <a:avLst/>
          </a:prstGeom>
          <a:solidFill>
            <a:srgbClr val="FBE5D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350" b="1" dirty="0" smtClean="0"/>
              <a:t>1. </a:t>
            </a:r>
            <a:r>
              <a:rPr lang="pl-PL" sz="1350" dirty="0" smtClean="0"/>
              <a:t>O czym informuje nas skala mapy?</a:t>
            </a:r>
          </a:p>
          <a:p>
            <a:endParaRPr lang="pl-PL" sz="1350" dirty="0" smtClean="0"/>
          </a:p>
          <a:p>
            <a:r>
              <a:rPr lang="pl-PL" sz="1350" dirty="0" smtClean="0"/>
              <a:t> </a:t>
            </a:r>
            <a:br>
              <a:rPr lang="pl-PL" sz="1350" dirty="0" smtClean="0"/>
            </a:br>
            <a:r>
              <a:rPr lang="pl-PL" sz="1350" b="1" dirty="0" smtClean="0"/>
              <a:t>2. </a:t>
            </a:r>
            <a:r>
              <a:rPr lang="pl-PL" sz="1350" dirty="0" smtClean="0"/>
              <a:t>Do czego można wykorzystać skalę mapy?</a:t>
            </a:r>
            <a:endParaRPr lang="pl-PL" sz="1350" dirty="0"/>
          </a:p>
          <a:p>
            <a:endParaRPr lang="pl-PL" sz="1350" dirty="0" smtClean="0"/>
          </a:p>
          <a:p>
            <a:endParaRPr lang="pl-PL" sz="1350" dirty="0"/>
          </a:p>
          <a:p>
            <a:endParaRPr lang="pl-PL" sz="1350" b="1" dirty="0" smtClean="0"/>
          </a:p>
          <a:p>
            <a:r>
              <a:rPr lang="pl-PL" sz="1350" b="1" dirty="0" smtClean="0"/>
              <a:t>3. </a:t>
            </a:r>
            <a:r>
              <a:rPr lang="pl-PL" sz="1350" dirty="0" smtClean="0"/>
              <a:t>Jakie </a:t>
            </a:r>
            <a:r>
              <a:rPr lang="pl-PL" sz="1350" dirty="0"/>
              <a:t>są 3 rodzaje skali?</a:t>
            </a:r>
          </a:p>
          <a:p>
            <a:pPr marL="257175" indent="-257175">
              <a:buAutoNum type="arabicPeriod" startAt="2"/>
            </a:pPr>
            <a:endParaRPr lang="pl-PL" sz="1350" dirty="0"/>
          </a:p>
          <a:p>
            <a:r>
              <a:rPr lang="pl-PL" sz="1350" b="1" dirty="0" smtClean="0"/>
              <a:t>4. </a:t>
            </a:r>
            <a:r>
              <a:rPr lang="pl-PL" sz="1350" dirty="0" smtClean="0"/>
              <a:t>Co to za rodzaj skali?</a:t>
            </a:r>
          </a:p>
          <a:p>
            <a:pPr marL="257175" indent="-257175">
              <a:buAutoNum type="arabicPeriod" startAt="2"/>
            </a:pPr>
            <a:endParaRPr lang="pl-PL" sz="1350" dirty="0"/>
          </a:p>
          <a:p>
            <a:r>
              <a:rPr lang="pl-PL" sz="1350" b="1" dirty="0" smtClean="0"/>
              <a:t>5. </a:t>
            </a:r>
            <a:r>
              <a:rPr lang="pl-PL" sz="1350" dirty="0" smtClean="0"/>
              <a:t>Co to za rodzaj skali?	1 cm – 15 km</a:t>
            </a:r>
          </a:p>
          <a:p>
            <a:endParaRPr lang="pl-PL" sz="1350" dirty="0" smtClean="0"/>
          </a:p>
          <a:p>
            <a:r>
              <a:rPr lang="pl-PL" sz="1350" b="1" dirty="0" smtClean="0"/>
              <a:t>6. </a:t>
            </a:r>
            <a:r>
              <a:rPr lang="pl-PL" sz="1350" dirty="0" smtClean="0"/>
              <a:t>Co to za rodzaj skali?	1 </a:t>
            </a:r>
            <a:r>
              <a:rPr lang="pl-PL" sz="1350" dirty="0"/>
              <a:t>: 10 000</a:t>
            </a:r>
          </a:p>
          <a:p>
            <a:pPr marL="257175" indent="-257175">
              <a:buAutoNum type="arabicPeriod" startAt="2"/>
            </a:pPr>
            <a:endParaRPr lang="pl-PL" sz="1350" dirty="0"/>
          </a:p>
          <a:p>
            <a:r>
              <a:rPr lang="pl-PL" sz="1350" b="1" dirty="0" smtClean="0"/>
              <a:t>7. </a:t>
            </a:r>
            <a:r>
              <a:rPr lang="pl-PL" sz="1350" dirty="0" smtClean="0"/>
              <a:t>Która z tych dwóch skali należy do mniej dokładnej mapy i dlaczego? </a:t>
            </a:r>
          </a:p>
          <a:p>
            <a:endParaRPr lang="pl-PL" sz="1350" dirty="0"/>
          </a:p>
          <a:p>
            <a:pPr algn="ctr"/>
            <a:r>
              <a:rPr lang="pl-PL" sz="1350" dirty="0" smtClean="0"/>
              <a:t>1 : </a:t>
            </a:r>
            <a:r>
              <a:rPr lang="pl-PL" sz="1350" dirty="0"/>
              <a:t>500 000 000 </a:t>
            </a:r>
            <a:r>
              <a:rPr lang="pl-PL" sz="1350" dirty="0" smtClean="0"/>
              <a:t>    czy     1 : </a:t>
            </a:r>
            <a:r>
              <a:rPr lang="pl-PL" sz="1350" dirty="0"/>
              <a:t>5000</a:t>
            </a:r>
          </a:p>
          <a:p>
            <a:endParaRPr lang="pl-PL" sz="1350" dirty="0"/>
          </a:p>
          <a:p>
            <a:r>
              <a:rPr lang="pl-PL" sz="1350" b="1" dirty="0" smtClean="0"/>
              <a:t>8. </a:t>
            </a:r>
            <a:r>
              <a:rPr lang="pl-PL" sz="1350" dirty="0"/>
              <a:t>Ile </a:t>
            </a:r>
            <a:r>
              <a:rPr lang="pl-PL" sz="1350" dirty="0" smtClean="0"/>
              <a:t>metrów to </a:t>
            </a:r>
            <a:r>
              <a:rPr lang="pl-PL" sz="1350" dirty="0"/>
              <a:t>1 kilometr?</a:t>
            </a:r>
          </a:p>
          <a:p>
            <a:pPr marL="257175" indent="-257175">
              <a:buAutoNum type="arabicPeriod" startAt="2"/>
            </a:pPr>
            <a:endParaRPr lang="pl-PL" sz="1350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95363E70-2216-CEE8-06BF-85268975CCE7}"/>
              </a:ext>
            </a:extLst>
          </p:cNvPr>
          <p:cNvSpPr txBox="1"/>
          <p:nvPr/>
        </p:nvSpPr>
        <p:spPr>
          <a:xfrm>
            <a:off x="5107585" y="1879327"/>
            <a:ext cx="3420000" cy="44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O tym</a:t>
            </a:r>
            <a:r>
              <a:rPr lang="pl-PL" sz="1400" dirty="0"/>
              <a:t>, o ile pomniejszono obszar przedstawiony na mapie</a:t>
            </a:r>
            <a:r>
              <a:rPr lang="pl-PL" sz="1400" dirty="0" smtClean="0"/>
              <a:t>. </a:t>
            </a:r>
          </a:p>
          <a:p>
            <a:endParaRPr lang="pl-PL" sz="1350" dirty="0" smtClean="0"/>
          </a:p>
          <a:p>
            <a:r>
              <a:rPr lang="pl-PL" sz="1350" dirty="0" smtClean="0"/>
              <a:t>Do obliczania rzeczywistej</a:t>
            </a:r>
            <a:r>
              <a:rPr lang="pl-PL" sz="1350" b="1" dirty="0" smtClean="0"/>
              <a:t> </a:t>
            </a:r>
            <a:r>
              <a:rPr lang="pl-PL" sz="1350" dirty="0"/>
              <a:t>odległości między </a:t>
            </a:r>
            <a:r>
              <a:rPr lang="pl-PL" sz="1350" dirty="0" smtClean="0"/>
              <a:t>miejscami i</a:t>
            </a:r>
            <a:r>
              <a:rPr lang="pl-PL" sz="1350" b="1" dirty="0" smtClean="0"/>
              <a:t> </a:t>
            </a:r>
            <a:r>
              <a:rPr lang="pl-PL" sz="1350" dirty="0" smtClean="0"/>
              <a:t>prawdziwych rozmiarów obiektów przedstawionych na mapie.</a:t>
            </a:r>
            <a:endParaRPr lang="pl-PL" sz="1350" dirty="0"/>
          </a:p>
          <a:p>
            <a:endParaRPr lang="pl-PL" sz="1350" dirty="0"/>
          </a:p>
          <a:p>
            <a:r>
              <a:rPr lang="pl-PL" sz="1350" dirty="0" smtClean="0"/>
              <a:t>liczbowa</a:t>
            </a:r>
            <a:r>
              <a:rPr lang="pl-PL" sz="1350" dirty="0"/>
              <a:t>, </a:t>
            </a:r>
            <a:r>
              <a:rPr lang="pl-PL" sz="1350" dirty="0" smtClean="0"/>
              <a:t>mianowana i podziałka liniowa</a:t>
            </a:r>
            <a:endParaRPr lang="pl-PL" sz="1350" dirty="0"/>
          </a:p>
          <a:p>
            <a:endParaRPr lang="pl-PL" sz="1350" dirty="0"/>
          </a:p>
          <a:p>
            <a:r>
              <a:rPr lang="pl-PL" sz="1350" dirty="0" smtClean="0"/>
              <a:t>podziałka liniowa</a:t>
            </a:r>
            <a:endParaRPr lang="pl-PL" sz="1350" dirty="0"/>
          </a:p>
          <a:p>
            <a:endParaRPr lang="pl-PL" sz="1350" dirty="0"/>
          </a:p>
          <a:p>
            <a:r>
              <a:rPr lang="pl-PL" sz="1350" dirty="0" smtClean="0"/>
              <a:t>skala mianowana</a:t>
            </a:r>
          </a:p>
          <a:p>
            <a:endParaRPr lang="pl-PL" sz="1350" dirty="0"/>
          </a:p>
          <a:p>
            <a:r>
              <a:rPr lang="pl-PL" sz="1350" dirty="0" smtClean="0"/>
              <a:t>skala liczbowa</a:t>
            </a:r>
            <a:endParaRPr lang="pl-PL" sz="1350" dirty="0"/>
          </a:p>
          <a:p>
            <a:endParaRPr lang="pl-PL" sz="1350" dirty="0" smtClean="0"/>
          </a:p>
          <a:p>
            <a:r>
              <a:rPr lang="pl-PL" sz="1350" dirty="0" smtClean="0"/>
              <a:t>Skala 1 : 500 000 000 należy do mniej dokładnej mapy, ponieważ bardziej pomniejszono na niej obiekty.</a:t>
            </a:r>
            <a:endParaRPr lang="pl-PL" sz="1350" dirty="0"/>
          </a:p>
          <a:p>
            <a:endParaRPr lang="pl-PL" sz="1350" dirty="0"/>
          </a:p>
          <a:p>
            <a:endParaRPr lang="pl-PL" sz="1350" dirty="0"/>
          </a:p>
          <a:p>
            <a:r>
              <a:rPr lang="pl-PL" sz="1350" dirty="0" smtClean="0"/>
              <a:t>1000 </a:t>
            </a:r>
            <a:r>
              <a:rPr lang="pl-PL" sz="1350" dirty="0"/>
              <a:t>m</a:t>
            </a:r>
          </a:p>
        </p:txBody>
      </p:sp>
      <p:sp>
        <p:nvSpPr>
          <p:cNvPr id="15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4680327" y="3769825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" name="Prostokąt 2"/>
          <p:cNvSpPr/>
          <p:nvPr/>
        </p:nvSpPr>
        <p:spPr>
          <a:xfrm>
            <a:off x="967585" y="363683"/>
            <a:ext cx="75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</a:rPr>
              <a:t>Sprawdź, </a:t>
            </a:r>
            <a:r>
              <a:rPr lang="pl-PL" sz="4000" b="1" dirty="0" smtClean="0">
                <a:solidFill>
                  <a:srgbClr val="0070C0"/>
                </a:solidFill>
              </a:rPr>
              <a:t>ile pamiętasz</a:t>
            </a:r>
            <a:endParaRPr lang="pl-PL" sz="4000" dirty="0"/>
          </a:p>
        </p:txBody>
      </p:sp>
      <p:sp>
        <p:nvSpPr>
          <p:cNvPr id="17" name="Prostokąt 16"/>
          <p:cNvSpPr/>
          <p:nvPr/>
        </p:nvSpPr>
        <p:spPr>
          <a:xfrm>
            <a:off x="2452666" y="1346275"/>
            <a:ext cx="80983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latin typeface="GloberBold"/>
              </a:rPr>
              <a:t>pytania</a:t>
            </a:r>
            <a:endParaRPr lang="pl-PL" sz="1400" b="1" dirty="0"/>
          </a:p>
        </p:txBody>
      </p:sp>
      <p:sp>
        <p:nvSpPr>
          <p:cNvPr id="22" name="Prostokąt 21"/>
          <p:cNvSpPr/>
          <p:nvPr/>
        </p:nvSpPr>
        <p:spPr>
          <a:xfrm>
            <a:off x="6238740" y="1346275"/>
            <a:ext cx="115768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latin typeface="GloberBold"/>
              </a:rPr>
              <a:t>odpowiedzi</a:t>
            </a:r>
            <a:endParaRPr lang="pl-PL" sz="1400" b="1" dirty="0"/>
          </a:p>
        </p:txBody>
      </p:sp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68" y="3737697"/>
            <a:ext cx="1800000" cy="282857"/>
          </a:xfrm>
          <a:prstGeom prst="rect">
            <a:avLst/>
          </a:prstGeom>
        </p:spPr>
      </p:pic>
      <p:sp>
        <p:nvSpPr>
          <p:cNvPr id="26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4680327" y="4177521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7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4680327" y="4585217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8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4680327" y="4987362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9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4680327" y="6018499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0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4680327" y="3338013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1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4680327" y="2519842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2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4680327" y="1891676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81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FFF641EE-3E9B-848D-0B91-E6CEEDE25DAC}"/>
              </a:ext>
            </a:extLst>
          </p:cNvPr>
          <p:cNvSpPr txBox="1"/>
          <p:nvPr/>
        </p:nvSpPr>
        <p:spPr>
          <a:xfrm>
            <a:off x="967581" y="1879326"/>
            <a:ext cx="5040000" cy="4428000"/>
          </a:xfrm>
          <a:prstGeom prst="rect">
            <a:avLst/>
          </a:prstGeom>
          <a:solidFill>
            <a:srgbClr val="FBE5D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350" b="1" dirty="0" smtClean="0"/>
              <a:t>1. </a:t>
            </a:r>
            <a:r>
              <a:rPr lang="pl-PL" sz="1350" dirty="0" smtClean="0"/>
              <a:t>Zapisz </a:t>
            </a:r>
            <a:r>
              <a:rPr lang="pl-PL" sz="1350" dirty="0"/>
              <a:t>skalę liczbową </a:t>
            </a:r>
            <a:r>
              <a:rPr lang="pl-PL" sz="1350" b="1" dirty="0" smtClean="0"/>
              <a:t>1 : </a:t>
            </a:r>
            <a:r>
              <a:rPr lang="pl-PL" sz="1350" b="1" dirty="0"/>
              <a:t>400 000 </a:t>
            </a:r>
            <a:r>
              <a:rPr lang="pl-PL" sz="1350" dirty="0"/>
              <a:t>w postaci </a:t>
            </a:r>
            <a:r>
              <a:rPr lang="pl-PL" sz="1350" dirty="0" smtClean="0"/>
              <a:t>mianowanej.</a:t>
            </a:r>
            <a:endParaRPr lang="pl-PL" sz="1350" dirty="0"/>
          </a:p>
          <a:p>
            <a:endParaRPr lang="pl-PL" sz="1350" b="1" dirty="0"/>
          </a:p>
          <a:p>
            <a:endParaRPr lang="pl-PL" sz="1350" b="1" dirty="0" smtClean="0"/>
          </a:p>
          <a:p>
            <a:endParaRPr lang="pl-PL" sz="1350" b="1" dirty="0" smtClean="0"/>
          </a:p>
          <a:p>
            <a:endParaRPr lang="pl-PL" sz="1350" b="1" dirty="0"/>
          </a:p>
          <a:p>
            <a:r>
              <a:rPr lang="pl-PL" sz="1350" b="1" dirty="0" smtClean="0"/>
              <a:t>2. </a:t>
            </a:r>
            <a:r>
              <a:rPr lang="pl-PL" sz="1350" dirty="0"/>
              <a:t>Zapisz skalę liczbową </a:t>
            </a:r>
            <a:r>
              <a:rPr lang="pl-PL" sz="1350" b="1" dirty="0"/>
              <a:t>1 : </a:t>
            </a:r>
            <a:r>
              <a:rPr lang="pl-PL" sz="1350" b="1" dirty="0" smtClean="0"/>
              <a:t>250 </a:t>
            </a:r>
            <a:r>
              <a:rPr lang="pl-PL" sz="1350" b="1" dirty="0"/>
              <a:t>000 </a:t>
            </a:r>
            <a:r>
              <a:rPr lang="pl-PL" sz="1350" dirty="0"/>
              <a:t>w postaci mianowanej.</a:t>
            </a:r>
          </a:p>
          <a:p>
            <a:pPr marL="257175" indent="-257175">
              <a:buAutoNum type="arabicPeriod"/>
            </a:pPr>
            <a:endParaRPr lang="pl-PL" sz="1350" b="1" dirty="0"/>
          </a:p>
          <a:p>
            <a:endParaRPr lang="pl-PL" sz="1350" b="1" dirty="0" smtClean="0"/>
          </a:p>
          <a:p>
            <a:endParaRPr lang="pl-PL" sz="1350" b="1" dirty="0"/>
          </a:p>
          <a:p>
            <a:endParaRPr lang="pl-PL" sz="1350" b="1" dirty="0" smtClean="0"/>
          </a:p>
          <a:p>
            <a:r>
              <a:rPr lang="pl-PL" sz="1350" b="1" dirty="0" smtClean="0"/>
              <a:t>3.</a:t>
            </a:r>
            <a:r>
              <a:rPr lang="pl-PL" sz="1350" dirty="0" smtClean="0"/>
              <a:t> </a:t>
            </a:r>
            <a:r>
              <a:rPr lang="pl-PL" sz="1350" dirty="0"/>
              <a:t>Oblicz rzeczywistą odległość </a:t>
            </a:r>
            <a:r>
              <a:rPr lang="pl-PL" sz="1350" dirty="0" smtClean="0"/>
              <a:t>między dwoma miejscami, jeżeli</a:t>
            </a:r>
            <a:br>
              <a:rPr lang="pl-PL" sz="1350" dirty="0" smtClean="0"/>
            </a:br>
            <a:r>
              <a:rPr lang="pl-PL" sz="1350" dirty="0" smtClean="0"/>
              <a:t>na </a:t>
            </a:r>
            <a:r>
              <a:rPr lang="pl-PL" sz="1350" dirty="0"/>
              <a:t>mapie w skali </a:t>
            </a:r>
            <a:r>
              <a:rPr lang="pl-PL" sz="1350" b="1" dirty="0" smtClean="0"/>
              <a:t>1 : </a:t>
            </a:r>
            <a:r>
              <a:rPr lang="pl-PL" sz="1350" b="1" dirty="0"/>
              <a:t>100 000 </a:t>
            </a:r>
            <a:r>
              <a:rPr lang="pl-PL" sz="1350" dirty="0"/>
              <a:t>wynosi ona </a:t>
            </a:r>
            <a:r>
              <a:rPr lang="pl-PL" sz="1350" b="1" dirty="0"/>
              <a:t>5 cm</a:t>
            </a:r>
            <a:r>
              <a:rPr lang="pl-PL" sz="1350" dirty="0"/>
              <a:t>.</a:t>
            </a:r>
          </a:p>
          <a:p>
            <a:pPr marL="257175" indent="-257175">
              <a:buAutoNum type="arabicPeriod"/>
            </a:pPr>
            <a:endParaRPr lang="pl-PL" sz="1350" b="1" dirty="0"/>
          </a:p>
          <a:p>
            <a:endParaRPr lang="pl-PL" sz="1350" b="1" dirty="0" smtClean="0"/>
          </a:p>
          <a:p>
            <a:endParaRPr lang="pl-PL" sz="1350" b="1" dirty="0"/>
          </a:p>
          <a:p>
            <a:endParaRPr lang="pl-PL" sz="1350" b="1" dirty="0" smtClean="0"/>
          </a:p>
          <a:p>
            <a:r>
              <a:rPr lang="pl-PL" sz="1350" b="1" dirty="0" smtClean="0"/>
              <a:t>4. </a:t>
            </a:r>
            <a:r>
              <a:rPr lang="pl-PL" sz="1350" dirty="0"/>
              <a:t>Oblicz rzeczywistą odległość między dwoma miejscami, </a:t>
            </a:r>
            <a:r>
              <a:rPr lang="pl-PL" sz="1350" dirty="0" smtClean="0"/>
              <a:t>jeżeli</a:t>
            </a:r>
            <a:br>
              <a:rPr lang="pl-PL" sz="1350" dirty="0" smtClean="0"/>
            </a:br>
            <a:r>
              <a:rPr lang="pl-PL" sz="1350" dirty="0" smtClean="0"/>
              <a:t>na </a:t>
            </a:r>
            <a:r>
              <a:rPr lang="pl-PL" sz="1350" dirty="0"/>
              <a:t>mapie w skali </a:t>
            </a:r>
            <a:r>
              <a:rPr lang="pl-PL" sz="1350" b="1" dirty="0"/>
              <a:t>1 : </a:t>
            </a:r>
            <a:r>
              <a:rPr lang="pl-PL" sz="1350" b="1" dirty="0" smtClean="0"/>
              <a:t>3 550 </a:t>
            </a:r>
            <a:r>
              <a:rPr lang="pl-PL" sz="1350" b="1" dirty="0"/>
              <a:t>000 </a:t>
            </a:r>
            <a:r>
              <a:rPr lang="pl-PL" sz="1350" dirty="0"/>
              <a:t>wynosi ona </a:t>
            </a:r>
            <a:r>
              <a:rPr lang="pl-PL" sz="1350" b="1" dirty="0" smtClean="0"/>
              <a:t>6 </a:t>
            </a:r>
            <a:r>
              <a:rPr lang="pl-PL" sz="1350" b="1" dirty="0"/>
              <a:t>cm</a:t>
            </a:r>
            <a:r>
              <a:rPr lang="pl-PL" sz="1350" dirty="0"/>
              <a:t>.</a:t>
            </a:r>
          </a:p>
          <a:p>
            <a:pPr marL="257175" indent="-257175">
              <a:buAutoNum type="arabicPeriod" startAt="2"/>
            </a:pPr>
            <a:endParaRPr lang="pl-PL" sz="1350" dirty="0"/>
          </a:p>
        </p:txBody>
      </p:sp>
      <p:sp>
        <p:nvSpPr>
          <p:cNvPr id="21" name="pole tekstowe 20">
            <a:extLst>
              <a:ext uri="{FF2B5EF4-FFF2-40B4-BE49-F238E27FC236}">
                <a16:creationId xmlns="" xmlns:a16="http://schemas.microsoft.com/office/drawing/2014/main" id="{F204529B-C617-7C8E-5E89-0043A6924D02}"/>
              </a:ext>
            </a:extLst>
          </p:cNvPr>
          <p:cNvSpPr txBox="1"/>
          <p:nvPr/>
        </p:nvSpPr>
        <p:spPr>
          <a:xfrm>
            <a:off x="6548368" y="1874563"/>
            <a:ext cx="1979300" cy="44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350" dirty="0" smtClean="0"/>
              <a:t>1 </a:t>
            </a:r>
            <a:r>
              <a:rPr lang="pl-PL" sz="1350" dirty="0"/>
              <a:t>cm – 400 000 cm</a:t>
            </a:r>
          </a:p>
          <a:p>
            <a:r>
              <a:rPr lang="pl-PL" sz="1350" dirty="0"/>
              <a:t>1 cm – 4000 m</a:t>
            </a:r>
          </a:p>
          <a:p>
            <a:r>
              <a:rPr lang="pl-PL" sz="1350" b="1" dirty="0">
                <a:solidFill>
                  <a:srgbClr val="00B050"/>
                </a:solidFill>
              </a:rPr>
              <a:t>1 cm – 4 km</a:t>
            </a:r>
          </a:p>
          <a:p>
            <a:endParaRPr lang="pl-PL" sz="1350" dirty="0" smtClean="0"/>
          </a:p>
          <a:p>
            <a:endParaRPr lang="pl-PL" sz="1350" dirty="0" smtClean="0"/>
          </a:p>
          <a:p>
            <a:r>
              <a:rPr lang="pl-PL" sz="1350" dirty="0" smtClean="0"/>
              <a:t>1 </a:t>
            </a:r>
            <a:r>
              <a:rPr lang="pl-PL" sz="1350" dirty="0"/>
              <a:t>cm – </a:t>
            </a:r>
            <a:r>
              <a:rPr lang="pl-PL" sz="1350" dirty="0" smtClean="0"/>
              <a:t>250 </a:t>
            </a:r>
            <a:r>
              <a:rPr lang="pl-PL" sz="1350" dirty="0"/>
              <a:t>000 cm</a:t>
            </a:r>
          </a:p>
          <a:p>
            <a:r>
              <a:rPr lang="pl-PL" sz="1350" dirty="0"/>
              <a:t>1 cm – </a:t>
            </a:r>
            <a:r>
              <a:rPr lang="pl-PL" sz="1350" dirty="0" smtClean="0"/>
              <a:t>2500 </a:t>
            </a:r>
            <a:r>
              <a:rPr lang="pl-PL" sz="1350" dirty="0"/>
              <a:t>m</a:t>
            </a:r>
          </a:p>
          <a:p>
            <a:r>
              <a:rPr lang="pl-PL" sz="1350" b="1" dirty="0">
                <a:solidFill>
                  <a:srgbClr val="00B050"/>
                </a:solidFill>
              </a:rPr>
              <a:t>1 cm – </a:t>
            </a:r>
            <a:r>
              <a:rPr lang="pl-PL" sz="1350" b="1" dirty="0" smtClean="0">
                <a:solidFill>
                  <a:srgbClr val="00B050"/>
                </a:solidFill>
              </a:rPr>
              <a:t>2,5 km</a:t>
            </a:r>
          </a:p>
          <a:p>
            <a:endParaRPr lang="pl-PL" sz="1350" dirty="0" smtClean="0"/>
          </a:p>
          <a:p>
            <a:endParaRPr lang="pl-PL" sz="1350" dirty="0"/>
          </a:p>
          <a:p>
            <a:r>
              <a:rPr lang="pl-PL" sz="1350" dirty="0"/>
              <a:t>1 cm – </a:t>
            </a:r>
            <a:r>
              <a:rPr lang="pl-PL" sz="1350" dirty="0" smtClean="0"/>
              <a:t>100 </a:t>
            </a:r>
            <a:r>
              <a:rPr lang="pl-PL" sz="1350" dirty="0"/>
              <a:t>000 cm</a:t>
            </a:r>
          </a:p>
          <a:p>
            <a:r>
              <a:rPr lang="pl-PL" sz="1350" dirty="0"/>
              <a:t>1 cm – </a:t>
            </a:r>
            <a:r>
              <a:rPr lang="pl-PL" sz="1350" dirty="0" smtClean="0"/>
              <a:t>1000 </a:t>
            </a:r>
            <a:r>
              <a:rPr lang="pl-PL" sz="1350" dirty="0"/>
              <a:t>m</a:t>
            </a:r>
          </a:p>
          <a:p>
            <a:r>
              <a:rPr lang="pl-PL" sz="1350" dirty="0"/>
              <a:t>1 cm – </a:t>
            </a:r>
            <a:r>
              <a:rPr lang="pl-PL" sz="1350" dirty="0" smtClean="0"/>
              <a:t>1 </a:t>
            </a:r>
            <a:r>
              <a:rPr lang="pl-PL" sz="1350" dirty="0"/>
              <a:t>km</a:t>
            </a:r>
          </a:p>
          <a:p>
            <a:r>
              <a:rPr lang="pl-PL" sz="1350" b="1" dirty="0" smtClean="0">
                <a:solidFill>
                  <a:srgbClr val="00B050"/>
                </a:solidFill>
              </a:rPr>
              <a:t>5 cm – 5 km</a:t>
            </a:r>
          </a:p>
          <a:p>
            <a:endParaRPr lang="pl-PL" sz="1350" dirty="0" smtClean="0"/>
          </a:p>
          <a:p>
            <a:endParaRPr lang="pl-PL" sz="1350" dirty="0"/>
          </a:p>
          <a:p>
            <a:r>
              <a:rPr lang="pl-PL" sz="1350" dirty="0"/>
              <a:t>1 cm – </a:t>
            </a:r>
            <a:r>
              <a:rPr lang="pl-PL" sz="1350" dirty="0" smtClean="0"/>
              <a:t>3 550 </a:t>
            </a:r>
            <a:r>
              <a:rPr lang="pl-PL" sz="1350" dirty="0"/>
              <a:t>000 </a:t>
            </a:r>
            <a:r>
              <a:rPr lang="pl-PL" sz="1350" dirty="0" smtClean="0"/>
              <a:t>cm</a:t>
            </a:r>
          </a:p>
          <a:p>
            <a:r>
              <a:rPr lang="pl-PL" sz="1350" dirty="0" smtClean="0"/>
              <a:t>1 cm – 35 500 m</a:t>
            </a:r>
          </a:p>
          <a:p>
            <a:r>
              <a:rPr lang="pl-PL" sz="1350" dirty="0" smtClean="0"/>
              <a:t>1 </a:t>
            </a:r>
            <a:r>
              <a:rPr lang="pl-PL" sz="1350" dirty="0"/>
              <a:t>cm – </a:t>
            </a:r>
            <a:r>
              <a:rPr lang="pl-PL" sz="1350" dirty="0" smtClean="0"/>
              <a:t>35,5 km</a:t>
            </a:r>
          </a:p>
          <a:p>
            <a:r>
              <a:rPr lang="pl-PL" sz="1350" dirty="0" smtClean="0"/>
              <a:t>6 </a:t>
            </a:r>
            <a:r>
              <a:rPr lang="pl-PL" sz="1350" dirty="0"/>
              <a:t>ꞏ 35,5 = </a:t>
            </a:r>
            <a:r>
              <a:rPr lang="pl-PL" sz="1350" dirty="0" smtClean="0"/>
              <a:t>213</a:t>
            </a:r>
            <a:endParaRPr lang="pl-PL" sz="1350" dirty="0"/>
          </a:p>
          <a:p>
            <a:r>
              <a:rPr lang="pl-PL" sz="1350" b="1" dirty="0" smtClean="0">
                <a:solidFill>
                  <a:srgbClr val="00B050"/>
                </a:solidFill>
              </a:rPr>
              <a:t>6 </a:t>
            </a:r>
            <a:r>
              <a:rPr lang="pl-PL" sz="1350" b="1" dirty="0">
                <a:solidFill>
                  <a:srgbClr val="00B050"/>
                </a:solidFill>
              </a:rPr>
              <a:t>cm – </a:t>
            </a:r>
            <a:r>
              <a:rPr lang="pl-PL" sz="1350" b="1" dirty="0" smtClean="0">
                <a:solidFill>
                  <a:srgbClr val="00B050"/>
                </a:solidFill>
              </a:rPr>
              <a:t>213 km</a:t>
            </a:r>
            <a:endParaRPr lang="pl-PL" sz="2100" b="1" dirty="0">
              <a:solidFill>
                <a:srgbClr val="00B05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067433" y="1346275"/>
            <a:ext cx="84029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latin typeface="GloberBold"/>
              </a:rPr>
              <a:t>zadania</a:t>
            </a:r>
            <a:endParaRPr lang="pl-PL" sz="1400" b="1" dirty="0"/>
          </a:p>
        </p:txBody>
      </p:sp>
      <p:sp>
        <p:nvSpPr>
          <p:cNvPr id="14" name="Prostokąt 13"/>
          <p:cNvSpPr/>
          <p:nvPr/>
        </p:nvSpPr>
        <p:spPr>
          <a:xfrm>
            <a:off x="6943143" y="1346275"/>
            <a:ext cx="118974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latin typeface="GloberBold"/>
              </a:rPr>
              <a:t>rozwiązania</a:t>
            </a:r>
            <a:endParaRPr lang="pl-PL" sz="1400" b="1" dirty="0"/>
          </a:p>
        </p:txBody>
      </p:sp>
      <p:sp>
        <p:nvSpPr>
          <p:cNvPr id="17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6050891" y="1874563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4E62D3-7123-DA34-20C7-6FD7AD9F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4" y="219076"/>
            <a:ext cx="7547765" cy="1325563"/>
          </a:xfrm>
        </p:spPr>
        <p:txBody>
          <a:bodyPr>
            <a:normAutofit/>
          </a:bodyPr>
          <a:lstStyle/>
          <a:p>
            <a:pPr algn="ctr">
              <a:lnSpc>
                <a:spcPct val="0"/>
              </a:lnSpc>
            </a:pPr>
            <a:r>
              <a:rPr lang="pl-PL" sz="4000" b="1" dirty="0">
                <a:solidFill>
                  <a:srgbClr val="0070C0"/>
                </a:solidFill>
                <a:latin typeface="+mn-lt"/>
              </a:rPr>
              <a:t>Sprawdź, </a:t>
            </a: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czy umiesz</a:t>
            </a:r>
            <a:endParaRPr lang="pl-PL" sz="4000" dirty="0"/>
          </a:p>
        </p:txBody>
      </p:sp>
      <p:sp>
        <p:nvSpPr>
          <p:cNvPr id="18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6050891" y="2904492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9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6050891" y="3963384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0" name="Strzałka: w prawo 14">
            <a:extLst>
              <a:ext uri="{FF2B5EF4-FFF2-40B4-BE49-F238E27FC236}">
                <a16:creationId xmlns="" xmlns:a16="http://schemas.microsoft.com/office/drawing/2014/main" id="{3A0704EC-B6D7-9042-B3E6-3EF08000CFFE}"/>
              </a:ext>
            </a:extLst>
          </p:cNvPr>
          <p:cNvSpPr/>
          <p:nvPr/>
        </p:nvSpPr>
        <p:spPr>
          <a:xfrm>
            <a:off x="6050891" y="5136192"/>
            <a:ext cx="468000" cy="28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32803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4"/>
          <a:stretch/>
        </p:blipFill>
        <p:spPr>
          <a:xfrm>
            <a:off x="3599741" y="2709000"/>
            <a:ext cx="4927844" cy="36000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9846245C-8913-2CFB-0BC2-B6C774337FC2}"/>
              </a:ext>
            </a:extLst>
          </p:cNvPr>
          <p:cNvSpPr txBox="1"/>
          <p:nvPr/>
        </p:nvSpPr>
        <p:spPr>
          <a:xfrm>
            <a:off x="966228" y="1273053"/>
            <a:ext cx="75568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GloberBold"/>
              </a:rPr>
              <a:t>Wyobraź sobie, że planujesz z rodzicami wycieczkę, ale niestety rozładował wam się </a:t>
            </a:r>
            <a:r>
              <a:rPr lang="pl-PL" dirty="0" smtClean="0">
                <a:latin typeface="GloberBold"/>
              </a:rPr>
              <a:t>telefon, na którym można by sprawdzić</a:t>
            </a:r>
            <a:r>
              <a:rPr lang="pl-PL" dirty="0">
                <a:latin typeface="GloberBold"/>
              </a:rPr>
              <a:t>, </a:t>
            </a:r>
            <a:r>
              <a:rPr lang="pl-PL" dirty="0" smtClean="0">
                <a:latin typeface="GloberBold"/>
              </a:rPr>
              <a:t/>
            </a:r>
            <a:br>
              <a:rPr lang="pl-PL" dirty="0" smtClean="0">
                <a:latin typeface="GloberBold"/>
              </a:rPr>
            </a:br>
            <a:r>
              <a:rPr lang="pl-PL" dirty="0" smtClean="0">
                <a:latin typeface="GloberBold"/>
              </a:rPr>
              <a:t>ile </a:t>
            </a:r>
            <a:r>
              <a:rPr lang="pl-PL" dirty="0">
                <a:latin typeface="GloberBold"/>
              </a:rPr>
              <a:t>kilometrów będzie miała wasza </a:t>
            </a:r>
            <a:r>
              <a:rPr lang="pl-PL" dirty="0" smtClean="0">
                <a:latin typeface="GloberBold"/>
              </a:rPr>
              <a:t>trasa.</a:t>
            </a:r>
            <a:endParaRPr lang="pl-PL" dirty="0">
              <a:latin typeface="GloberBold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ACF79B-9092-E48C-1F29-23B12635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5" y="42901"/>
            <a:ext cx="7560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dirty="0">
                <a:solidFill>
                  <a:srgbClr val="0070C0"/>
                </a:solidFill>
                <a:latin typeface="+mn-lt"/>
              </a:rPr>
              <a:t>Do czego </a:t>
            </a: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służy skala</a:t>
            </a:r>
            <a:r>
              <a:rPr lang="pl-PL" sz="4000" b="1" dirty="0">
                <a:solidFill>
                  <a:srgbClr val="0070C0"/>
                </a:solidFill>
                <a:latin typeface="+mn-lt"/>
              </a:rPr>
              <a:t>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1168A3F-440E-8EA0-69FB-6D2C5F9E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64" y="3885152"/>
            <a:ext cx="2554021" cy="1112357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GloberBold"/>
              </a:rPr>
              <a:t>Skala informuje o tym, </a:t>
            </a:r>
            <a:r>
              <a:rPr lang="pl-PL" sz="1400" dirty="0" smtClean="0">
                <a:latin typeface="GloberBold"/>
              </a:rPr>
              <a:t/>
            </a:r>
            <a:br>
              <a:rPr lang="pl-PL" sz="1400" dirty="0" smtClean="0">
                <a:latin typeface="GloberBold"/>
              </a:rPr>
            </a:br>
            <a:r>
              <a:rPr lang="pl-PL" sz="1400" dirty="0" smtClean="0">
                <a:latin typeface="GloberBold"/>
              </a:rPr>
              <a:t>o </a:t>
            </a:r>
            <a:r>
              <a:rPr lang="pl-PL" sz="1400" dirty="0">
                <a:latin typeface="GloberBold"/>
              </a:rPr>
              <a:t>ile pomniejszono obszar przedstawiony na mapie</a:t>
            </a:r>
            <a:r>
              <a:rPr lang="pl-PL" sz="1400" dirty="0" smtClean="0">
                <a:latin typeface="GloberBold"/>
              </a:rPr>
              <a:t>. </a:t>
            </a:r>
            <a:br>
              <a:rPr lang="pl-PL" sz="1400" dirty="0" smtClean="0">
                <a:latin typeface="GloberBold"/>
              </a:rPr>
            </a:br>
            <a:r>
              <a:rPr lang="pl-PL" sz="1400" dirty="0" smtClean="0">
                <a:latin typeface="GloberBold"/>
              </a:rPr>
              <a:t>W </a:t>
            </a:r>
            <a:r>
              <a:rPr lang="pl-PL" sz="1400" dirty="0">
                <a:latin typeface="GloberBold"/>
              </a:rPr>
              <a:t>związku z tym za jej pomocą możemy: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35F1AF77-ABE1-563D-8593-3665D738D9BC}"/>
              </a:ext>
            </a:extLst>
          </p:cNvPr>
          <p:cNvSpPr txBox="1"/>
          <p:nvPr/>
        </p:nvSpPr>
        <p:spPr>
          <a:xfrm>
            <a:off x="967583" y="2802811"/>
            <a:ext cx="237650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Na szczęście macie</a:t>
            </a:r>
          </a:p>
          <a:p>
            <a:pPr algn="ctr"/>
            <a:r>
              <a:rPr lang="pl-PL" sz="1600" dirty="0" smtClean="0">
                <a:latin typeface="GloberBold"/>
              </a:rPr>
              <a:t>ze sobą </a:t>
            </a:r>
            <a:r>
              <a:rPr lang="pl-PL" sz="1600" b="1" dirty="0" smtClean="0">
                <a:latin typeface="GloberBold"/>
              </a:rPr>
              <a:t>mapę</a:t>
            </a:r>
            <a:r>
              <a:rPr lang="pl-PL" sz="1600" dirty="0" smtClean="0">
                <a:latin typeface="GloberBold"/>
              </a:rPr>
              <a:t>!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56" y="2522151"/>
            <a:ext cx="1080000" cy="208541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871785" y="5118173"/>
            <a:ext cx="2568099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l-PL" sz="1400" dirty="0" smtClean="0">
                <a:solidFill>
                  <a:srgbClr val="0070C0"/>
                </a:solidFill>
                <a:latin typeface="GloberBold"/>
              </a:rPr>
              <a:t>► </a:t>
            </a:r>
            <a:r>
              <a:rPr lang="pl-PL" sz="1400" dirty="0" smtClean="0">
                <a:latin typeface="GloberBold"/>
              </a:rPr>
              <a:t>obliczyć rzeczywistą odległość </a:t>
            </a:r>
            <a:r>
              <a:rPr lang="pl-PL" sz="1400" dirty="0">
                <a:latin typeface="GloberBold"/>
              </a:rPr>
              <a:t>między różnymi </a:t>
            </a:r>
            <a:r>
              <a:rPr lang="pl-PL" sz="1400" dirty="0" smtClean="0">
                <a:latin typeface="GloberBold"/>
              </a:rPr>
              <a:t>miejscami</a:t>
            </a:r>
          </a:p>
          <a:p>
            <a:pPr>
              <a:spcBef>
                <a:spcPts val="1000"/>
              </a:spcBef>
            </a:pPr>
            <a:r>
              <a:rPr lang="pl-PL" sz="1400" dirty="0">
                <a:solidFill>
                  <a:srgbClr val="0070C0"/>
                </a:solidFill>
                <a:latin typeface="GloberBold"/>
              </a:rPr>
              <a:t>►</a:t>
            </a:r>
            <a:r>
              <a:rPr lang="pl-PL" sz="1400" dirty="0">
                <a:latin typeface="GloberBold"/>
              </a:rPr>
              <a:t> obliczyć rzeczywisty rozmiar </a:t>
            </a:r>
            <a:r>
              <a:rPr lang="pl-PL" sz="1400" dirty="0" smtClean="0">
                <a:latin typeface="GloberBold"/>
              </a:rPr>
              <a:t>różnych obiektów</a:t>
            </a:r>
            <a:endParaRPr lang="pl-PL" sz="1400" dirty="0">
              <a:latin typeface="GloberBold"/>
            </a:endParaRPr>
          </a:p>
        </p:txBody>
      </p:sp>
    </p:spTree>
    <p:extLst>
      <p:ext uri="{BB962C8B-B14F-4D97-AF65-F5344CB8AC3E}">
        <p14:creationId xmlns:p14="http://schemas.microsoft.com/office/powerpoint/2010/main" val="28934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85" y="4828677"/>
            <a:ext cx="2016000" cy="420731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35F1AF77-ABE1-563D-8593-3665D738D9BC}"/>
              </a:ext>
            </a:extLst>
          </p:cNvPr>
          <p:cNvSpPr txBox="1"/>
          <p:nvPr/>
        </p:nvSpPr>
        <p:spPr>
          <a:xfrm>
            <a:off x="6151078" y="2792749"/>
            <a:ext cx="237650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GloberBold"/>
              </a:rPr>
              <a:t>skala liniowa</a:t>
            </a:r>
          </a:p>
          <a:p>
            <a:pPr algn="ctr"/>
            <a:r>
              <a:rPr lang="pl-PL" dirty="0" smtClean="0">
                <a:latin typeface="GloberBold"/>
              </a:rPr>
              <a:t>(podziałka liniowa)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35F1AF77-ABE1-563D-8593-3665D738D9BC}"/>
              </a:ext>
            </a:extLst>
          </p:cNvPr>
          <p:cNvSpPr txBox="1"/>
          <p:nvPr/>
        </p:nvSpPr>
        <p:spPr>
          <a:xfrm>
            <a:off x="3386589" y="4719782"/>
            <a:ext cx="23765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GloberBold"/>
              </a:rPr>
              <a:t>skala mianowana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35F1AF77-ABE1-563D-8593-3665D738D9BC}"/>
              </a:ext>
            </a:extLst>
          </p:cNvPr>
          <p:cNvSpPr txBox="1"/>
          <p:nvPr/>
        </p:nvSpPr>
        <p:spPr>
          <a:xfrm>
            <a:off x="967585" y="2792749"/>
            <a:ext cx="23765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GloberBold"/>
              </a:rPr>
              <a:t>skala liczbowa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6AD0F2-9695-B617-9CD5-566E1347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4" y="42902"/>
            <a:ext cx="7547765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Jakie są rodzaje skali?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Strzałka: w lewo 8">
            <a:extLst>
              <a:ext uri="{FF2B5EF4-FFF2-40B4-BE49-F238E27FC236}">
                <a16:creationId xmlns="" xmlns:a16="http://schemas.microsoft.com/office/drawing/2014/main" id="{17C23C73-4E03-90B1-AA26-4FE73EDD4C74}"/>
              </a:ext>
            </a:extLst>
          </p:cNvPr>
          <p:cNvSpPr/>
          <p:nvPr/>
        </p:nvSpPr>
        <p:spPr>
          <a:xfrm rot="16200000">
            <a:off x="3208404" y="2888012"/>
            <a:ext cx="2717553" cy="514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E3A789FA-278B-6B40-E995-0FA48B7B8998}"/>
              </a:ext>
            </a:extLst>
          </p:cNvPr>
          <p:cNvSpPr txBox="1"/>
          <p:nvPr/>
        </p:nvSpPr>
        <p:spPr>
          <a:xfrm>
            <a:off x="967584" y="3381375"/>
            <a:ext cx="21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GloberBold"/>
              </a:rPr>
              <a:t>zapis </a:t>
            </a:r>
            <a:r>
              <a:rPr lang="pl-PL" sz="1400" dirty="0">
                <a:latin typeface="GloberBold"/>
              </a:rPr>
              <a:t>ze </a:t>
            </a:r>
            <a:r>
              <a:rPr lang="pl-PL" sz="1400" dirty="0" smtClean="0">
                <a:latin typeface="GloberBold"/>
              </a:rPr>
              <a:t>znakiem</a:t>
            </a:r>
          </a:p>
          <a:p>
            <a:pPr algn="ctr"/>
            <a:r>
              <a:rPr lang="pl-PL" sz="1400" dirty="0" smtClean="0">
                <a:latin typeface="GloberBold"/>
              </a:rPr>
              <a:t>dzielenia i </a:t>
            </a:r>
            <a:r>
              <a:rPr lang="pl-PL" sz="1400" dirty="0">
                <a:latin typeface="GloberBold"/>
              </a:rPr>
              <a:t>liczbami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ACECB148-A991-CF9E-253B-AA005EA8F313}"/>
              </a:ext>
            </a:extLst>
          </p:cNvPr>
          <p:cNvSpPr txBox="1"/>
          <p:nvPr/>
        </p:nvSpPr>
        <p:spPr>
          <a:xfrm>
            <a:off x="967583" y="4042172"/>
            <a:ext cx="216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1 : </a:t>
            </a:r>
            <a:r>
              <a:rPr lang="pl-PL" sz="2400" b="1" dirty="0">
                <a:solidFill>
                  <a:srgbClr val="C00000"/>
                </a:solidFill>
              </a:rPr>
              <a:t>500 000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="" xmlns:a16="http://schemas.microsoft.com/office/drawing/2014/main" id="{3BF05AAA-1395-A9BF-2358-2935DED631D8}"/>
              </a:ext>
            </a:extLst>
          </p:cNvPr>
          <p:cNvSpPr txBox="1"/>
          <p:nvPr/>
        </p:nvSpPr>
        <p:spPr>
          <a:xfrm>
            <a:off x="3386589" y="5972493"/>
            <a:ext cx="2376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1 cm – 5 km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="" xmlns:a16="http://schemas.microsoft.com/office/drawing/2014/main" id="{A0772A04-321B-4E85-BE05-332C1FFFF3FA}"/>
              </a:ext>
            </a:extLst>
          </p:cNvPr>
          <p:cNvSpPr txBox="1"/>
          <p:nvPr/>
        </p:nvSpPr>
        <p:spPr>
          <a:xfrm>
            <a:off x="3386589" y="5309407"/>
            <a:ext cx="237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GloberBold"/>
              </a:rPr>
              <a:t>z</a:t>
            </a:r>
            <a:r>
              <a:rPr lang="pl-PL" sz="1400" dirty="0" smtClean="0">
                <a:latin typeface="GloberBold"/>
              </a:rPr>
              <a:t>apis </a:t>
            </a:r>
            <a:r>
              <a:rPr lang="pl-PL" sz="1400" dirty="0">
                <a:latin typeface="GloberBold"/>
              </a:rPr>
              <a:t>z myślnikiem </a:t>
            </a:r>
            <a:endParaRPr lang="pl-PL" sz="1400" dirty="0" smtClean="0">
              <a:latin typeface="GloberBold"/>
            </a:endParaRPr>
          </a:p>
          <a:p>
            <a:pPr algn="ctr"/>
            <a:r>
              <a:rPr lang="pl-PL" sz="1400" dirty="0" smtClean="0">
                <a:latin typeface="GloberBold"/>
              </a:rPr>
              <a:t>i </a:t>
            </a:r>
            <a:r>
              <a:rPr lang="pl-PL" sz="1400" dirty="0">
                <a:latin typeface="GloberBold"/>
              </a:rPr>
              <a:t>jednostkami odległości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="" xmlns:a16="http://schemas.microsoft.com/office/drawing/2014/main" id="{6D78A0F3-548F-5052-9BB4-EEE05E97DA94}"/>
              </a:ext>
            </a:extLst>
          </p:cNvPr>
          <p:cNvSpPr txBox="1"/>
          <p:nvPr/>
        </p:nvSpPr>
        <p:spPr>
          <a:xfrm>
            <a:off x="6151078" y="3591234"/>
            <a:ext cx="2376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GloberBold"/>
              </a:rPr>
              <a:t>odcinek podzielony</a:t>
            </a:r>
          </a:p>
          <a:p>
            <a:pPr algn="ctr"/>
            <a:r>
              <a:rPr lang="pl-PL" sz="1400" dirty="0" smtClean="0">
                <a:latin typeface="GloberBold"/>
              </a:rPr>
              <a:t>na </a:t>
            </a:r>
            <a:r>
              <a:rPr lang="pl-PL" sz="1400" dirty="0">
                <a:latin typeface="GloberBold"/>
              </a:rPr>
              <a:t>równe części </a:t>
            </a:r>
            <a:endParaRPr lang="pl-PL" sz="1400" dirty="0" smtClean="0">
              <a:latin typeface="GloberBold"/>
            </a:endParaRPr>
          </a:p>
          <a:p>
            <a:pPr algn="ctr"/>
            <a:r>
              <a:rPr lang="pl-PL" sz="1400" dirty="0" smtClean="0">
                <a:latin typeface="GloberBold"/>
              </a:rPr>
              <a:t>z </a:t>
            </a:r>
            <a:r>
              <a:rPr lang="pl-PL" sz="1400" dirty="0">
                <a:latin typeface="GloberBold"/>
              </a:rPr>
              <a:t>zapisanymi przy nich liczbami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21" name="Strzałka: w lewo 8">
            <a:extLst>
              <a:ext uri="{FF2B5EF4-FFF2-40B4-BE49-F238E27FC236}">
                <a16:creationId xmlns="" xmlns:a16="http://schemas.microsoft.com/office/drawing/2014/main" id="{17C23C73-4E03-90B1-AA26-4FE73EDD4C74}"/>
              </a:ext>
            </a:extLst>
          </p:cNvPr>
          <p:cNvSpPr/>
          <p:nvPr/>
        </p:nvSpPr>
        <p:spPr>
          <a:xfrm rot="-1800000">
            <a:off x="2388842" y="1785333"/>
            <a:ext cx="1657946" cy="514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2" name="Strzałka: w lewo 8">
            <a:extLst>
              <a:ext uri="{FF2B5EF4-FFF2-40B4-BE49-F238E27FC236}">
                <a16:creationId xmlns="" xmlns:a16="http://schemas.microsoft.com/office/drawing/2014/main" id="{17C23C73-4E03-90B1-AA26-4FE73EDD4C74}"/>
              </a:ext>
            </a:extLst>
          </p:cNvPr>
          <p:cNvSpPr/>
          <p:nvPr/>
        </p:nvSpPr>
        <p:spPr>
          <a:xfrm rot="12600000">
            <a:off x="5079794" y="1785333"/>
            <a:ext cx="1657946" cy="514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33427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9" grpId="0" animBg="1"/>
      <p:bldP spid="14" grpId="0"/>
      <p:bldP spid="25" grpId="0"/>
      <p:bldP spid="26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9846245C-8913-2CFB-0BC2-B6C774337FC2}"/>
              </a:ext>
            </a:extLst>
          </p:cNvPr>
          <p:cNvSpPr txBox="1"/>
          <p:nvPr/>
        </p:nvSpPr>
        <p:spPr>
          <a:xfrm>
            <a:off x="967585" y="1273053"/>
            <a:ext cx="7560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GloberRegular"/>
              </a:rPr>
              <a:t>Gdy znamy skalę dwóch map, możemy łatwo stwierdzić, </a:t>
            </a:r>
            <a:br>
              <a:rPr lang="pl-PL" dirty="0" smtClean="0">
                <a:latin typeface="GloberRegular"/>
              </a:rPr>
            </a:br>
            <a:r>
              <a:rPr lang="pl-PL" dirty="0" smtClean="0">
                <a:latin typeface="GloberRegular"/>
              </a:rPr>
              <a:t>która </a:t>
            </a:r>
            <a:r>
              <a:rPr lang="pl-PL" dirty="0">
                <a:latin typeface="GloberRegular"/>
              </a:rPr>
              <a:t>z </a:t>
            </a:r>
            <a:r>
              <a:rPr lang="pl-PL" dirty="0" smtClean="0">
                <a:latin typeface="GloberRegular"/>
              </a:rPr>
              <a:t>nich jest dokładniejsza, czyli przedstawia </a:t>
            </a:r>
            <a:r>
              <a:rPr lang="pl-PL" dirty="0">
                <a:latin typeface="GloberRegular"/>
              </a:rPr>
              <a:t>więcej </a:t>
            </a:r>
            <a:r>
              <a:rPr lang="pl-PL" dirty="0" smtClean="0">
                <a:latin typeface="GloberRegular"/>
              </a:rPr>
              <a:t>szczegółów.</a:t>
            </a:r>
            <a:endParaRPr lang="pl-PL" dirty="0">
              <a:latin typeface="GloberRegular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9C2D0C-3F62-5AC7-AB41-E07544A3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4" y="69851"/>
            <a:ext cx="7560001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+mn-lt"/>
              </a:rPr>
              <a:t>Szczegółowość </a:t>
            </a: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map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34341223-B564-ECF5-2D67-AD177FD2DFC3}"/>
              </a:ext>
            </a:extLst>
          </p:cNvPr>
          <p:cNvSpPr txBox="1"/>
          <p:nvPr/>
        </p:nvSpPr>
        <p:spPr>
          <a:xfrm>
            <a:off x="967585" y="2297255"/>
            <a:ext cx="191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GloberBold"/>
              </a:rPr>
              <a:t>mapa o skali</a:t>
            </a:r>
          </a:p>
          <a:p>
            <a:pPr algn="ctr"/>
            <a:r>
              <a:rPr lang="pl-PL" dirty="0" smtClean="0">
                <a:latin typeface="GloberBold"/>
              </a:rPr>
              <a:t>1 : </a:t>
            </a:r>
            <a:r>
              <a:rPr lang="pl-PL" dirty="0">
                <a:latin typeface="GloberBold"/>
              </a:rPr>
              <a:t>100 000 000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DC891237-88D9-3815-FAE7-C363E7D218CA}"/>
              </a:ext>
            </a:extLst>
          </p:cNvPr>
          <p:cNvSpPr txBox="1"/>
          <p:nvPr/>
        </p:nvSpPr>
        <p:spPr>
          <a:xfrm>
            <a:off x="7007555" y="2297255"/>
            <a:ext cx="152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GloberBold"/>
              </a:rPr>
              <a:t>mapa o skali</a:t>
            </a:r>
          </a:p>
          <a:p>
            <a:pPr algn="ctr"/>
            <a:r>
              <a:rPr lang="pl-PL" dirty="0" smtClean="0">
                <a:latin typeface="GloberBold"/>
              </a:rPr>
              <a:t>1 : </a:t>
            </a:r>
            <a:r>
              <a:rPr lang="pl-PL" dirty="0">
                <a:latin typeface="GloberBold"/>
              </a:rPr>
              <a:t>10 000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E4DA5113-A655-49C3-6217-3E0AD32DD34B}"/>
              </a:ext>
            </a:extLst>
          </p:cNvPr>
          <p:cNvSpPr txBox="1"/>
          <p:nvPr/>
        </p:nvSpPr>
        <p:spPr>
          <a:xfrm>
            <a:off x="4265860" y="2297255"/>
            <a:ext cx="93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</a:rPr>
              <a:t>czy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10A5AD04-27B0-DA47-DC6E-F8F01880696E}"/>
              </a:ext>
            </a:extLst>
          </p:cNvPr>
          <p:cNvSpPr txBox="1"/>
          <p:nvPr/>
        </p:nvSpPr>
        <p:spPr>
          <a:xfrm>
            <a:off x="967584" y="3305918"/>
            <a:ext cx="756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GloberRegular"/>
              </a:rPr>
              <a:t>Im większa liczba </a:t>
            </a:r>
            <a:endParaRPr lang="pl-PL" sz="1600" b="1" dirty="0" smtClean="0">
              <a:solidFill>
                <a:srgbClr val="C00000"/>
              </a:solidFill>
              <a:latin typeface="GloberRegular"/>
            </a:endParaRPr>
          </a:p>
          <a:p>
            <a:pPr algn="ctr"/>
            <a:r>
              <a:rPr lang="pl-PL" sz="1600" dirty="0" smtClean="0">
                <a:latin typeface="GloberRegular"/>
              </a:rPr>
              <a:t>po </a:t>
            </a:r>
            <a:r>
              <a:rPr lang="pl-PL" sz="1600" dirty="0">
                <a:latin typeface="GloberRegular"/>
              </a:rPr>
              <a:t>znaku </a:t>
            </a:r>
            <a:r>
              <a:rPr lang="pl-PL" sz="1600" dirty="0" smtClean="0">
                <a:latin typeface="GloberRegular"/>
              </a:rPr>
              <a:t>dzielenia w </a:t>
            </a:r>
            <a:r>
              <a:rPr lang="pl-PL" sz="1600" dirty="0">
                <a:latin typeface="GloberRegular"/>
              </a:rPr>
              <a:t>zapisie skali liczbowej</a:t>
            </a:r>
            <a:r>
              <a:rPr lang="pl-PL" sz="1600" dirty="0" smtClean="0">
                <a:latin typeface="GloberRegular"/>
              </a:rPr>
              <a:t>,</a:t>
            </a:r>
          </a:p>
          <a:p>
            <a:pPr algn="ctr"/>
            <a:r>
              <a:rPr lang="pl-PL" sz="1600" b="1" dirty="0" smtClean="0">
                <a:solidFill>
                  <a:srgbClr val="C00000"/>
                </a:solidFill>
                <a:latin typeface="GloberRegular"/>
              </a:rPr>
              <a:t>tym </a:t>
            </a:r>
            <a:r>
              <a:rPr lang="pl-PL" sz="1600" b="1" dirty="0">
                <a:solidFill>
                  <a:srgbClr val="C00000"/>
                </a:solidFill>
                <a:latin typeface="GloberRegular"/>
              </a:rPr>
              <a:t>bardziej pomniejszono </a:t>
            </a:r>
            <a:endParaRPr lang="pl-PL" sz="1600" b="1" dirty="0" smtClean="0">
              <a:solidFill>
                <a:srgbClr val="C00000"/>
              </a:solidFill>
              <a:latin typeface="GloberRegular"/>
            </a:endParaRPr>
          </a:p>
          <a:p>
            <a:pPr algn="ctr"/>
            <a:r>
              <a:rPr lang="pl-PL" sz="1600" dirty="0" smtClean="0">
                <a:latin typeface="GloberRegular"/>
              </a:rPr>
              <a:t>obszar </a:t>
            </a:r>
            <a:r>
              <a:rPr lang="pl-PL" sz="1600" dirty="0">
                <a:latin typeface="GloberRegular"/>
              </a:rPr>
              <a:t>czy </a:t>
            </a:r>
            <a:r>
              <a:rPr lang="pl-PL" sz="1600" dirty="0" smtClean="0">
                <a:latin typeface="GloberRegular"/>
              </a:rPr>
              <a:t>obiekt. </a:t>
            </a:r>
            <a:endParaRPr lang="pl-PL" sz="1600" dirty="0">
              <a:latin typeface="GloberRegular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="" xmlns:a16="http://schemas.microsoft.com/office/drawing/2014/main" id="{34341223-B564-ECF5-2D67-AD177FD2DFC3}"/>
              </a:ext>
            </a:extLst>
          </p:cNvPr>
          <p:cNvSpPr txBox="1"/>
          <p:nvPr/>
        </p:nvSpPr>
        <p:spPr>
          <a:xfrm>
            <a:off x="967585" y="4589842"/>
            <a:ext cx="24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GloberBold"/>
              </a:rPr>
              <a:t>Na mapie o tej skali </a:t>
            </a:r>
          </a:p>
          <a:p>
            <a:pPr algn="ctr"/>
            <a:r>
              <a:rPr lang="pl-PL" sz="1400" dirty="0" smtClean="0">
                <a:latin typeface="GloberBold"/>
              </a:rPr>
              <a:t>każdy obiekt pomniejszono </a:t>
            </a:r>
          </a:p>
          <a:p>
            <a:pPr algn="ctr"/>
            <a:r>
              <a:rPr lang="pl-PL" sz="1400" b="1" dirty="0" smtClean="0">
                <a:solidFill>
                  <a:srgbClr val="C00000"/>
                </a:solidFill>
                <a:latin typeface="GloberBold"/>
              </a:rPr>
              <a:t>aż</a:t>
            </a:r>
            <a:r>
              <a:rPr lang="pl-PL" sz="1400" dirty="0" smtClean="0">
                <a:latin typeface="GloberBold"/>
              </a:rPr>
              <a:t> 100 milionów razy!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="" xmlns:a16="http://schemas.microsoft.com/office/drawing/2014/main" id="{34341223-B564-ECF5-2D67-AD177FD2DFC3}"/>
              </a:ext>
            </a:extLst>
          </p:cNvPr>
          <p:cNvSpPr txBox="1"/>
          <p:nvPr/>
        </p:nvSpPr>
        <p:spPr>
          <a:xfrm>
            <a:off x="6079585" y="4589842"/>
            <a:ext cx="24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GloberBold"/>
              </a:rPr>
              <a:t>Na mapie o tej skali </a:t>
            </a:r>
          </a:p>
          <a:p>
            <a:pPr algn="ctr"/>
            <a:r>
              <a:rPr lang="pl-PL" sz="1400" dirty="0" smtClean="0">
                <a:latin typeface="GloberBold"/>
              </a:rPr>
              <a:t>każdy obiekt pomniejszono</a:t>
            </a:r>
          </a:p>
          <a:p>
            <a:pPr algn="ctr"/>
            <a:r>
              <a:rPr lang="pl-PL" sz="1400" b="1" dirty="0" smtClean="0">
                <a:solidFill>
                  <a:srgbClr val="C00000"/>
                </a:solidFill>
                <a:latin typeface="GloberBold"/>
              </a:rPr>
              <a:t>tylko</a:t>
            </a:r>
            <a:r>
              <a:rPr lang="pl-PL" sz="1400" dirty="0" smtClean="0">
                <a:latin typeface="GloberBold"/>
              </a:rPr>
              <a:t> 10 tysięcy razy.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34341223-B564-ECF5-2D67-AD177FD2DFC3}"/>
              </a:ext>
            </a:extLst>
          </p:cNvPr>
          <p:cNvSpPr txBox="1"/>
          <p:nvPr/>
        </p:nvSpPr>
        <p:spPr>
          <a:xfrm>
            <a:off x="967584" y="5724969"/>
            <a:ext cx="756000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Ta z dwóch porównywanych map jest dokładniejsza, </a:t>
            </a:r>
          </a:p>
          <a:p>
            <a:pPr algn="ctr"/>
            <a:r>
              <a:rPr lang="pl-PL" sz="1600" dirty="0" smtClean="0">
                <a:latin typeface="GloberBold"/>
              </a:rPr>
              <a:t>której skala liczbowa ma mniejszą liczbę po znaku dzielenia.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2850467" y="2544423"/>
            <a:ext cx="324000" cy="324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zaokrąglony 27"/>
          <p:cNvSpPr/>
          <p:nvPr/>
        </p:nvSpPr>
        <p:spPr>
          <a:xfrm>
            <a:off x="6631309" y="2557095"/>
            <a:ext cx="324000" cy="324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6541413" y="2429991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1827622" y="3150292"/>
            <a:ext cx="363963" cy="1225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7303585" y="3122586"/>
            <a:ext cx="365400" cy="1211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25" grpId="0"/>
      <p:bldP spid="26" grpId="0"/>
      <p:bldP spid="27" grpId="0" animBg="1"/>
      <p:bldP spid="5" grpId="0" animBg="1"/>
      <p:bldP spid="2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0FEB436-8383-49E3-4824-6593EC4F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70" y="91661"/>
            <a:ext cx="7655915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Jak czytać skalę mianowaną?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193A70FE-CCAC-153B-5C1D-A066EE2B87A9}"/>
              </a:ext>
            </a:extLst>
          </p:cNvPr>
          <p:cNvSpPr txBox="1"/>
          <p:nvPr/>
        </p:nvSpPr>
        <p:spPr>
          <a:xfrm>
            <a:off x="3011968" y="2142731"/>
            <a:ext cx="1463838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  <a:latin typeface="GloberBold"/>
              </a:rPr>
              <a:t>1 cm </a:t>
            </a:r>
            <a:r>
              <a:rPr lang="pl-PL" sz="1600" dirty="0">
                <a:latin typeface="GloberBold"/>
              </a:rPr>
              <a:t>– </a:t>
            </a:r>
            <a:r>
              <a:rPr lang="pl-PL" sz="1600" dirty="0">
                <a:solidFill>
                  <a:srgbClr val="0070C0"/>
                </a:solidFill>
                <a:latin typeface="GloberBold"/>
              </a:rPr>
              <a:t>250 </a:t>
            </a:r>
            <a:r>
              <a:rPr lang="pl-PL" sz="1600" dirty="0" smtClean="0">
                <a:solidFill>
                  <a:srgbClr val="0070C0"/>
                </a:solidFill>
                <a:latin typeface="GloberBold"/>
              </a:rPr>
              <a:t>m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49D40A7D-FBF4-D654-DE33-03C7DDE30FAA}"/>
              </a:ext>
            </a:extLst>
          </p:cNvPr>
          <p:cNvSpPr txBox="1"/>
          <p:nvPr/>
        </p:nvSpPr>
        <p:spPr>
          <a:xfrm>
            <a:off x="832874" y="5700416"/>
            <a:ext cx="247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GloberBold"/>
              </a:rPr>
              <a:t>Taki zapis jest niepoprawny:</a:t>
            </a:r>
            <a:endParaRPr lang="pl-PL" sz="1400" dirty="0">
              <a:latin typeface="GloberBold"/>
            </a:endParaRPr>
          </a:p>
          <a:p>
            <a:endParaRPr lang="pl-PL" sz="800" dirty="0" smtClean="0">
              <a:latin typeface="GloberBold"/>
            </a:endParaRPr>
          </a:p>
          <a:p>
            <a:pPr algn="ctr"/>
            <a:r>
              <a:rPr lang="pl-PL" sz="1400" dirty="0" smtClean="0">
                <a:latin typeface="GloberBold"/>
              </a:rPr>
              <a:t>1 </a:t>
            </a:r>
            <a:r>
              <a:rPr lang="pl-PL" sz="1400" dirty="0">
                <a:latin typeface="GloberBold"/>
              </a:rPr>
              <a:t>cm</a:t>
            </a:r>
            <a:r>
              <a:rPr lang="pl-PL" sz="1400" b="1" dirty="0">
                <a:latin typeface="GloberBold"/>
              </a:rPr>
              <a:t> </a:t>
            </a:r>
            <a:r>
              <a:rPr lang="pl-PL" sz="1400" dirty="0">
                <a:latin typeface="GloberBold"/>
              </a:rPr>
              <a:t>=</a:t>
            </a:r>
            <a:r>
              <a:rPr lang="pl-PL" sz="1400" b="1" dirty="0">
                <a:latin typeface="GloberBold"/>
              </a:rPr>
              <a:t> </a:t>
            </a:r>
            <a:r>
              <a:rPr lang="pl-PL" sz="1400" dirty="0">
                <a:latin typeface="GloberBold"/>
              </a:rPr>
              <a:t>250 km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F96B0E6A-A801-86A4-F97B-F6A355505EA3}"/>
              </a:ext>
            </a:extLst>
          </p:cNvPr>
          <p:cNvSpPr txBox="1"/>
          <p:nvPr/>
        </p:nvSpPr>
        <p:spPr>
          <a:xfrm>
            <a:off x="3906055" y="5785780"/>
            <a:ext cx="46215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GloberBold"/>
              </a:rPr>
              <a:t>Nie </a:t>
            </a:r>
            <a:r>
              <a:rPr lang="pl-PL" sz="1400" dirty="0" smtClean="0">
                <a:latin typeface="GloberBold"/>
              </a:rPr>
              <a:t>można </a:t>
            </a:r>
            <a:r>
              <a:rPr lang="pl-PL" sz="1400" dirty="0">
                <a:latin typeface="GloberBold"/>
              </a:rPr>
              <a:t>postawić znaku </a:t>
            </a:r>
            <a:r>
              <a:rPr lang="pl-PL" sz="1400" dirty="0" smtClean="0">
                <a:latin typeface="GloberBold"/>
              </a:rPr>
              <a:t>„=”, </a:t>
            </a:r>
            <a:r>
              <a:rPr lang="pl-PL" sz="1400" dirty="0">
                <a:latin typeface="GloberBold"/>
              </a:rPr>
              <a:t>dlatego </a:t>
            </a:r>
            <a:r>
              <a:rPr lang="pl-PL" sz="1400" dirty="0" smtClean="0">
                <a:latin typeface="GloberBold"/>
              </a:rPr>
              <a:t>że obie </a:t>
            </a:r>
            <a:r>
              <a:rPr lang="pl-PL" sz="1400" dirty="0">
                <a:latin typeface="GloberBold"/>
              </a:rPr>
              <a:t>wartości nie są sobie </a:t>
            </a:r>
            <a:r>
              <a:rPr lang="pl-PL" sz="1400" dirty="0" smtClean="0">
                <a:latin typeface="GloberBold"/>
              </a:rPr>
              <a:t>równe. Zawsze wstawiaj myślnik.</a:t>
            </a:r>
            <a:r>
              <a:rPr lang="pl-PL" sz="1400" u="sng" dirty="0" smtClean="0">
                <a:latin typeface="GloberBold"/>
              </a:rPr>
              <a:t> </a:t>
            </a:r>
            <a:endParaRPr lang="pl-PL" sz="1400" u="sng" dirty="0">
              <a:latin typeface="GloberBold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="" xmlns:a16="http://schemas.microsoft.com/office/drawing/2014/main" id="{9846245C-8913-2CFB-0BC2-B6C774337FC2}"/>
              </a:ext>
            </a:extLst>
          </p:cNvPr>
          <p:cNvSpPr txBox="1"/>
          <p:nvPr/>
        </p:nvSpPr>
        <p:spPr>
          <a:xfrm>
            <a:off x="966228" y="1273053"/>
            <a:ext cx="75568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Skala mianowana informuje nas, jakiej odległości w </a:t>
            </a:r>
            <a:r>
              <a:rPr lang="pl-PL" dirty="0" smtClean="0"/>
              <a:t>terenie</a:t>
            </a:r>
            <a:br>
              <a:rPr lang="pl-PL" dirty="0" smtClean="0"/>
            </a:br>
            <a:r>
              <a:rPr lang="pl-PL" dirty="0" smtClean="0"/>
              <a:t>odpowiada </a:t>
            </a:r>
            <a:r>
              <a:rPr lang="pl-PL" dirty="0"/>
              <a:t>1 cm na mapie. Czytamy:</a:t>
            </a:r>
          </a:p>
        </p:txBody>
      </p:sp>
      <p:sp>
        <p:nvSpPr>
          <p:cNvPr id="4" name="Prostokąt 3"/>
          <p:cNvSpPr/>
          <p:nvPr/>
        </p:nvSpPr>
        <p:spPr>
          <a:xfrm>
            <a:off x="872573" y="2472611"/>
            <a:ext cx="6991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GloberBold"/>
              </a:rPr>
              <a:t>jeden centymetr </a:t>
            </a:r>
            <a:r>
              <a:rPr lang="pl-PL" sz="1600" dirty="0">
                <a:solidFill>
                  <a:srgbClr val="C00000"/>
                </a:solidFill>
                <a:latin typeface="GloberBold"/>
              </a:rPr>
              <a:t>na mapie </a:t>
            </a:r>
            <a:r>
              <a:rPr lang="pl-PL" sz="1200" dirty="0" smtClean="0">
                <a:latin typeface="GloberBold"/>
              </a:rPr>
              <a:t>odpowiada</a:t>
            </a:r>
            <a:r>
              <a:rPr lang="pl-PL" sz="1600" dirty="0" smtClean="0">
                <a:latin typeface="GloberBold"/>
              </a:rPr>
              <a:t> </a:t>
            </a:r>
            <a:r>
              <a:rPr lang="pl-PL" sz="1600" dirty="0" smtClean="0">
                <a:solidFill>
                  <a:srgbClr val="0070C0"/>
                </a:solidFill>
                <a:latin typeface="GloberBold"/>
              </a:rPr>
              <a:t>dwustu pięćdziesięciu metrom </a:t>
            </a:r>
            <a:r>
              <a:rPr lang="pl-PL" sz="1600" dirty="0">
                <a:solidFill>
                  <a:srgbClr val="0070C0"/>
                </a:solidFill>
                <a:latin typeface="GloberBold"/>
              </a:rPr>
              <a:t>w </a:t>
            </a:r>
            <a:r>
              <a:rPr lang="pl-PL" sz="1600" dirty="0" smtClean="0">
                <a:solidFill>
                  <a:srgbClr val="0070C0"/>
                </a:solidFill>
                <a:latin typeface="GloberBold"/>
              </a:rPr>
              <a:t>terenie</a:t>
            </a:r>
            <a:endParaRPr lang="pl-PL" sz="1600" dirty="0">
              <a:solidFill>
                <a:srgbClr val="0070C0"/>
              </a:solidFill>
              <a:latin typeface="GloberBold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="" xmlns:a16="http://schemas.microsoft.com/office/drawing/2014/main" id="{193A70FE-CCAC-153B-5C1D-A066EE2B87A9}"/>
              </a:ext>
            </a:extLst>
          </p:cNvPr>
          <p:cNvSpPr txBox="1"/>
          <p:nvPr/>
        </p:nvSpPr>
        <p:spPr>
          <a:xfrm>
            <a:off x="4602462" y="3154619"/>
            <a:ext cx="205194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7030A0"/>
                </a:solidFill>
                <a:latin typeface="GloberBold"/>
              </a:rPr>
              <a:t>1 cm </a:t>
            </a:r>
            <a:r>
              <a:rPr lang="pl-PL" sz="1600" dirty="0">
                <a:latin typeface="GloberBold"/>
              </a:rPr>
              <a:t>– </a:t>
            </a:r>
            <a:r>
              <a:rPr lang="pl-PL" sz="1600" dirty="0" smtClean="0">
                <a:solidFill>
                  <a:srgbClr val="00B050"/>
                </a:solidFill>
                <a:latin typeface="GloberBold"/>
              </a:rPr>
              <a:t>2 km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2761122" y="3484499"/>
            <a:ext cx="5877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7030A0"/>
                </a:solidFill>
                <a:latin typeface="GloberBold"/>
              </a:rPr>
              <a:t>jeden centymetr </a:t>
            </a:r>
            <a:r>
              <a:rPr lang="pl-PL" sz="1600" dirty="0">
                <a:solidFill>
                  <a:srgbClr val="7030A0"/>
                </a:solidFill>
                <a:latin typeface="GloberBold"/>
              </a:rPr>
              <a:t>na mapie</a:t>
            </a:r>
            <a:r>
              <a:rPr lang="pl-PL" sz="1600" dirty="0">
                <a:solidFill>
                  <a:srgbClr val="C00000"/>
                </a:solidFill>
                <a:latin typeface="GloberBold"/>
              </a:rPr>
              <a:t> </a:t>
            </a:r>
            <a:r>
              <a:rPr lang="pl-PL" sz="1200" dirty="0" smtClean="0">
                <a:latin typeface="GloberBold"/>
              </a:rPr>
              <a:t>odpowiada</a:t>
            </a:r>
            <a:r>
              <a:rPr lang="pl-PL" sz="1600" dirty="0" smtClean="0">
                <a:latin typeface="GloberBold"/>
              </a:rPr>
              <a:t> </a:t>
            </a:r>
            <a:r>
              <a:rPr lang="pl-PL" sz="1600" dirty="0" smtClean="0">
                <a:solidFill>
                  <a:srgbClr val="00B050"/>
                </a:solidFill>
                <a:latin typeface="GloberBold"/>
              </a:rPr>
              <a:t>dwóm kilometrom </a:t>
            </a:r>
            <a:r>
              <a:rPr lang="pl-PL" sz="1600" dirty="0">
                <a:solidFill>
                  <a:srgbClr val="00B050"/>
                </a:solidFill>
                <a:latin typeface="GloberBold"/>
              </a:rPr>
              <a:t>w </a:t>
            </a:r>
            <a:r>
              <a:rPr lang="pl-PL" sz="1600" dirty="0" smtClean="0">
                <a:solidFill>
                  <a:srgbClr val="00B050"/>
                </a:solidFill>
                <a:latin typeface="GloberBold"/>
              </a:rPr>
              <a:t>terenie</a:t>
            </a:r>
            <a:endParaRPr lang="pl-PL" sz="1600" dirty="0">
              <a:solidFill>
                <a:srgbClr val="00B050"/>
              </a:solidFill>
              <a:latin typeface="GloberBold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193A70FE-CCAC-153B-5C1D-A066EE2B87A9}"/>
              </a:ext>
            </a:extLst>
          </p:cNvPr>
          <p:cNvSpPr txBox="1"/>
          <p:nvPr/>
        </p:nvSpPr>
        <p:spPr>
          <a:xfrm>
            <a:off x="2714398" y="4166507"/>
            <a:ext cx="205194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70C0"/>
                </a:solidFill>
                <a:latin typeface="GloberBold"/>
              </a:rPr>
              <a:t>1 cm</a:t>
            </a:r>
            <a:r>
              <a:rPr lang="pl-PL" sz="1600" dirty="0">
                <a:solidFill>
                  <a:srgbClr val="C00000"/>
                </a:solidFill>
                <a:latin typeface="GloberBold"/>
              </a:rPr>
              <a:t> </a:t>
            </a:r>
            <a:r>
              <a:rPr lang="pl-PL" sz="1600" dirty="0">
                <a:latin typeface="GloberBold"/>
              </a:rPr>
              <a:t>– </a:t>
            </a:r>
            <a:r>
              <a:rPr lang="pl-PL" sz="1600" dirty="0" smtClean="0">
                <a:solidFill>
                  <a:srgbClr val="FF6600"/>
                </a:solidFill>
                <a:latin typeface="GloberBold"/>
              </a:rPr>
              <a:t>350 km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873434" y="4496388"/>
            <a:ext cx="7236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0070C0"/>
                </a:solidFill>
                <a:latin typeface="GloberBold"/>
              </a:rPr>
              <a:t>jeden centymetr </a:t>
            </a:r>
            <a:r>
              <a:rPr lang="pl-PL" sz="1600" dirty="0">
                <a:solidFill>
                  <a:srgbClr val="0070C0"/>
                </a:solidFill>
                <a:latin typeface="GloberBold"/>
              </a:rPr>
              <a:t>na mapie </a:t>
            </a:r>
            <a:r>
              <a:rPr lang="pl-PL" sz="1200" dirty="0" smtClean="0">
                <a:latin typeface="GloberBold"/>
              </a:rPr>
              <a:t>odpowiada</a:t>
            </a:r>
            <a:r>
              <a:rPr lang="pl-PL" sz="1600" dirty="0" smtClean="0">
                <a:latin typeface="GloberBold"/>
              </a:rPr>
              <a:t> </a:t>
            </a:r>
            <a:r>
              <a:rPr lang="pl-PL" sz="1600" dirty="0" smtClean="0">
                <a:solidFill>
                  <a:srgbClr val="FF6600"/>
                </a:solidFill>
                <a:latin typeface="GloberBold"/>
              </a:rPr>
              <a:t>trzystu pięćdziesięciu kilometrom </a:t>
            </a:r>
            <a:r>
              <a:rPr lang="pl-PL" sz="1600" dirty="0">
                <a:solidFill>
                  <a:srgbClr val="FF6600"/>
                </a:solidFill>
                <a:latin typeface="GloberBold"/>
              </a:rPr>
              <a:t>w </a:t>
            </a:r>
            <a:r>
              <a:rPr lang="pl-PL" sz="1600" dirty="0" smtClean="0">
                <a:solidFill>
                  <a:srgbClr val="FF6600"/>
                </a:solidFill>
                <a:latin typeface="GloberBold"/>
              </a:rPr>
              <a:t>terenie</a:t>
            </a:r>
            <a:endParaRPr lang="pl-PL" sz="1600" dirty="0">
              <a:solidFill>
                <a:srgbClr val="FF6600"/>
              </a:solidFill>
              <a:latin typeface="GloberBold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873644" y="5238751"/>
            <a:ext cx="146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GloberBold"/>
              </a:rPr>
              <a:t>UWAGA!</a:t>
            </a:r>
          </a:p>
        </p:txBody>
      </p:sp>
      <p:grpSp>
        <p:nvGrpSpPr>
          <p:cNvPr id="34" name="Grupa 33"/>
          <p:cNvGrpSpPr/>
          <p:nvPr/>
        </p:nvGrpSpPr>
        <p:grpSpPr>
          <a:xfrm>
            <a:off x="1559416" y="6094917"/>
            <a:ext cx="828642" cy="197530"/>
            <a:chOff x="1568469" y="6103970"/>
            <a:chExt cx="828642" cy="197530"/>
          </a:xfrm>
        </p:grpSpPr>
        <p:cxnSp>
          <p:nvCxnSpPr>
            <p:cNvPr id="20" name="Łącznik prosty 19">
              <a:extLst>
                <a:ext uri="{FF2B5EF4-FFF2-40B4-BE49-F238E27FC236}">
                  <a16:creationId xmlns="" xmlns:a16="http://schemas.microsoft.com/office/drawing/2014/main" id="{4E585634-5085-0297-6D83-360EF1DC8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469" y="6103970"/>
              <a:ext cx="828642" cy="19753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="" xmlns:a16="http://schemas.microsoft.com/office/drawing/2014/main" id="{4E585634-5085-0297-6D83-360EF1DC80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68469" y="6103970"/>
              <a:ext cx="828642" cy="19753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33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3" grpId="0" animBg="1"/>
      <p:bldP spid="21" grpId="0" animBg="1"/>
      <p:bldP spid="4" grpId="0"/>
      <p:bldP spid="25" grpId="0"/>
      <p:bldP spid="26" grpId="0"/>
      <p:bldP spid="27" grpId="0"/>
      <p:bldP spid="2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76D7AE29-E388-1C81-9C43-735D128C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4" y="339703"/>
            <a:ext cx="7560001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+mn-lt"/>
              </a:rPr>
              <a:t>Jak </a:t>
            </a: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należy zamieniać</a:t>
            </a:r>
            <a:br>
              <a:rPr lang="pl-PL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jednostki długości – cz. 1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94479D1-B383-A7D9-BA1E-29B5A3140C7E}"/>
              </a:ext>
            </a:extLst>
          </p:cNvPr>
          <p:cNvSpPr txBox="1"/>
          <p:nvPr/>
        </p:nvSpPr>
        <p:spPr>
          <a:xfrm>
            <a:off x="2255716" y="3802851"/>
            <a:ext cx="1925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GloberBold"/>
              </a:rPr>
              <a:t>dzielimy przez 100 </a:t>
            </a:r>
            <a:r>
              <a:rPr lang="pl-PL" sz="1200" dirty="0" smtClean="0">
                <a:latin typeface="GloberBold"/>
              </a:rPr>
              <a:t>(skreślamy 2 zera)</a:t>
            </a:r>
            <a:endParaRPr lang="pl-PL" sz="1200" dirty="0">
              <a:latin typeface="GloberBold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728529A-6FC9-C511-2B0B-CA3AFD4252C2}"/>
              </a:ext>
            </a:extLst>
          </p:cNvPr>
          <p:cNvSpPr txBox="1"/>
          <p:nvPr/>
        </p:nvSpPr>
        <p:spPr>
          <a:xfrm>
            <a:off x="5495047" y="3802851"/>
            <a:ext cx="18469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latin typeface="GloberBold"/>
              </a:rPr>
              <a:t>dzielimy przez 1000</a:t>
            </a:r>
          </a:p>
          <a:p>
            <a:pPr algn="ctr"/>
            <a:r>
              <a:rPr lang="pl-PL" sz="1200" dirty="0" smtClean="0">
                <a:latin typeface="GloberBold"/>
              </a:rPr>
              <a:t>(skreślamy 3 zera)</a:t>
            </a:r>
            <a:endParaRPr lang="pl-PL" sz="1200" dirty="0">
              <a:latin typeface="GloberBold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9357A29-A090-7D70-BF0E-37EDF9316B5D}"/>
              </a:ext>
            </a:extLst>
          </p:cNvPr>
          <p:cNvSpPr txBox="1"/>
          <p:nvPr/>
        </p:nvSpPr>
        <p:spPr>
          <a:xfrm>
            <a:off x="2055793" y="2945736"/>
            <a:ext cx="212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GloberBold"/>
              </a:rPr>
              <a:t>100 cm </a:t>
            </a:r>
            <a:r>
              <a:rPr lang="pl-PL" dirty="0">
                <a:latin typeface="GloberBold"/>
              </a:rPr>
              <a:t>to </a:t>
            </a:r>
            <a:r>
              <a:rPr lang="pl-PL" dirty="0" smtClean="0">
                <a:solidFill>
                  <a:srgbClr val="FF0000"/>
                </a:solidFill>
                <a:latin typeface="GloberBold"/>
              </a:rPr>
              <a:t>1 m</a:t>
            </a:r>
            <a:endParaRPr lang="pl-PL" dirty="0">
              <a:solidFill>
                <a:srgbClr val="FF0000"/>
              </a:solidFill>
              <a:latin typeface="GloberBold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E651622-8DD3-003B-1E0E-94CA99E7DD25}"/>
              </a:ext>
            </a:extLst>
          </p:cNvPr>
          <p:cNvSpPr txBox="1"/>
          <p:nvPr/>
        </p:nvSpPr>
        <p:spPr>
          <a:xfrm>
            <a:off x="5354207" y="2948647"/>
            <a:ext cx="212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GloberBold"/>
              </a:rPr>
              <a:t>1000 m</a:t>
            </a:r>
            <a:r>
              <a:rPr lang="pl-PL" dirty="0" smtClean="0">
                <a:latin typeface="GloberBold"/>
              </a:rPr>
              <a:t> </a:t>
            </a:r>
            <a:r>
              <a:rPr lang="pl-PL" dirty="0">
                <a:latin typeface="GloberBold"/>
              </a:rPr>
              <a:t>to </a:t>
            </a:r>
            <a:r>
              <a:rPr lang="pl-PL" dirty="0" smtClean="0">
                <a:solidFill>
                  <a:srgbClr val="00B050"/>
                </a:solidFill>
                <a:latin typeface="GloberBold"/>
              </a:rPr>
              <a:t>1 km</a:t>
            </a:r>
            <a:endParaRPr lang="pl-PL" dirty="0">
              <a:solidFill>
                <a:srgbClr val="00B050"/>
              </a:solidFill>
              <a:latin typeface="GloberBold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967584" y="1930016"/>
            <a:ext cx="1368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GloberBold"/>
              </a:rPr>
              <a:t>centymetr</a:t>
            </a:r>
            <a:endParaRPr lang="pl-PL" sz="1600" b="1" dirty="0">
              <a:latin typeface="GloberBold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4063584" y="1930016"/>
            <a:ext cx="1368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GloberBold"/>
              </a:rPr>
              <a:t>metr</a:t>
            </a:r>
            <a:endParaRPr lang="pl-PL" sz="1600" b="1" dirty="0">
              <a:latin typeface="GloberBold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7159585" y="1930016"/>
            <a:ext cx="1368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GloberBold"/>
              </a:rPr>
              <a:t>kilometr</a:t>
            </a:r>
            <a:endParaRPr lang="pl-PL" sz="1600" b="1" dirty="0">
              <a:latin typeface="GloberBold"/>
            </a:endParaRPr>
          </a:p>
        </p:txBody>
      </p:sp>
      <p:sp>
        <p:nvSpPr>
          <p:cNvPr id="14" name="Strzałka zakrzywiona w górę 13"/>
          <p:cNvSpPr/>
          <p:nvPr/>
        </p:nvSpPr>
        <p:spPr>
          <a:xfrm>
            <a:off x="1610139" y="2364853"/>
            <a:ext cx="3019961" cy="377436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2436119" y="2387069"/>
            <a:ext cx="136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GloberBold"/>
              </a:rPr>
              <a:t>ꞏ 100</a:t>
            </a:r>
            <a:endParaRPr lang="pl-PL" sz="1400" dirty="0">
              <a:latin typeface="GloberBold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5744507" y="2402755"/>
            <a:ext cx="136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GloberBold"/>
              </a:rPr>
              <a:t>ꞏ 1000</a:t>
            </a:r>
            <a:endParaRPr lang="pl-PL" sz="1400" dirty="0">
              <a:latin typeface="GloberBold"/>
            </a:endParaRPr>
          </a:p>
        </p:txBody>
      </p:sp>
      <p:cxnSp>
        <p:nvCxnSpPr>
          <p:cNvPr id="17" name="Łącznik prosty ze strzałką 16"/>
          <p:cNvCxnSpPr>
            <a:endCxn id="8" idx="0"/>
          </p:cNvCxnSpPr>
          <p:nvPr/>
        </p:nvCxnSpPr>
        <p:spPr>
          <a:xfrm>
            <a:off x="5898037" y="3305751"/>
            <a:ext cx="520500" cy="497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endCxn id="7" idx="0"/>
          </p:cNvCxnSpPr>
          <p:nvPr/>
        </p:nvCxnSpPr>
        <p:spPr>
          <a:xfrm>
            <a:off x="2569590" y="3277985"/>
            <a:ext cx="649116" cy="524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rzałka zakrzywiona w górę 18"/>
          <p:cNvSpPr/>
          <p:nvPr/>
        </p:nvSpPr>
        <p:spPr>
          <a:xfrm>
            <a:off x="4918527" y="2364853"/>
            <a:ext cx="3019961" cy="377436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2158421" y="4507352"/>
            <a:ext cx="19185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1 0</a:t>
            </a:r>
            <a:r>
              <a:rPr lang="pl-PL" sz="1600" u="sng" dirty="0" smtClean="0">
                <a:uFill>
                  <a:solidFill>
                    <a:srgbClr val="FF0000"/>
                  </a:solidFill>
                </a:uFill>
                <a:latin typeface="GloberBold"/>
              </a:rPr>
              <a:t>00</a:t>
            </a:r>
            <a:r>
              <a:rPr lang="pl-PL" sz="1600" dirty="0" smtClean="0">
                <a:latin typeface="GloberBold"/>
              </a:rPr>
              <a:t> cm = 10 m</a:t>
            </a:r>
            <a:endParaRPr lang="pl-PL" sz="1600" dirty="0">
              <a:latin typeface="GloberBold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2053675" y="4980906"/>
            <a:ext cx="21280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20 0</a:t>
            </a:r>
            <a:r>
              <a:rPr lang="pl-PL" sz="1600" u="sng" dirty="0">
                <a:uFill>
                  <a:solidFill>
                    <a:srgbClr val="FF0000"/>
                  </a:solidFill>
                </a:uFill>
                <a:latin typeface="GloberBold"/>
              </a:rPr>
              <a:t>00</a:t>
            </a:r>
            <a:r>
              <a:rPr lang="pl-PL" sz="1600" dirty="0" smtClean="0">
                <a:latin typeface="GloberBold"/>
              </a:rPr>
              <a:t> cm = 200 m</a:t>
            </a:r>
            <a:endParaRPr lang="pl-PL" sz="1600" dirty="0">
              <a:latin typeface="GloberBold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1832337" y="5454460"/>
            <a:ext cx="25706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300 0</a:t>
            </a:r>
            <a:r>
              <a:rPr lang="pl-PL" sz="1600" u="sng" dirty="0">
                <a:uFill>
                  <a:solidFill>
                    <a:srgbClr val="FF0000"/>
                  </a:solidFill>
                </a:uFill>
                <a:latin typeface="GloberBold"/>
              </a:rPr>
              <a:t>00</a:t>
            </a:r>
            <a:r>
              <a:rPr lang="pl-PL" sz="1600" dirty="0" smtClean="0">
                <a:latin typeface="GloberBold"/>
              </a:rPr>
              <a:t> cm = 3000 m</a:t>
            </a:r>
            <a:endParaRPr lang="pl-PL" sz="1600" dirty="0">
              <a:latin typeface="GloberBold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5455825" y="4507352"/>
            <a:ext cx="19185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40 </a:t>
            </a:r>
            <a:r>
              <a:rPr lang="pl-PL" sz="1600" u="sng" dirty="0" smtClean="0">
                <a:uFill>
                  <a:solidFill>
                    <a:srgbClr val="FF0000"/>
                  </a:solidFill>
                </a:uFill>
                <a:latin typeface="GloberBold"/>
              </a:rPr>
              <a:t>000</a:t>
            </a:r>
            <a:r>
              <a:rPr lang="pl-PL" sz="1600" dirty="0" smtClean="0">
                <a:latin typeface="GloberBold"/>
              </a:rPr>
              <a:t> m = 40 km</a:t>
            </a:r>
            <a:endParaRPr lang="pl-PL" sz="1600" dirty="0">
              <a:latin typeface="GloberBold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5351079" y="4980906"/>
            <a:ext cx="21280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500 </a:t>
            </a:r>
            <a:r>
              <a:rPr lang="pl-PL" sz="1600" u="sng" dirty="0">
                <a:uFill>
                  <a:solidFill>
                    <a:srgbClr val="FF0000"/>
                  </a:solidFill>
                </a:uFill>
                <a:latin typeface="GloberBold"/>
              </a:rPr>
              <a:t>000</a:t>
            </a:r>
            <a:r>
              <a:rPr lang="pl-PL" sz="1600" dirty="0" smtClean="0">
                <a:latin typeface="GloberBold"/>
              </a:rPr>
              <a:t> m = 500 km</a:t>
            </a:r>
            <a:endParaRPr lang="pl-PL" sz="1600" dirty="0">
              <a:latin typeface="GloberBold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5152486" y="5454460"/>
            <a:ext cx="25706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6 000 </a:t>
            </a:r>
            <a:r>
              <a:rPr lang="pl-PL" sz="1600" u="sng" dirty="0">
                <a:uFill>
                  <a:solidFill>
                    <a:srgbClr val="FF0000"/>
                  </a:solidFill>
                </a:uFill>
                <a:latin typeface="GloberBold"/>
              </a:rPr>
              <a:t>000</a:t>
            </a:r>
            <a:r>
              <a:rPr lang="pl-PL" sz="1600" dirty="0" smtClean="0">
                <a:latin typeface="GloberBold"/>
              </a:rPr>
              <a:t> m = 6000 km</a:t>
            </a:r>
            <a:endParaRPr lang="pl-PL" sz="1600" dirty="0">
              <a:latin typeface="GloberBold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FA9BF8B7-BE92-A33A-3A20-A5F571E40A04}"/>
              </a:ext>
            </a:extLst>
          </p:cNvPr>
          <p:cNvSpPr txBox="1"/>
          <p:nvPr/>
        </p:nvSpPr>
        <p:spPr>
          <a:xfrm>
            <a:off x="967584" y="6041948"/>
            <a:ext cx="75600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70 000 0</a:t>
            </a:r>
            <a:r>
              <a:rPr lang="pl-PL" sz="1600" u="sng" dirty="0" smtClean="0">
                <a:uFill>
                  <a:solidFill>
                    <a:srgbClr val="FF0000"/>
                  </a:solidFill>
                </a:uFill>
                <a:latin typeface="GloberBold"/>
              </a:rPr>
              <a:t>00</a:t>
            </a:r>
            <a:r>
              <a:rPr lang="pl-PL" sz="1600" dirty="0" smtClean="0">
                <a:latin typeface="GloberBold"/>
              </a:rPr>
              <a:t> cm = 700 </a:t>
            </a:r>
            <a:r>
              <a:rPr lang="pl-PL" sz="1600" u="sng" dirty="0" smtClean="0">
                <a:uFill>
                  <a:solidFill>
                    <a:srgbClr val="FF0000"/>
                  </a:solidFill>
                </a:uFill>
                <a:latin typeface="GloberBold"/>
              </a:rPr>
              <a:t>000</a:t>
            </a:r>
            <a:r>
              <a:rPr lang="pl-PL" sz="1600" dirty="0" smtClean="0">
                <a:latin typeface="GloberBold"/>
              </a:rPr>
              <a:t> m = 700 km</a:t>
            </a:r>
            <a:endParaRPr lang="pl-PL" sz="1600" dirty="0">
              <a:latin typeface="GloberBold"/>
            </a:endParaRPr>
          </a:p>
        </p:txBody>
      </p:sp>
    </p:spTree>
    <p:extLst>
      <p:ext uri="{BB962C8B-B14F-4D97-AF65-F5344CB8AC3E}">
        <p14:creationId xmlns:p14="http://schemas.microsoft.com/office/powerpoint/2010/main" val="40673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ole tekstowe 41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1828270" y="4337910"/>
            <a:ext cx="1473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123 456 cm =</a:t>
            </a:r>
            <a:endParaRPr lang="pl-PL" sz="1600" dirty="0">
              <a:latin typeface="GloberBold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6D7AE29-E388-1C81-9C43-735D128C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4" y="339703"/>
            <a:ext cx="7560001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+mn-lt"/>
              </a:rPr>
              <a:t>Jak </a:t>
            </a: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należy zamieniać</a:t>
            </a:r>
            <a:br>
              <a:rPr lang="pl-PL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jednostki długości – cz. 2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894479D1-B383-A7D9-BA1E-29B5A3140C7E}"/>
              </a:ext>
            </a:extLst>
          </p:cNvPr>
          <p:cNvSpPr txBox="1"/>
          <p:nvPr/>
        </p:nvSpPr>
        <p:spPr>
          <a:xfrm>
            <a:off x="2071173" y="3396823"/>
            <a:ext cx="21004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GloberBold"/>
              </a:rPr>
              <a:t>dzielimy przez 100</a:t>
            </a:r>
            <a:br>
              <a:rPr lang="pl-PL" sz="1400" b="1" dirty="0" smtClean="0">
                <a:latin typeface="GloberBold"/>
              </a:rPr>
            </a:br>
            <a:r>
              <a:rPr lang="pl-PL" sz="1200" dirty="0" smtClean="0">
                <a:latin typeface="GloberBold"/>
              </a:rPr>
              <a:t>(wstawiamy </a:t>
            </a:r>
            <a:r>
              <a:rPr lang="pl-PL" sz="1200" b="1" dirty="0" smtClean="0">
                <a:solidFill>
                  <a:srgbClr val="FF0000"/>
                </a:solidFill>
                <a:latin typeface="GloberBold"/>
              </a:rPr>
              <a:t>przecinek </a:t>
            </a:r>
          </a:p>
          <a:p>
            <a:pPr algn="ctr"/>
            <a:r>
              <a:rPr lang="pl-PL" sz="1200" dirty="0" smtClean="0">
                <a:latin typeface="GloberBold"/>
              </a:rPr>
              <a:t>na 2. miejscu od końca)</a:t>
            </a:r>
            <a:endParaRPr lang="pl-PL" sz="1200" dirty="0">
              <a:latin typeface="GloberBold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728529A-6FC9-C511-2B0B-CA3AFD4252C2}"/>
              </a:ext>
            </a:extLst>
          </p:cNvPr>
          <p:cNvSpPr txBox="1"/>
          <p:nvPr/>
        </p:nvSpPr>
        <p:spPr>
          <a:xfrm>
            <a:off x="5500439" y="3396823"/>
            <a:ext cx="18726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latin typeface="GloberBold"/>
              </a:rPr>
              <a:t>dzielimy przez 1000</a:t>
            </a:r>
          </a:p>
          <a:p>
            <a:pPr algn="ctr"/>
            <a:r>
              <a:rPr lang="pl-PL" sz="1200" dirty="0" smtClean="0">
                <a:latin typeface="GloberBold"/>
              </a:rPr>
              <a:t>(wstawiamy </a:t>
            </a:r>
            <a:r>
              <a:rPr lang="pl-PL" sz="1200" b="1" dirty="0" smtClean="0">
                <a:solidFill>
                  <a:srgbClr val="00B050"/>
                </a:solidFill>
                <a:latin typeface="GloberBold"/>
              </a:rPr>
              <a:t>przecinek</a:t>
            </a:r>
            <a:r>
              <a:rPr lang="pl-PL" sz="1200" dirty="0" smtClean="0">
                <a:latin typeface="GloberBold"/>
              </a:rPr>
              <a:t> </a:t>
            </a:r>
          </a:p>
          <a:p>
            <a:pPr algn="ctr"/>
            <a:r>
              <a:rPr lang="pl-PL" sz="1200" dirty="0" smtClean="0">
                <a:latin typeface="GloberBold"/>
              </a:rPr>
              <a:t>na 3. miejscu </a:t>
            </a:r>
            <a:r>
              <a:rPr lang="pl-PL" sz="1200" dirty="0">
                <a:latin typeface="GloberBold"/>
              </a:rPr>
              <a:t>od końca)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="" xmlns:a16="http://schemas.microsoft.com/office/drawing/2014/main" id="{59357A29-A090-7D70-BF0E-37EDF9316B5D}"/>
              </a:ext>
            </a:extLst>
          </p:cNvPr>
          <p:cNvSpPr txBox="1"/>
          <p:nvPr/>
        </p:nvSpPr>
        <p:spPr>
          <a:xfrm>
            <a:off x="2050935" y="2945736"/>
            <a:ext cx="212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GloberBold"/>
              </a:rPr>
              <a:t>100 cm </a:t>
            </a:r>
            <a:r>
              <a:rPr lang="pl-PL" dirty="0">
                <a:latin typeface="GloberBold"/>
              </a:rPr>
              <a:t>to </a:t>
            </a:r>
            <a:r>
              <a:rPr lang="pl-PL" dirty="0" smtClean="0">
                <a:solidFill>
                  <a:srgbClr val="FF0000"/>
                </a:solidFill>
                <a:latin typeface="GloberBold"/>
              </a:rPr>
              <a:t>1 m</a:t>
            </a:r>
            <a:endParaRPr lang="pl-PL" dirty="0">
              <a:solidFill>
                <a:srgbClr val="FF0000"/>
              </a:solidFill>
              <a:latin typeface="GloberBold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4E651622-8DD3-003B-1E0E-94CA99E7DD25}"/>
              </a:ext>
            </a:extLst>
          </p:cNvPr>
          <p:cNvSpPr txBox="1"/>
          <p:nvPr/>
        </p:nvSpPr>
        <p:spPr>
          <a:xfrm>
            <a:off x="5368779" y="2948647"/>
            <a:ext cx="212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GloberBold"/>
              </a:rPr>
              <a:t>1000 m</a:t>
            </a:r>
            <a:r>
              <a:rPr lang="pl-PL" dirty="0" smtClean="0">
                <a:latin typeface="GloberBold"/>
              </a:rPr>
              <a:t> </a:t>
            </a:r>
            <a:r>
              <a:rPr lang="pl-PL" dirty="0">
                <a:latin typeface="GloberBold"/>
              </a:rPr>
              <a:t>to </a:t>
            </a:r>
            <a:r>
              <a:rPr lang="pl-PL" dirty="0" smtClean="0">
                <a:solidFill>
                  <a:srgbClr val="00B050"/>
                </a:solidFill>
                <a:latin typeface="GloberBold"/>
              </a:rPr>
              <a:t>1 km</a:t>
            </a:r>
            <a:endParaRPr lang="pl-PL" dirty="0">
              <a:solidFill>
                <a:srgbClr val="00B050"/>
              </a:solidFill>
              <a:latin typeface="GloberBold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967584" y="1930016"/>
            <a:ext cx="1368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GloberBold"/>
              </a:rPr>
              <a:t>centymetr</a:t>
            </a:r>
            <a:endParaRPr lang="pl-PL" sz="1600" b="1" dirty="0">
              <a:latin typeface="GloberBold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4063584" y="1930016"/>
            <a:ext cx="1368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GloberBold"/>
              </a:rPr>
              <a:t>metr</a:t>
            </a:r>
            <a:endParaRPr lang="pl-PL" sz="1600" b="1" dirty="0">
              <a:latin typeface="GloberBold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7159585" y="1930016"/>
            <a:ext cx="1368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GloberBold"/>
              </a:rPr>
              <a:t>kilometr</a:t>
            </a:r>
            <a:endParaRPr lang="pl-PL" sz="1600" b="1" dirty="0">
              <a:latin typeface="GloberBold"/>
            </a:endParaRPr>
          </a:p>
        </p:txBody>
      </p:sp>
      <p:sp>
        <p:nvSpPr>
          <p:cNvPr id="30" name="Strzałka zakrzywiona w górę 29"/>
          <p:cNvSpPr/>
          <p:nvPr/>
        </p:nvSpPr>
        <p:spPr>
          <a:xfrm>
            <a:off x="1610139" y="2364853"/>
            <a:ext cx="3019961" cy="377436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2436119" y="2387069"/>
            <a:ext cx="136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GloberBold"/>
              </a:rPr>
              <a:t>ꞏ 100</a:t>
            </a:r>
            <a:endParaRPr lang="pl-PL" sz="1400" dirty="0">
              <a:latin typeface="GloberBold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5744507" y="2402755"/>
            <a:ext cx="1368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GloberBold"/>
              </a:rPr>
              <a:t>ꞏ 1000</a:t>
            </a:r>
            <a:endParaRPr lang="pl-PL" sz="1400" dirty="0">
              <a:latin typeface="GloberBold"/>
            </a:endParaRPr>
          </a:p>
        </p:txBody>
      </p:sp>
      <p:sp>
        <p:nvSpPr>
          <p:cNvPr id="37" name="Strzałka zakrzywiona w górę 36"/>
          <p:cNvSpPr/>
          <p:nvPr/>
        </p:nvSpPr>
        <p:spPr>
          <a:xfrm>
            <a:off x="4918527" y="2364853"/>
            <a:ext cx="3019961" cy="377436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2008026" y="4914183"/>
            <a:ext cx="13420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1 250 cm =</a:t>
            </a:r>
            <a:endParaRPr lang="pl-PL" sz="1600" dirty="0">
              <a:latin typeface="GloberBold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1889091" y="5490456"/>
            <a:ext cx="14609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20 350 cm =</a:t>
            </a:r>
            <a:endParaRPr lang="pl-PL" sz="1600" dirty="0">
              <a:latin typeface="GloberBold"/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5360573" y="4914183"/>
            <a:ext cx="12480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40 </a:t>
            </a:r>
            <a:r>
              <a:rPr lang="pl-PL" sz="1600" dirty="0" smtClean="0">
                <a:uFill>
                  <a:solidFill>
                    <a:srgbClr val="FF0000"/>
                  </a:solidFill>
                </a:uFill>
                <a:latin typeface="GloberBold"/>
              </a:rPr>
              <a:t>500</a:t>
            </a:r>
            <a:r>
              <a:rPr lang="pl-PL" sz="1600" dirty="0" smtClean="0">
                <a:latin typeface="GloberBold"/>
              </a:rPr>
              <a:t> m =</a:t>
            </a:r>
            <a:endParaRPr lang="pl-PL" sz="1600" dirty="0">
              <a:latin typeface="GloberBold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5139617" y="5490456"/>
            <a:ext cx="156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500 </a:t>
            </a:r>
            <a:r>
              <a:rPr lang="pl-PL" sz="1600" dirty="0" smtClean="0">
                <a:uFill>
                  <a:solidFill>
                    <a:srgbClr val="FF0000"/>
                  </a:solidFill>
                </a:uFill>
                <a:latin typeface="GloberBold"/>
              </a:rPr>
              <a:t>500</a:t>
            </a:r>
            <a:r>
              <a:rPr lang="pl-PL" sz="1600" dirty="0" smtClean="0">
                <a:latin typeface="GloberBold"/>
              </a:rPr>
              <a:t> m =</a:t>
            </a:r>
            <a:endParaRPr lang="pl-PL" sz="1600" dirty="0">
              <a:latin typeface="GloberBold"/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4976265" y="6066729"/>
            <a:ext cx="172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8 000 </a:t>
            </a:r>
            <a:r>
              <a:rPr lang="pl-PL" sz="1600" dirty="0">
                <a:uFill>
                  <a:solidFill>
                    <a:srgbClr val="FF0000"/>
                  </a:solidFill>
                </a:uFill>
                <a:latin typeface="GloberBold"/>
              </a:rPr>
              <a:t>000</a:t>
            </a:r>
            <a:r>
              <a:rPr lang="pl-PL" sz="1600" dirty="0" smtClean="0">
                <a:latin typeface="GloberBold"/>
              </a:rPr>
              <a:t> m =</a:t>
            </a:r>
            <a:endParaRPr lang="pl-PL" sz="1600" dirty="0">
              <a:latin typeface="GloberBold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1645587" y="6066729"/>
            <a:ext cx="1674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6 000 </a:t>
            </a:r>
            <a:r>
              <a:rPr lang="pl-PL" sz="1600" dirty="0">
                <a:uFill>
                  <a:solidFill>
                    <a:srgbClr val="FF0000"/>
                  </a:solidFill>
                </a:uFill>
                <a:latin typeface="GloberBold"/>
              </a:rPr>
              <a:t>000</a:t>
            </a:r>
            <a:r>
              <a:rPr lang="pl-PL" sz="1600" dirty="0" smtClean="0">
                <a:latin typeface="GloberBold"/>
              </a:rPr>
              <a:t> cm =</a:t>
            </a:r>
            <a:endParaRPr lang="pl-PL" sz="1600" dirty="0">
              <a:latin typeface="GloberBold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2447234" y="4578040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9832092" y="1879733"/>
            <a:ext cx="0" cy="39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2456755" y="5158764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2445645" y="5725211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flipV="1">
            <a:off x="2442633" y="6286906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5101237" y="4337910"/>
            <a:ext cx="154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loberBold"/>
              </a:rPr>
              <a:t>123 456 cm =</a:t>
            </a:r>
            <a:endParaRPr lang="pl-PL" sz="1600" dirty="0">
              <a:latin typeface="GloberBold"/>
            </a:endParaRPr>
          </a:p>
        </p:txBody>
      </p:sp>
      <p:cxnSp>
        <p:nvCxnSpPr>
          <p:cNvPr id="48" name="Łącznik prosty ze strzałką 47"/>
          <p:cNvCxnSpPr/>
          <p:nvPr/>
        </p:nvCxnSpPr>
        <p:spPr>
          <a:xfrm flipV="1">
            <a:off x="5633346" y="4568464"/>
            <a:ext cx="0" cy="2160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V="1">
            <a:off x="5723831" y="5083460"/>
            <a:ext cx="0" cy="2160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V="1">
            <a:off x="5721921" y="5659733"/>
            <a:ext cx="0" cy="2160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 flipV="1">
            <a:off x="5728587" y="6236006"/>
            <a:ext cx="0" cy="2160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3142712" y="4337910"/>
            <a:ext cx="1154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1234</a:t>
            </a:r>
            <a:r>
              <a:rPr lang="pl-PL" sz="1600" b="1" dirty="0">
                <a:solidFill>
                  <a:srgbClr val="FF0000"/>
                </a:solidFill>
                <a:latin typeface="GloberBold"/>
              </a:rPr>
              <a:t>,</a:t>
            </a:r>
            <a:r>
              <a:rPr lang="pl-PL" sz="1600" dirty="0">
                <a:latin typeface="GloberBold"/>
              </a:rPr>
              <a:t>56 m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42712" y="4914183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12</a:t>
            </a:r>
            <a:r>
              <a:rPr lang="pl-PL" sz="1600" b="1" dirty="0">
                <a:solidFill>
                  <a:srgbClr val="FF0000"/>
                </a:solidFill>
                <a:latin typeface="GloberBold"/>
              </a:rPr>
              <a:t>,</a:t>
            </a:r>
            <a:r>
              <a:rPr lang="pl-PL" sz="1600" dirty="0">
                <a:latin typeface="GloberBold"/>
              </a:rPr>
              <a:t>5 m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42712" y="5490456"/>
            <a:ext cx="926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203</a:t>
            </a:r>
            <a:r>
              <a:rPr lang="pl-PL" sz="1600" b="1" dirty="0">
                <a:solidFill>
                  <a:srgbClr val="FF0000"/>
                </a:solidFill>
                <a:latin typeface="GloberBold"/>
              </a:rPr>
              <a:t>,</a:t>
            </a:r>
            <a:r>
              <a:rPr lang="pl-PL" sz="1600" dirty="0">
                <a:latin typeface="GloberBold"/>
              </a:rPr>
              <a:t>5 m</a:t>
            </a:r>
          </a:p>
        </p:txBody>
      </p:sp>
      <p:sp>
        <p:nvSpPr>
          <p:cNvPr id="8" name="Prostokąt 7"/>
          <p:cNvSpPr/>
          <p:nvPr/>
        </p:nvSpPr>
        <p:spPr>
          <a:xfrm>
            <a:off x="3142712" y="6066729"/>
            <a:ext cx="1040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60 000 m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449765" y="4337910"/>
            <a:ext cx="1154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123</a:t>
            </a:r>
            <a:r>
              <a:rPr lang="pl-PL" sz="1600" b="1" dirty="0">
                <a:solidFill>
                  <a:srgbClr val="00B050"/>
                </a:solidFill>
                <a:latin typeface="GloberBold"/>
              </a:rPr>
              <a:t>,</a:t>
            </a:r>
            <a:r>
              <a:rPr lang="pl-PL" sz="1600" dirty="0">
                <a:latin typeface="GloberBold"/>
              </a:rPr>
              <a:t>456 m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449765" y="491418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40</a:t>
            </a:r>
            <a:r>
              <a:rPr lang="pl-PL" sz="1600" b="1" dirty="0">
                <a:solidFill>
                  <a:srgbClr val="00B050"/>
                </a:solidFill>
                <a:latin typeface="GloberBold"/>
              </a:rPr>
              <a:t>,</a:t>
            </a:r>
            <a:r>
              <a:rPr lang="pl-PL" sz="1600" dirty="0">
                <a:latin typeface="GloberBold"/>
              </a:rPr>
              <a:t>5 km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449765" y="5490456"/>
            <a:ext cx="1029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500</a:t>
            </a:r>
            <a:r>
              <a:rPr lang="pl-PL" sz="1600" b="1" dirty="0">
                <a:solidFill>
                  <a:srgbClr val="00B050"/>
                </a:solidFill>
                <a:latin typeface="GloberBold"/>
              </a:rPr>
              <a:t>,</a:t>
            </a:r>
            <a:r>
              <a:rPr lang="pl-PL" sz="1600" dirty="0">
                <a:latin typeface="GloberBold"/>
              </a:rPr>
              <a:t>5 km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449765" y="6066729"/>
            <a:ext cx="971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8000 km</a:t>
            </a:r>
          </a:p>
        </p:txBody>
      </p:sp>
    </p:spTree>
    <p:extLst>
      <p:ext uri="{BB962C8B-B14F-4D97-AF65-F5344CB8AC3E}">
        <p14:creationId xmlns:p14="http://schemas.microsoft.com/office/powerpoint/2010/main" val="30523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  <p:bldP spid="12" grpId="0"/>
      <p:bldP spid="40" grpId="0"/>
      <p:bldP spid="41" grpId="0"/>
      <p:bldP spid="43" grpId="0"/>
      <p:bldP spid="44" grpId="0"/>
      <p:bldP spid="45" grpId="0"/>
      <p:bldP spid="31" grpId="0"/>
      <p:bldP spid="47" grpId="0"/>
      <p:bldP spid="2" grpId="0"/>
      <p:bldP spid="3" grpId="0"/>
      <p:bldP spid="5" grpId="0"/>
      <p:bldP spid="8" grpId="0"/>
      <p:bldP spid="1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ole tekstowe 101">
            <a:extLst>
              <a:ext uri="{FF2B5EF4-FFF2-40B4-BE49-F238E27FC236}">
                <a16:creationId xmlns="" xmlns:a16="http://schemas.microsoft.com/office/drawing/2014/main" id="{FA9BF8B7-BE92-A33A-3A20-A5F571E40A04}"/>
              </a:ext>
            </a:extLst>
          </p:cNvPr>
          <p:cNvSpPr txBox="1"/>
          <p:nvPr/>
        </p:nvSpPr>
        <p:spPr>
          <a:xfrm>
            <a:off x="3544753" y="2645695"/>
            <a:ext cx="19368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  <a:latin typeface="GloberBold"/>
              </a:rPr>
              <a:t>1 </a:t>
            </a:r>
            <a:r>
              <a:rPr lang="pl-PL" sz="1600" dirty="0">
                <a:latin typeface="GloberBold"/>
              </a:rPr>
              <a:t>:</a:t>
            </a:r>
            <a:r>
              <a:rPr lang="pl-PL" sz="1600" dirty="0">
                <a:solidFill>
                  <a:srgbClr val="C00000"/>
                </a:solidFill>
                <a:latin typeface="GloberBold"/>
              </a:rPr>
              <a:t> </a:t>
            </a:r>
            <a:r>
              <a:rPr lang="pl-PL" sz="1600" dirty="0">
                <a:solidFill>
                  <a:srgbClr val="00B050"/>
                </a:solidFill>
                <a:latin typeface="GloberBold"/>
              </a:rPr>
              <a:t>10 000 000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6D7AE29-E388-1C81-9C43-735D128C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5" y="665218"/>
            <a:ext cx="7325390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Zamiana skali liczbowej</a:t>
            </a:r>
            <a:br>
              <a:rPr lang="pl-PL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na skalę mianowaną </a:t>
            </a:r>
            <a:br>
              <a:rPr lang="pl-PL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o właściwej jednostce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="" xmlns:a16="http://schemas.microsoft.com/office/drawing/2014/main" id="{75774824-426A-E8FA-125F-9C1AC43A360D}"/>
              </a:ext>
            </a:extLst>
          </p:cNvPr>
          <p:cNvSpPr txBox="1"/>
          <p:nvPr/>
        </p:nvSpPr>
        <p:spPr>
          <a:xfrm>
            <a:off x="882637" y="3143794"/>
            <a:ext cx="2380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GloberBold"/>
              </a:rPr>
              <a:t>1 </a:t>
            </a:r>
            <a:r>
              <a:rPr lang="pl-PL" sz="1400" b="1" dirty="0" smtClean="0">
                <a:solidFill>
                  <a:srgbClr val="0070C0"/>
                </a:solidFill>
                <a:latin typeface="GloberBold"/>
              </a:rPr>
              <a:t>krok </a:t>
            </a:r>
            <a:endParaRPr lang="pl-PL" sz="1400" b="1" dirty="0">
              <a:solidFill>
                <a:srgbClr val="0070C0"/>
              </a:solidFill>
              <a:latin typeface="GloberBold"/>
            </a:endParaRPr>
          </a:p>
          <a:p>
            <a:r>
              <a:rPr lang="pl-PL" sz="1400" dirty="0" smtClean="0">
                <a:solidFill>
                  <a:srgbClr val="0070C0"/>
                </a:solidFill>
                <a:latin typeface="GloberBold"/>
              </a:rPr>
              <a:t>Zapisujemy skalę liczbową</a:t>
            </a:r>
            <a:br>
              <a:rPr lang="pl-PL" sz="1400" dirty="0" smtClean="0">
                <a:solidFill>
                  <a:srgbClr val="0070C0"/>
                </a:solidFill>
                <a:latin typeface="GloberBold"/>
              </a:rPr>
            </a:br>
            <a:r>
              <a:rPr lang="pl-PL" sz="1400" dirty="0" smtClean="0">
                <a:solidFill>
                  <a:srgbClr val="0070C0"/>
                </a:solidFill>
                <a:latin typeface="GloberBold"/>
              </a:rPr>
              <a:t>w </a:t>
            </a:r>
            <a:r>
              <a:rPr lang="pl-PL" sz="1400" dirty="0">
                <a:solidFill>
                  <a:srgbClr val="0070C0"/>
                </a:solidFill>
                <a:latin typeface="GloberBold"/>
              </a:rPr>
              <a:t>postaci skali </a:t>
            </a:r>
            <a:r>
              <a:rPr lang="pl-PL" sz="1400" dirty="0" smtClean="0">
                <a:solidFill>
                  <a:srgbClr val="0070C0"/>
                </a:solidFill>
                <a:latin typeface="GloberBold"/>
              </a:rPr>
              <a:t>mianowanej:</a:t>
            </a:r>
            <a:endParaRPr lang="pl-PL" sz="1400" dirty="0">
              <a:solidFill>
                <a:srgbClr val="0070C0"/>
              </a:solidFill>
              <a:latin typeface="GloberBold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="" xmlns:a16="http://schemas.microsoft.com/office/drawing/2014/main" id="{8FFFF673-6D00-E3EF-FA79-D0C545EC15C0}"/>
              </a:ext>
            </a:extLst>
          </p:cNvPr>
          <p:cNvSpPr txBox="1"/>
          <p:nvPr/>
        </p:nvSpPr>
        <p:spPr>
          <a:xfrm>
            <a:off x="3419970" y="5129545"/>
            <a:ext cx="162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GloberBold"/>
              </a:rPr>
              <a:t>1 cm –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  <a:latin typeface="GloberBold"/>
              </a:rPr>
              <a:t>100 </a:t>
            </a:r>
            <a:r>
              <a:rPr lang="pl-PL" sz="1400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loberBold"/>
              </a:rPr>
              <a:t>000</a:t>
            </a:r>
            <a:r>
              <a:rPr lang="pl-PL" sz="1400" dirty="0" smtClean="0">
                <a:latin typeface="GloberBold"/>
              </a:rPr>
              <a:t>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  <a:latin typeface="GloberBold"/>
              </a:rPr>
              <a:t>m</a:t>
            </a:r>
            <a:endParaRPr lang="pl-PL" sz="1400" dirty="0">
              <a:solidFill>
                <a:schemeClr val="bg2">
                  <a:lumMod val="50000"/>
                </a:schemeClr>
              </a:solidFill>
              <a:latin typeface="GloberBold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="" xmlns:a16="http://schemas.microsoft.com/office/drawing/2014/main" id="{874DE879-5C32-323F-9DC3-B1B5F8AB8196}"/>
              </a:ext>
            </a:extLst>
          </p:cNvPr>
          <p:cNvSpPr txBox="1"/>
          <p:nvPr/>
        </p:nvSpPr>
        <p:spPr>
          <a:xfrm>
            <a:off x="882637" y="4385919"/>
            <a:ext cx="2217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GloberBold"/>
              </a:rPr>
              <a:t>2 krok </a:t>
            </a:r>
          </a:p>
          <a:p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  <a:latin typeface="GloberBold"/>
              </a:rPr>
              <a:t>Zamieniamy</a:t>
            </a:r>
            <a:br>
              <a:rPr lang="pl-PL" sz="1400" dirty="0" smtClean="0">
                <a:solidFill>
                  <a:schemeClr val="bg2">
                    <a:lumMod val="50000"/>
                  </a:schemeClr>
                </a:solidFill>
                <a:latin typeface="GloberBold"/>
              </a:rPr>
            </a:b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  <a:latin typeface="GloberBold"/>
              </a:rPr>
              <a:t>centymetry na metry: </a:t>
            </a:r>
            <a:endParaRPr lang="pl-PL" sz="1400" dirty="0">
              <a:solidFill>
                <a:schemeClr val="bg2">
                  <a:lumMod val="50000"/>
                </a:schemeClr>
              </a:solidFill>
              <a:latin typeface="GloberBold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="" xmlns:a16="http://schemas.microsoft.com/office/drawing/2014/main" id="{E08653A1-B20E-4D86-0C43-2B160C3B82B9}"/>
              </a:ext>
            </a:extLst>
          </p:cNvPr>
          <p:cNvSpPr txBox="1"/>
          <p:nvPr/>
        </p:nvSpPr>
        <p:spPr>
          <a:xfrm>
            <a:off x="3419970" y="3569288"/>
            <a:ext cx="198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0070C0"/>
                </a:solidFill>
                <a:latin typeface="GloberBold"/>
              </a:rPr>
              <a:t>1 cm – 10 000 </a:t>
            </a:r>
            <a:r>
              <a:rPr lang="pl-PL" sz="1400" dirty="0" smtClean="0">
                <a:solidFill>
                  <a:srgbClr val="0070C0"/>
                </a:solidFill>
                <a:latin typeface="GloberBold"/>
              </a:rPr>
              <a:t>000 </a:t>
            </a:r>
            <a:r>
              <a:rPr lang="pl-PL" sz="1400" dirty="0">
                <a:solidFill>
                  <a:srgbClr val="0070C0"/>
                </a:solidFill>
                <a:latin typeface="GloberBold"/>
              </a:rPr>
              <a:t>cm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="" xmlns:a16="http://schemas.microsoft.com/office/drawing/2014/main" id="{7923AEAC-1DD7-B4AE-8A8F-58D08850584B}"/>
              </a:ext>
            </a:extLst>
          </p:cNvPr>
          <p:cNvSpPr txBox="1"/>
          <p:nvPr/>
        </p:nvSpPr>
        <p:spPr>
          <a:xfrm>
            <a:off x="5598942" y="4254848"/>
            <a:ext cx="1553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GloberBold"/>
              </a:rPr>
              <a:t>dzielimy przez 100 </a:t>
            </a:r>
            <a:r>
              <a:rPr lang="pl-PL" sz="1000" dirty="0" smtClean="0">
                <a:latin typeface="GloberBold"/>
              </a:rPr>
              <a:t>(skreślamy 2 zera)</a:t>
            </a:r>
            <a:endParaRPr lang="pl-PL" sz="1000" dirty="0">
              <a:latin typeface="GloberBold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="" xmlns:a16="http://schemas.microsoft.com/office/drawing/2014/main" id="{9A579EE8-64FC-D6C9-6380-CE3008C12EF2}"/>
              </a:ext>
            </a:extLst>
          </p:cNvPr>
          <p:cNvSpPr txBox="1"/>
          <p:nvPr/>
        </p:nvSpPr>
        <p:spPr>
          <a:xfrm>
            <a:off x="3419970" y="3879564"/>
            <a:ext cx="198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0070C0"/>
                </a:solidFill>
                <a:latin typeface="GloberBold"/>
              </a:rPr>
              <a:t>1 cm – </a:t>
            </a:r>
            <a:r>
              <a:rPr lang="pl-PL" sz="1400" dirty="0" smtClean="0">
                <a:solidFill>
                  <a:srgbClr val="0070C0"/>
                </a:solidFill>
                <a:latin typeface="GloberBold"/>
              </a:rPr>
              <a:t>10 000 0</a:t>
            </a:r>
            <a:r>
              <a:rPr lang="pl-PL" sz="1400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loberBold"/>
              </a:rPr>
              <a:t>00</a:t>
            </a:r>
            <a:r>
              <a:rPr lang="pl-PL" sz="1400" dirty="0" smtClean="0">
                <a:latin typeface="GloberBold"/>
              </a:rPr>
              <a:t> </a:t>
            </a:r>
            <a:r>
              <a:rPr lang="pl-PL" sz="1400" dirty="0" smtClean="0">
                <a:solidFill>
                  <a:srgbClr val="0070C0"/>
                </a:solidFill>
                <a:latin typeface="GloberBold"/>
              </a:rPr>
              <a:t>cm</a:t>
            </a:r>
            <a:endParaRPr lang="pl-PL" sz="1400" dirty="0">
              <a:solidFill>
                <a:srgbClr val="0070C0"/>
              </a:solidFill>
              <a:latin typeface="GloberBold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="" xmlns:a16="http://schemas.microsoft.com/office/drawing/2014/main" id="{1F968581-D84A-1010-826F-219460DAF377}"/>
              </a:ext>
            </a:extLst>
          </p:cNvPr>
          <p:cNvSpPr txBox="1"/>
          <p:nvPr/>
        </p:nvSpPr>
        <p:spPr>
          <a:xfrm>
            <a:off x="3419970" y="4817369"/>
            <a:ext cx="1620000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GloberBold"/>
              </a:rPr>
              <a:t>1 cm –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  <a:latin typeface="GloberBold"/>
              </a:rPr>
              <a:t>100 000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GloberBold"/>
              </a:rPr>
              <a:t>m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="" xmlns:a16="http://schemas.microsoft.com/office/drawing/2014/main" id="{9F8ECCEC-3DF7-75B8-138B-03F3F00456A6}"/>
              </a:ext>
            </a:extLst>
          </p:cNvPr>
          <p:cNvSpPr txBox="1"/>
          <p:nvPr/>
        </p:nvSpPr>
        <p:spPr>
          <a:xfrm>
            <a:off x="882637" y="5628044"/>
            <a:ext cx="1718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FF6600"/>
                </a:solidFill>
                <a:latin typeface="GloberBold"/>
              </a:rPr>
              <a:t>3 </a:t>
            </a:r>
            <a:r>
              <a:rPr lang="pl-PL" sz="1400" b="1" dirty="0" smtClean="0">
                <a:solidFill>
                  <a:srgbClr val="FF6600"/>
                </a:solidFill>
                <a:latin typeface="GloberBold"/>
              </a:rPr>
              <a:t>krok </a:t>
            </a:r>
            <a:endParaRPr lang="pl-PL" sz="1400" b="1" dirty="0">
              <a:solidFill>
                <a:srgbClr val="FF6600"/>
              </a:solidFill>
              <a:latin typeface="GloberBold"/>
            </a:endParaRPr>
          </a:p>
          <a:p>
            <a:r>
              <a:rPr lang="pl-PL" sz="1400" dirty="0" smtClean="0">
                <a:solidFill>
                  <a:srgbClr val="FF6600"/>
                </a:solidFill>
                <a:latin typeface="GloberBold"/>
              </a:rPr>
              <a:t>Zamieniamy</a:t>
            </a:r>
            <a:br>
              <a:rPr lang="pl-PL" sz="1400" dirty="0" smtClean="0">
                <a:solidFill>
                  <a:srgbClr val="FF6600"/>
                </a:solidFill>
                <a:latin typeface="GloberBold"/>
              </a:rPr>
            </a:br>
            <a:r>
              <a:rPr lang="pl-PL" sz="1400" dirty="0" smtClean="0">
                <a:solidFill>
                  <a:srgbClr val="FF6600"/>
                </a:solidFill>
                <a:latin typeface="GloberBold"/>
              </a:rPr>
              <a:t>metry </a:t>
            </a:r>
            <a:r>
              <a:rPr lang="pl-PL" sz="1400" dirty="0">
                <a:solidFill>
                  <a:srgbClr val="FF6600"/>
                </a:solidFill>
                <a:latin typeface="GloberBold"/>
              </a:rPr>
              <a:t>na </a:t>
            </a:r>
            <a:r>
              <a:rPr lang="pl-PL" sz="1400" dirty="0" smtClean="0">
                <a:solidFill>
                  <a:srgbClr val="FF6600"/>
                </a:solidFill>
                <a:latin typeface="GloberBold"/>
              </a:rPr>
              <a:t>kilometry: </a:t>
            </a:r>
            <a:endParaRPr lang="pl-PL" sz="1400" dirty="0">
              <a:solidFill>
                <a:srgbClr val="FF6600"/>
              </a:solidFill>
              <a:latin typeface="GloberBold"/>
            </a:endParaRPr>
          </a:p>
        </p:txBody>
      </p:sp>
      <p:cxnSp>
        <p:nvCxnSpPr>
          <p:cNvPr id="44" name="Łącznik: zakrzywiony 46">
            <a:extLst>
              <a:ext uri="{FF2B5EF4-FFF2-40B4-BE49-F238E27FC236}">
                <a16:creationId xmlns="" xmlns:a16="http://schemas.microsoft.com/office/drawing/2014/main" id="{3FA4E213-C7DA-A135-9934-B60A90EE07B3}"/>
              </a:ext>
            </a:extLst>
          </p:cNvPr>
          <p:cNvCxnSpPr>
            <a:cxnSpLocks/>
            <a:stCxn id="40" idx="3"/>
            <a:endCxn id="42" idx="3"/>
          </p:cNvCxnSpPr>
          <p:nvPr/>
        </p:nvCxnSpPr>
        <p:spPr>
          <a:xfrm flipH="1">
            <a:off x="5039970" y="4033453"/>
            <a:ext cx="360000" cy="937805"/>
          </a:xfrm>
          <a:prstGeom prst="curvedConnector3">
            <a:avLst>
              <a:gd name="adj1" fmla="val -635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>
            <a:extLst>
              <a:ext uri="{FF2B5EF4-FFF2-40B4-BE49-F238E27FC236}">
                <a16:creationId xmlns="" xmlns:a16="http://schemas.microsoft.com/office/drawing/2014/main" id="{1DE53ABB-0F8B-7E4D-D8C7-AAC15570A0F5}"/>
              </a:ext>
            </a:extLst>
          </p:cNvPr>
          <p:cNvSpPr txBox="1"/>
          <p:nvPr/>
        </p:nvSpPr>
        <p:spPr>
          <a:xfrm>
            <a:off x="5259422" y="5547252"/>
            <a:ext cx="17026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 smtClean="0">
                <a:latin typeface="GloberBold"/>
              </a:rPr>
              <a:t>dzielimy przez 1000</a:t>
            </a:r>
            <a:br>
              <a:rPr lang="pl-PL" sz="1200" b="1" dirty="0" smtClean="0">
                <a:latin typeface="GloberBold"/>
              </a:rPr>
            </a:br>
            <a:r>
              <a:rPr lang="pl-PL" sz="1000" dirty="0" smtClean="0">
                <a:latin typeface="GloberBold"/>
              </a:rPr>
              <a:t>(skreślamy 3 zera)</a:t>
            </a:r>
            <a:endParaRPr lang="pl-PL" sz="1000" dirty="0">
              <a:latin typeface="GloberBold"/>
            </a:endParaRPr>
          </a:p>
        </p:txBody>
      </p:sp>
      <p:sp>
        <p:nvSpPr>
          <p:cNvPr id="47" name="pole tekstowe 46">
            <a:extLst>
              <a:ext uri="{FF2B5EF4-FFF2-40B4-BE49-F238E27FC236}">
                <a16:creationId xmlns="" xmlns:a16="http://schemas.microsoft.com/office/drawing/2014/main" id="{0E057B82-469E-D3C0-4EB6-346984B37FB0}"/>
              </a:ext>
            </a:extLst>
          </p:cNvPr>
          <p:cNvSpPr txBox="1"/>
          <p:nvPr/>
        </p:nvSpPr>
        <p:spPr>
          <a:xfrm>
            <a:off x="3419970" y="6054528"/>
            <a:ext cx="138140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6600"/>
                </a:solidFill>
                <a:latin typeface="GloberBold"/>
              </a:rPr>
              <a:t>1 cm – 100 </a:t>
            </a:r>
            <a:r>
              <a:rPr lang="pl-PL" sz="1400" dirty="0" smtClean="0">
                <a:solidFill>
                  <a:srgbClr val="FF6600"/>
                </a:solidFill>
                <a:latin typeface="GloberBold"/>
              </a:rPr>
              <a:t>km</a:t>
            </a:r>
            <a:endParaRPr lang="pl-PL" sz="1400" dirty="0">
              <a:solidFill>
                <a:srgbClr val="FF6600"/>
              </a:solidFill>
              <a:latin typeface="GloberBold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="" xmlns:a16="http://schemas.microsoft.com/office/drawing/2014/main" id="{DABA75AD-8017-F980-6F1E-59A7CED2566E}"/>
              </a:ext>
            </a:extLst>
          </p:cNvPr>
          <p:cNvSpPr txBox="1"/>
          <p:nvPr/>
        </p:nvSpPr>
        <p:spPr>
          <a:xfrm>
            <a:off x="6922646" y="5216393"/>
            <a:ext cx="1604938" cy="10926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latin typeface="GloberBold"/>
              </a:rPr>
              <a:t>Przy </a:t>
            </a:r>
            <a:r>
              <a:rPr lang="pl-PL" sz="1300" dirty="0" smtClean="0">
                <a:latin typeface="GloberBold"/>
              </a:rPr>
              <a:t>skali</a:t>
            </a:r>
          </a:p>
          <a:p>
            <a:pPr algn="ctr"/>
            <a:r>
              <a:rPr lang="pl-PL" sz="1300" dirty="0" smtClean="0">
                <a:latin typeface="GloberBold"/>
              </a:rPr>
              <a:t>1 </a:t>
            </a:r>
            <a:r>
              <a:rPr lang="pl-PL" sz="1300" dirty="0">
                <a:latin typeface="GloberBold"/>
              </a:rPr>
              <a:t>: 10 000 000 </a:t>
            </a:r>
          </a:p>
          <a:p>
            <a:pPr algn="ctr"/>
            <a:r>
              <a:rPr lang="pl-PL" sz="1300" dirty="0">
                <a:latin typeface="GloberBold"/>
              </a:rPr>
              <a:t>1 cm na </a:t>
            </a:r>
            <a:r>
              <a:rPr lang="pl-PL" sz="1300" dirty="0" smtClean="0">
                <a:latin typeface="GloberBold"/>
              </a:rPr>
              <a:t>mapie</a:t>
            </a:r>
          </a:p>
          <a:p>
            <a:pPr algn="ctr"/>
            <a:r>
              <a:rPr lang="pl-PL" sz="1300" dirty="0" smtClean="0">
                <a:latin typeface="GloberBold"/>
              </a:rPr>
              <a:t>odpowiada </a:t>
            </a:r>
            <a:endParaRPr lang="pl-PL" sz="1300" dirty="0">
              <a:latin typeface="GloberBold"/>
            </a:endParaRPr>
          </a:p>
          <a:p>
            <a:pPr algn="ctr"/>
            <a:r>
              <a:rPr lang="pl-PL" sz="1300" dirty="0">
                <a:latin typeface="GloberBold"/>
              </a:rPr>
              <a:t>100 km w </a:t>
            </a:r>
            <a:r>
              <a:rPr lang="pl-PL" sz="1300" dirty="0" smtClean="0">
                <a:latin typeface="GloberBold"/>
              </a:rPr>
              <a:t>terenie.</a:t>
            </a:r>
            <a:endParaRPr lang="pl-PL" sz="1300" dirty="0">
              <a:latin typeface="GloberBold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0FBB04B3-2329-4950-644F-917A932B99C0}"/>
              </a:ext>
            </a:extLst>
          </p:cNvPr>
          <p:cNvSpPr txBox="1"/>
          <p:nvPr/>
        </p:nvSpPr>
        <p:spPr>
          <a:xfrm>
            <a:off x="1942759" y="2558480"/>
            <a:ext cx="99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rgbClr val="C00000"/>
                </a:solidFill>
                <a:latin typeface="GloberBold"/>
              </a:rPr>
              <a:t>1 </a:t>
            </a:r>
            <a:r>
              <a:rPr lang="pl-PL" sz="1400" b="1" dirty="0" smtClean="0">
                <a:solidFill>
                  <a:srgbClr val="C00000"/>
                </a:solidFill>
                <a:latin typeface="GloberBold"/>
              </a:rPr>
              <a:t>cm</a:t>
            </a:r>
          </a:p>
          <a:p>
            <a:pPr algn="r"/>
            <a:r>
              <a:rPr lang="pl-PL" sz="1400" dirty="0" smtClean="0">
                <a:solidFill>
                  <a:srgbClr val="C00000"/>
                </a:solidFill>
                <a:latin typeface="GloberBold"/>
              </a:rPr>
              <a:t>na mapie</a:t>
            </a:r>
            <a:endParaRPr lang="pl-PL" sz="1400" dirty="0">
              <a:solidFill>
                <a:srgbClr val="C00000"/>
              </a:solidFill>
              <a:latin typeface="GloberBold"/>
            </a:endParaRPr>
          </a:p>
        </p:txBody>
      </p:sp>
      <p:cxnSp>
        <p:nvCxnSpPr>
          <p:cNvPr id="52" name="Łącznik prosty ze strzałką 51"/>
          <p:cNvCxnSpPr/>
          <p:nvPr/>
        </p:nvCxnSpPr>
        <p:spPr>
          <a:xfrm flipH="1">
            <a:off x="2941988" y="2831707"/>
            <a:ext cx="828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="" xmlns:a16="http://schemas.microsoft.com/office/drawing/2014/main" id="{DDF32A4C-52A2-5497-C4FB-CFE526C924BA}"/>
              </a:ext>
            </a:extLst>
          </p:cNvPr>
          <p:cNvSpPr txBox="1"/>
          <p:nvPr/>
        </p:nvSpPr>
        <p:spPr>
          <a:xfrm>
            <a:off x="6053382" y="2551971"/>
            <a:ext cx="159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B050"/>
                </a:solidFill>
                <a:latin typeface="GloberBold"/>
              </a:rPr>
              <a:t>10 </a:t>
            </a:r>
            <a:r>
              <a:rPr lang="pl-PL" sz="1400" b="1" dirty="0">
                <a:solidFill>
                  <a:srgbClr val="00B050"/>
                </a:solidFill>
                <a:latin typeface="GloberBold"/>
              </a:rPr>
              <a:t>000 000 </a:t>
            </a:r>
            <a:r>
              <a:rPr lang="pl-PL" sz="1400" b="1" dirty="0" smtClean="0">
                <a:solidFill>
                  <a:srgbClr val="00B050"/>
                </a:solidFill>
                <a:latin typeface="GloberBold"/>
              </a:rPr>
              <a:t>cm</a:t>
            </a:r>
          </a:p>
          <a:p>
            <a:r>
              <a:rPr lang="pl-PL" sz="1400" dirty="0" smtClean="0">
                <a:solidFill>
                  <a:srgbClr val="00B050"/>
                </a:solidFill>
                <a:latin typeface="GloberBold"/>
              </a:rPr>
              <a:t>w terenie</a:t>
            </a:r>
            <a:endParaRPr lang="pl-PL" sz="1400" dirty="0">
              <a:solidFill>
                <a:srgbClr val="00B050"/>
              </a:solidFill>
              <a:latin typeface="GloberBold"/>
            </a:endParaRP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259422" y="2820018"/>
            <a:ext cx="792000" cy="116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: zakrzywiony 46">
            <a:extLst>
              <a:ext uri="{FF2B5EF4-FFF2-40B4-BE49-F238E27FC236}">
                <a16:creationId xmlns="" xmlns:a16="http://schemas.microsoft.com/office/drawing/2014/main" id="{3FA4E213-C7DA-A135-9934-B60A90EE07B3}"/>
              </a:ext>
            </a:extLst>
          </p:cNvPr>
          <p:cNvCxnSpPr>
            <a:cxnSpLocks/>
            <a:stCxn id="34" idx="3"/>
            <a:endCxn id="47" idx="3"/>
          </p:cNvCxnSpPr>
          <p:nvPr/>
        </p:nvCxnSpPr>
        <p:spPr>
          <a:xfrm flipH="1">
            <a:off x="4801375" y="5283434"/>
            <a:ext cx="238595" cy="924983"/>
          </a:xfrm>
          <a:prstGeom prst="curvedConnector3">
            <a:avLst>
              <a:gd name="adj1" fmla="val -95811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33" grpId="0"/>
      <p:bldP spid="34" grpId="0"/>
      <p:bldP spid="35" grpId="0"/>
      <p:bldP spid="36" grpId="0"/>
      <p:bldP spid="38" grpId="0"/>
      <p:bldP spid="40" grpId="0"/>
      <p:bldP spid="42" grpId="0"/>
      <p:bldP spid="43" grpId="0"/>
      <p:bldP spid="45" grpId="0"/>
      <p:bldP spid="47" grpId="0"/>
      <p:bldP spid="48" grpId="0" animBg="1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="" xmlns:a16="http://schemas.microsoft.com/office/drawing/2014/main" id="{76D7AE29-E388-1C81-9C43-735D128C726C}"/>
              </a:ext>
            </a:extLst>
          </p:cNvPr>
          <p:cNvSpPr txBox="1">
            <a:spLocks/>
          </p:cNvSpPr>
          <p:nvPr/>
        </p:nvSpPr>
        <p:spPr>
          <a:xfrm>
            <a:off x="967585" y="384563"/>
            <a:ext cx="7560000" cy="66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Zamiana skali – zadania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12" name="Symbol zastępczy zawartości 2">
            <a:extLst>
              <a:ext uri="{FF2B5EF4-FFF2-40B4-BE49-F238E27FC236}">
                <a16:creationId xmlns="" xmlns:a16="http://schemas.microsoft.com/office/drawing/2014/main" id="{BCDA5546-36E7-3FAB-1154-F451454E2F43}"/>
              </a:ext>
            </a:extLst>
          </p:cNvPr>
          <p:cNvSpPr txBox="1">
            <a:spLocks/>
          </p:cNvSpPr>
          <p:nvPr/>
        </p:nvSpPr>
        <p:spPr>
          <a:xfrm>
            <a:off x="5749573" y="2163599"/>
            <a:ext cx="1843827" cy="354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 smtClean="0">
                <a:latin typeface="GloberBold"/>
              </a:rPr>
              <a:t>b) 1 </a:t>
            </a:r>
            <a:r>
              <a:rPr lang="pl-PL" sz="1600" dirty="0">
                <a:latin typeface="GloberBold"/>
              </a:rPr>
              <a:t>: 500 000 </a:t>
            </a:r>
            <a:r>
              <a:rPr lang="pl-PL" sz="1600" dirty="0" smtClean="0">
                <a:latin typeface="GloberBold"/>
              </a:rPr>
              <a:t>000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77055" y="2694792"/>
            <a:ext cx="26787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 cm </a:t>
            </a:r>
            <a:r>
              <a:rPr lang="pl-PL" dirty="0"/>
              <a:t>– </a:t>
            </a:r>
            <a:r>
              <a:rPr lang="pl-PL" dirty="0" smtClean="0"/>
              <a:t>200 </a:t>
            </a:r>
            <a:r>
              <a:rPr lang="pl-PL" dirty="0"/>
              <a:t>000 </a:t>
            </a:r>
            <a:r>
              <a:rPr lang="pl-PL" dirty="0" smtClean="0"/>
              <a:t>cm</a:t>
            </a:r>
          </a:p>
          <a:p>
            <a:pPr algn="r"/>
            <a:r>
              <a:rPr lang="pl-PL" sz="1200" dirty="0" smtClean="0">
                <a:solidFill>
                  <a:srgbClr val="C00000"/>
                </a:solidFill>
              </a:rPr>
              <a:t>dzielimy przez 100</a:t>
            </a:r>
            <a:endParaRPr lang="pl-PL" sz="1200" dirty="0">
              <a:solidFill>
                <a:srgbClr val="C00000"/>
              </a:solidFill>
            </a:endParaRPr>
          </a:p>
          <a:p>
            <a:r>
              <a:rPr lang="pl-PL" dirty="0"/>
              <a:t>1 cm – </a:t>
            </a:r>
            <a:r>
              <a:rPr lang="pl-PL" dirty="0" smtClean="0"/>
              <a:t>2000 m</a:t>
            </a:r>
          </a:p>
          <a:p>
            <a:pPr algn="r"/>
            <a:r>
              <a:rPr lang="pl-PL" sz="1200" dirty="0">
                <a:solidFill>
                  <a:srgbClr val="C00000"/>
                </a:solidFill>
              </a:rPr>
              <a:t>dzielimy przez </a:t>
            </a:r>
            <a:r>
              <a:rPr lang="pl-PL" sz="1200" dirty="0" smtClean="0">
                <a:solidFill>
                  <a:srgbClr val="C00000"/>
                </a:solidFill>
              </a:rPr>
              <a:t>1000</a:t>
            </a:r>
            <a:endParaRPr lang="pl-PL" sz="1200" dirty="0">
              <a:solidFill>
                <a:srgbClr val="C00000"/>
              </a:solidFill>
            </a:endParaRPr>
          </a:p>
          <a:p>
            <a:r>
              <a:rPr lang="pl-PL" dirty="0" smtClean="0"/>
              <a:t>1 cm </a:t>
            </a:r>
            <a:r>
              <a:rPr lang="pl-PL" dirty="0"/>
              <a:t>– </a:t>
            </a:r>
            <a:r>
              <a:rPr lang="pl-PL" dirty="0" smtClean="0"/>
              <a:t>2 </a:t>
            </a:r>
            <a:r>
              <a:rPr lang="pl-PL" dirty="0"/>
              <a:t>km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659043" y="2694792"/>
            <a:ext cx="29590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 cm </a:t>
            </a:r>
            <a:r>
              <a:rPr lang="pl-PL" dirty="0"/>
              <a:t>– 500 000 000 </a:t>
            </a:r>
            <a:r>
              <a:rPr lang="pl-PL" dirty="0" smtClean="0"/>
              <a:t>cm</a:t>
            </a:r>
          </a:p>
          <a:p>
            <a:pPr algn="r"/>
            <a:r>
              <a:rPr lang="pl-PL" sz="1200" dirty="0">
                <a:solidFill>
                  <a:srgbClr val="00B050"/>
                </a:solidFill>
              </a:rPr>
              <a:t>dzielimy przez 100</a:t>
            </a:r>
          </a:p>
          <a:p>
            <a:r>
              <a:rPr lang="pl-PL" dirty="0" smtClean="0"/>
              <a:t>1 </a:t>
            </a:r>
            <a:r>
              <a:rPr lang="pl-PL" dirty="0"/>
              <a:t>cm – </a:t>
            </a:r>
            <a:r>
              <a:rPr lang="pl-PL" dirty="0" smtClean="0"/>
              <a:t>5 000 000 m</a:t>
            </a:r>
          </a:p>
          <a:p>
            <a:pPr algn="r"/>
            <a:r>
              <a:rPr lang="pl-PL" sz="1200" dirty="0">
                <a:solidFill>
                  <a:srgbClr val="00B050"/>
                </a:solidFill>
              </a:rPr>
              <a:t>dzielimy przez </a:t>
            </a:r>
            <a:r>
              <a:rPr lang="pl-PL" sz="1200" dirty="0" smtClean="0">
                <a:solidFill>
                  <a:srgbClr val="00B050"/>
                </a:solidFill>
              </a:rPr>
              <a:t>1000</a:t>
            </a:r>
            <a:endParaRPr lang="pl-PL" sz="1200" dirty="0">
              <a:solidFill>
                <a:srgbClr val="00B050"/>
              </a:solidFill>
            </a:endParaRPr>
          </a:p>
          <a:p>
            <a:r>
              <a:rPr lang="pl-PL" dirty="0" smtClean="0"/>
              <a:t>1 </a:t>
            </a:r>
            <a:r>
              <a:rPr lang="pl-PL" dirty="0"/>
              <a:t>cm – </a:t>
            </a:r>
            <a:r>
              <a:rPr lang="pl-PL" dirty="0" smtClean="0"/>
              <a:t>5000 </a:t>
            </a:r>
            <a:r>
              <a:rPr lang="pl-PL" dirty="0"/>
              <a:t>km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967584" y="2163599"/>
            <a:ext cx="145874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GloberBold"/>
              </a:rPr>
              <a:t>a) 1 : 200 </a:t>
            </a:r>
            <a:r>
              <a:rPr lang="pl-PL" sz="1600" dirty="0">
                <a:latin typeface="GloberBold"/>
              </a:rPr>
              <a:t>000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="" xmlns:a16="http://schemas.microsoft.com/office/drawing/2014/main" id="{BCDA5546-36E7-3FAB-1154-F451454E2F43}"/>
              </a:ext>
            </a:extLst>
          </p:cNvPr>
          <p:cNvSpPr txBox="1">
            <a:spLocks/>
          </p:cNvSpPr>
          <p:nvPr/>
        </p:nvSpPr>
        <p:spPr>
          <a:xfrm>
            <a:off x="967584" y="4579055"/>
            <a:ext cx="1458287" cy="324735"/>
          </a:xfrm>
          <a:prstGeom prst="rect">
            <a:avLst/>
          </a:prstGeom>
          <a:solidFill>
            <a:srgbClr val="E6D5F3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 smtClean="0">
                <a:latin typeface="GloberBold"/>
              </a:rPr>
              <a:t>c) 1 </a:t>
            </a:r>
            <a:r>
              <a:rPr lang="pl-PL" sz="1600" dirty="0">
                <a:latin typeface="GloberBold"/>
              </a:rPr>
              <a:t>: </a:t>
            </a:r>
            <a:r>
              <a:rPr lang="pl-PL" sz="1600" dirty="0" smtClean="0">
                <a:latin typeface="GloberBold"/>
              </a:rPr>
              <a:t>330 000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877055" y="5109365"/>
            <a:ext cx="26787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 cm </a:t>
            </a:r>
            <a:r>
              <a:rPr lang="pl-PL" dirty="0"/>
              <a:t>– </a:t>
            </a:r>
            <a:r>
              <a:rPr lang="pl-PL" dirty="0" smtClean="0"/>
              <a:t>330 000 cm</a:t>
            </a:r>
          </a:p>
          <a:p>
            <a:pPr algn="r"/>
            <a:r>
              <a:rPr lang="pl-PL" sz="1200" dirty="0">
                <a:solidFill>
                  <a:srgbClr val="7030A0"/>
                </a:solidFill>
              </a:rPr>
              <a:t>dzielimy przez 100</a:t>
            </a:r>
          </a:p>
          <a:p>
            <a:r>
              <a:rPr lang="pl-PL" dirty="0" smtClean="0"/>
              <a:t>1 </a:t>
            </a:r>
            <a:r>
              <a:rPr lang="pl-PL" dirty="0"/>
              <a:t>cm – </a:t>
            </a:r>
            <a:r>
              <a:rPr lang="pl-PL" dirty="0" smtClean="0"/>
              <a:t>3300 m</a:t>
            </a:r>
          </a:p>
          <a:p>
            <a:pPr algn="r"/>
            <a:r>
              <a:rPr lang="pl-PL" sz="1200" dirty="0">
                <a:solidFill>
                  <a:srgbClr val="7030A0"/>
                </a:solidFill>
              </a:rPr>
              <a:t>dzielimy przez </a:t>
            </a:r>
            <a:r>
              <a:rPr lang="pl-PL" sz="1200" dirty="0" smtClean="0">
                <a:solidFill>
                  <a:srgbClr val="7030A0"/>
                </a:solidFill>
              </a:rPr>
              <a:t>1000 </a:t>
            </a:r>
            <a:endParaRPr lang="pl-PL" sz="1200" dirty="0">
              <a:solidFill>
                <a:srgbClr val="7030A0"/>
              </a:solidFill>
            </a:endParaRPr>
          </a:p>
          <a:p>
            <a:r>
              <a:rPr lang="pl-PL" dirty="0" smtClean="0"/>
              <a:t>1 cm </a:t>
            </a:r>
            <a:r>
              <a:rPr lang="pl-PL" dirty="0"/>
              <a:t>– </a:t>
            </a:r>
            <a:r>
              <a:rPr lang="pl-PL" dirty="0" smtClean="0"/>
              <a:t>3,3 </a:t>
            </a:r>
            <a:r>
              <a:rPr lang="pl-PL" dirty="0"/>
              <a:t>km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967584" y="1373486"/>
            <a:ext cx="7560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GloberBold"/>
              </a:rPr>
              <a:t>Zamień skalę liczbową na </a:t>
            </a:r>
            <a:r>
              <a:rPr lang="pl-PL" sz="1600" dirty="0" smtClean="0">
                <a:latin typeface="GloberBold"/>
              </a:rPr>
              <a:t>skalę mianowaną </a:t>
            </a:r>
            <a:r>
              <a:rPr lang="pl-PL" sz="1600" dirty="0">
                <a:latin typeface="GloberBold"/>
              </a:rPr>
              <a:t>o odpowiedniej </a:t>
            </a:r>
            <a:r>
              <a:rPr lang="pl-PL" sz="1600" dirty="0" smtClean="0">
                <a:latin typeface="GloberBold"/>
              </a:rPr>
              <a:t>jednostce.</a:t>
            </a:r>
            <a:endParaRPr lang="pl-PL" sz="1600" dirty="0">
              <a:latin typeface="GloberBold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="" xmlns:a16="http://schemas.microsoft.com/office/drawing/2014/main" id="{BCDA5546-36E7-3FAB-1154-F451454E2F43}"/>
              </a:ext>
            </a:extLst>
          </p:cNvPr>
          <p:cNvSpPr txBox="1">
            <a:spLocks/>
          </p:cNvSpPr>
          <p:nvPr/>
        </p:nvSpPr>
        <p:spPr>
          <a:xfrm>
            <a:off x="5767050" y="4579055"/>
            <a:ext cx="1739222" cy="32473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 smtClean="0">
                <a:latin typeface="GloberBold"/>
              </a:rPr>
              <a:t>d) 1 </a:t>
            </a:r>
            <a:r>
              <a:rPr lang="pl-PL" sz="1600" dirty="0">
                <a:latin typeface="GloberBold"/>
              </a:rPr>
              <a:t>: </a:t>
            </a:r>
            <a:r>
              <a:rPr lang="pl-PL" sz="1600" dirty="0" smtClean="0">
                <a:latin typeface="GloberBold"/>
              </a:rPr>
              <a:t>2 850 000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5676520" y="5109365"/>
            <a:ext cx="29455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 cm </a:t>
            </a:r>
            <a:r>
              <a:rPr lang="pl-PL" dirty="0"/>
              <a:t>– </a:t>
            </a:r>
            <a:r>
              <a:rPr lang="pl-PL" dirty="0" smtClean="0"/>
              <a:t>2 850 000 cm</a:t>
            </a:r>
          </a:p>
          <a:p>
            <a:pPr algn="r"/>
            <a:r>
              <a:rPr lang="pl-PL" sz="1200" dirty="0">
                <a:solidFill>
                  <a:srgbClr val="7030A0"/>
                </a:solidFill>
              </a:rPr>
              <a:t>dzielimy przez 100</a:t>
            </a:r>
          </a:p>
          <a:p>
            <a:r>
              <a:rPr lang="pl-PL" dirty="0" smtClean="0"/>
              <a:t>1 </a:t>
            </a:r>
            <a:r>
              <a:rPr lang="pl-PL" dirty="0"/>
              <a:t>cm – </a:t>
            </a:r>
            <a:r>
              <a:rPr lang="pl-PL" dirty="0" smtClean="0"/>
              <a:t>285 500 m</a:t>
            </a:r>
          </a:p>
          <a:p>
            <a:pPr algn="r"/>
            <a:r>
              <a:rPr lang="pl-PL" sz="1200" dirty="0">
                <a:solidFill>
                  <a:srgbClr val="7030A0"/>
                </a:solidFill>
              </a:rPr>
              <a:t>dzielimy przez </a:t>
            </a:r>
            <a:r>
              <a:rPr lang="pl-PL" sz="1200" dirty="0" smtClean="0">
                <a:solidFill>
                  <a:srgbClr val="7030A0"/>
                </a:solidFill>
              </a:rPr>
              <a:t>1000 </a:t>
            </a:r>
            <a:endParaRPr lang="pl-PL" sz="1200" dirty="0">
              <a:solidFill>
                <a:srgbClr val="7030A0"/>
              </a:solidFill>
            </a:endParaRPr>
          </a:p>
          <a:p>
            <a:r>
              <a:rPr lang="pl-PL" dirty="0" smtClean="0"/>
              <a:t>1 cm </a:t>
            </a:r>
            <a:r>
              <a:rPr lang="pl-PL" dirty="0"/>
              <a:t>– </a:t>
            </a:r>
            <a:r>
              <a:rPr lang="pl-PL" dirty="0" smtClean="0"/>
              <a:t>285,5 </a:t>
            </a:r>
            <a:r>
              <a:rPr lang="pl-PL" dirty="0"/>
              <a:t>km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3581907" y="4031767"/>
            <a:ext cx="146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GloberBold"/>
              </a:rPr>
              <a:t>UWAGA!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="" xmlns:a16="http://schemas.microsoft.com/office/drawing/2014/main" id="{34341223-B564-ECF5-2D67-AD177FD2DFC3}"/>
              </a:ext>
            </a:extLst>
          </p:cNvPr>
          <p:cNvSpPr txBox="1"/>
          <p:nvPr/>
        </p:nvSpPr>
        <p:spPr>
          <a:xfrm>
            <a:off x="3455917" y="4418256"/>
            <a:ext cx="171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GloberBold"/>
              </a:rPr>
              <a:t>Gdy nie ma zera</a:t>
            </a:r>
          </a:p>
          <a:p>
            <a:pPr algn="ctr"/>
            <a:r>
              <a:rPr lang="pl-PL" sz="1200" dirty="0" smtClean="0">
                <a:solidFill>
                  <a:srgbClr val="C00000"/>
                </a:solidFill>
                <a:latin typeface="GloberBold"/>
              </a:rPr>
              <a:t>do skreślenia,</a:t>
            </a:r>
          </a:p>
          <a:p>
            <a:pPr algn="ctr"/>
            <a:r>
              <a:rPr lang="pl-PL" sz="1200" dirty="0" smtClean="0">
                <a:solidFill>
                  <a:srgbClr val="C00000"/>
                </a:solidFill>
                <a:latin typeface="GloberBold"/>
              </a:rPr>
              <a:t>wstawiamy przecinek.</a:t>
            </a:r>
          </a:p>
        </p:txBody>
      </p:sp>
      <p:cxnSp>
        <p:nvCxnSpPr>
          <p:cNvPr id="3" name="Łącznik łamany 2"/>
          <p:cNvCxnSpPr/>
          <p:nvPr/>
        </p:nvCxnSpPr>
        <p:spPr>
          <a:xfrm rot="10800000" flipV="1">
            <a:off x="2425872" y="5143759"/>
            <a:ext cx="1845225" cy="1080000"/>
          </a:xfrm>
          <a:prstGeom prst="bentConnector3">
            <a:avLst>
              <a:gd name="adj1" fmla="val 33358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>
            <a:off x="4488277" y="5143759"/>
            <a:ext cx="1182577" cy="1080000"/>
          </a:xfrm>
          <a:prstGeom prst="bentConnector3">
            <a:avLst>
              <a:gd name="adj1" fmla="val 50000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2817</TotalTime>
  <Words>1109</Words>
  <Application>Microsoft Office PowerPoint</Application>
  <PresentationFormat>Pokaz na ekranie (4:3)</PresentationFormat>
  <Paragraphs>333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GloberBold</vt:lpstr>
      <vt:lpstr>GloberRegular</vt:lpstr>
      <vt:lpstr>MV Boli</vt:lpstr>
      <vt:lpstr>Motyw pakietu Office</vt:lpstr>
      <vt:lpstr>Prezentacja programu PowerPoint</vt:lpstr>
      <vt:lpstr>Do czego służy skala? </vt:lpstr>
      <vt:lpstr>Jakie są rodzaje skali?</vt:lpstr>
      <vt:lpstr>Szczegółowość map</vt:lpstr>
      <vt:lpstr>Jak czytać skalę mianowaną?</vt:lpstr>
      <vt:lpstr>Jak należy zamieniać jednostki długości – cz. 1</vt:lpstr>
      <vt:lpstr>Jak należy zamieniać jednostki długości – cz. 2</vt:lpstr>
      <vt:lpstr>Zamiana skali liczbowej na skalę mianowaną  o właściwej jednostce</vt:lpstr>
      <vt:lpstr>Prezentacja programu PowerPoint</vt:lpstr>
      <vt:lpstr>Obliczanie odległości w terenie – zadania </vt:lpstr>
      <vt:lpstr>Prezentacja programu PowerPoint</vt:lpstr>
      <vt:lpstr>Prezentacja programu PowerPoint</vt:lpstr>
      <vt:lpstr>Prezentacja programu PowerPoint</vt:lpstr>
      <vt:lpstr>Prezentacja programu PowerPoint</vt:lpstr>
      <vt:lpstr>Sprawdź, czy umiesz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Skala mapy i planu</dc:title>
  <dc:creator>Zuzanna Kocięcka</dc:creator>
  <cp:lastModifiedBy>Aneta Leśniewska</cp:lastModifiedBy>
  <cp:revision>206</cp:revision>
  <dcterms:created xsi:type="dcterms:W3CDTF">2024-02-25T14:29:39Z</dcterms:created>
  <dcterms:modified xsi:type="dcterms:W3CDTF">2024-04-19T16:02:56Z</dcterms:modified>
</cp:coreProperties>
</file>