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68" r:id="rId15"/>
    <p:sldId id="273" r:id="rId16"/>
    <p:sldId id="274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Twoje ciało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budowa i działanie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pic>
        <p:nvPicPr>
          <p:cNvPr id="31" name="Symbol zastępczy zawartości 3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3312368" cy="5520613"/>
          </a:xfrm>
        </p:spPr>
      </p:pic>
    </p:spTree>
    <p:extLst>
      <p:ext uri="{BB962C8B-B14F-4D97-AF65-F5344CB8AC3E}">
        <p14:creationId xmlns:p14="http://schemas.microsoft.com/office/powerpoint/2010/main" val="201365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Składniki pokarmowe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395535" y="1556792"/>
            <a:ext cx="8668307" cy="262227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Cukry (inaczej węglowodany)- </a:t>
            </a:r>
            <a:r>
              <a:rPr lang="pl-PL" dirty="0" smtClean="0"/>
              <a:t>dostarczają </a:t>
            </a:r>
            <a:r>
              <a:rPr lang="pl-PL" dirty="0"/>
              <a:t>dużo energii, którą szybko </a:t>
            </a:r>
            <a:r>
              <a:rPr lang="pl-PL" dirty="0" smtClean="0"/>
              <a:t>wykorzystasz</a:t>
            </a:r>
            <a:r>
              <a:rPr lang="pl-PL" dirty="0"/>
              <a:t>,</a:t>
            </a:r>
            <a:r>
              <a:rPr lang="pl-PL" dirty="0" smtClean="0"/>
              <a:t> </a:t>
            </a:r>
            <a:r>
              <a:rPr lang="pl-PL" dirty="0"/>
              <a:t>nie wszystkie </a:t>
            </a:r>
            <a:r>
              <a:rPr lang="pl-PL" dirty="0" smtClean="0"/>
              <a:t>są </a:t>
            </a:r>
            <a:r>
              <a:rPr lang="pl-PL" dirty="0"/>
              <a:t>słodkie. </a:t>
            </a:r>
          </a:p>
          <a:p>
            <a:endParaRPr lang="pl-PL" dirty="0"/>
          </a:p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Gdzie je znajdziesz?</a:t>
            </a:r>
          </a:p>
          <a:p>
            <a:pPr marL="0" indent="0">
              <a:buNone/>
            </a:pPr>
            <a:r>
              <a:rPr lang="pl-PL" dirty="0"/>
              <a:t>soki owocowe, pieczywo, ziemniaki, </a:t>
            </a:r>
            <a:r>
              <a:rPr lang="pl-PL" dirty="0" smtClean="0"/>
              <a:t>ryż </a:t>
            </a:r>
            <a:r>
              <a:rPr lang="pl-PL" dirty="0"/>
              <a:t>i makaron, no i oczywiście słodycze i ciasta.</a:t>
            </a:r>
          </a:p>
          <a:p>
            <a:endParaRPr lang="pl-PL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70409"/>
            <a:ext cx="4879830" cy="30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Składniki pokarmowe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395535" y="1556792"/>
            <a:ext cx="8668307" cy="2622277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Tłuszcze-</a:t>
            </a:r>
            <a:r>
              <a:rPr lang="pl-PL" dirty="0" smtClean="0"/>
              <a:t> również </a:t>
            </a:r>
            <a:r>
              <a:rPr lang="pl-PL" dirty="0"/>
              <a:t>dostarczają dużo energii, ale nie wykorzystasz </a:t>
            </a:r>
            <a:r>
              <a:rPr lang="pl-PL" dirty="0" smtClean="0"/>
              <a:t>jej </a:t>
            </a:r>
            <a:r>
              <a:rPr lang="pl-PL" dirty="0"/>
              <a:t>tak szybko jak tej z </a:t>
            </a:r>
            <a:r>
              <a:rPr lang="pl-PL" dirty="0" smtClean="0"/>
              <a:t>cukrów, stanowią zapas </a:t>
            </a:r>
            <a:r>
              <a:rPr lang="pl-PL" dirty="0"/>
              <a:t>energii </a:t>
            </a:r>
            <a:r>
              <a:rPr lang="pl-PL" dirty="0" smtClean="0"/>
              <a:t>pod </a:t>
            </a:r>
            <a:r>
              <a:rPr lang="pl-PL" dirty="0"/>
              <a:t>skórą, </a:t>
            </a:r>
            <a:r>
              <a:rPr lang="pl-PL" dirty="0" smtClean="0"/>
              <a:t>ochronią </a:t>
            </a:r>
            <a:r>
              <a:rPr lang="pl-PL" dirty="0"/>
              <a:t>się przed zimnem.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Gdzie je znajdziesz?</a:t>
            </a:r>
          </a:p>
          <a:p>
            <a:pPr marL="0" indent="0">
              <a:buNone/>
            </a:pPr>
            <a:r>
              <a:rPr lang="pl-PL" dirty="0"/>
              <a:t>masło, olej i oliwa, tłuste </a:t>
            </a:r>
            <a:r>
              <a:rPr lang="pl-PL" dirty="0" smtClean="0"/>
              <a:t>mięso </a:t>
            </a:r>
            <a:r>
              <a:rPr lang="pl-PL" dirty="0"/>
              <a:t>i ryby, a także pestki słonecznika, oliwki, awokado </a:t>
            </a:r>
            <a:r>
              <a:rPr lang="pl-PL" dirty="0" smtClean="0"/>
              <a:t>czy </a:t>
            </a:r>
            <a:r>
              <a:rPr lang="pl-PL" dirty="0"/>
              <a:t>orzechy</a:t>
            </a:r>
            <a:endParaRPr lang="pl-PL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65" y="3896724"/>
            <a:ext cx="4104544" cy="29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52747"/>
            <a:ext cx="3896782" cy="25978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Składniki pokarmowe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395535" y="1556792"/>
            <a:ext cx="8568953" cy="482453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Składniki mineralne i witaminy- </a:t>
            </a:r>
            <a:r>
              <a:rPr lang="pl-PL" dirty="0" smtClean="0"/>
              <a:t>regulują </a:t>
            </a:r>
            <a:r>
              <a:rPr lang="pl-PL" dirty="0"/>
              <a:t>prawidłową pracę twojego </a:t>
            </a:r>
            <a:r>
              <a:rPr lang="pl-PL" dirty="0" smtClean="0"/>
              <a:t>organizmu, np. witamina C hamuje krwawienie z dziąseł i wzmacnia odporność</a:t>
            </a:r>
            <a:r>
              <a:rPr lang="pl-PL" dirty="0"/>
              <a:t>, wapń </a:t>
            </a:r>
            <a:r>
              <a:rPr lang="pl-PL" dirty="0" smtClean="0"/>
              <a:t>nadaje </a:t>
            </a:r>
            <a:r>
              <a:rPr lang="pl-PL" dirty="0"/>
              <a:t>kościom </a:t>
            </a:r>
            <a:r>
              <a:rPr lang="pl-PL" dirty="0" smtClean="0"/>
              <a:t>twardość</a:t>
            </a:r>
            <a:endParaRPr lang="pl-PL" dirty="0"/>
          </a:p>
          <a:p>
            <a:pPr marL="0" indent="0">
              <a:buNone/>
            </a:pP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Gdzie znajdziesz dużo witamin?</a:t>
            </a:r>
          </a:p>
          <a:p>
            <a:pPr marL="0" indent="0">
              <a:buNone/>
            </a:pPr>
            <a:r>
              <a:rPr lang="pl-PL" dirty="0" smtClean="0"/>
              <a:t>Świeże warzywa i owoce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Gdzie znajdziesz dużo wapnia?</a:t>
            </a:r>
          </a:p>
          <a:p>
            <a:pPr marL="0" indent="0">
              <a:buNone/>
            </a:pPr>
            <a:r>
              <a:rPr lang="pl-PL" dirty="0" smtClean="0"/>
              <a:t>Produkty mleczne, takie jak sery, jogurty, czy kefiry</a:t>
            </a:r>
          </a:p>
          <a:p>
            <a:endParaRPr lang="pl-PL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Składniki pokarmowe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395535" y="1556792"/>
            <a:ext cx="8568953" cy="482453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Woda- </a:t>
            </a:r>
            <a:r>
              <a:rPr lang="pl-PL" dirty="0" smtClean="0"/>
              <a:t>służy </a:t>
            </a:r>
            <a:r>
              <a:rPr lang="pl-PL" dirty="0"/>
              <a:t>do transportu różnych </a:t>
            </a:r>
            <a:r>
              <a:rPr lang="pl-PL" dirty="0" smtClean="0"/>
              <a:t>substancji </a:t>
            </a:r>
            <a:r>
              <a:rPr lang="pl-PL" dirty="0"/>
              <a:t>w twoim ciele i pomaga w </a:t>
            </a:r>
            <a:r>
              <a:rPr lang="pl-PL" dirty="0" smtClean="0"/>
              <a:t>utrzymaniu </a:t>
            </a:r>
            <a:r>
              <a:rPr lang="pl-PL" dirty="0"/>
              <a:t>odpowiedniej temperatury ciała. </a:t>
            </a:r>
            <a:endParaRPr lang="pl-PL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2"/>
            <a:ext cx="3891891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181966" cy="3626571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 powinno trafiać na twój talerz?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395536" y="2100337"/>
            <a:ext cx="2386608" cy="936105"/>
          </a:xfrm>
        </p:spPr>
        <p:txBody>
          <a:bodyPr>
            <a:noAutofit/>
          </a:bodyPr>
          <a:lstStyle/>
          <a:p>
            <a:r>
              <a:rPr lang="pl-PL" sz="1200" dirty="0" smtClean="0"/>
              <a:t>Więcej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b="0" dirty="0" smtClean="0"/>
              <a:t>produktów </a:t>
            </a:r>
            <a:r>
              <a:rPr lang="pl-PL" sz="1200" b="0" dirty="0"/>
              <a:t>z pełnego ziarna (np. </a:t>
            </a:r>
            <a:r>
              <a:rPr lang="pl-PL" sz="1200" b="0" dirty="0" smtClean="0"/>
              <a:t>płatki </a:t>
            </a:r>
            <a:r>
              <a:rPr lang="pl-PL" sz="1200" b="0" dirty="0"/>
              <a:t>owsiane, chleb razowy</a:t>
            </a:r>
            <a:r>
              <a:rPr lang="pl-PL" sz="1200" b="0" dirty="0" smtClean="0"/>
              <a:t>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b="0" dirty="0" smtClean="0"/>
              <a:t>warzyw,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b="0" dirty="0" smtClean="0"/>
              <a:t>nasion </a:t>
            </a:r>
            <a:r>
              <a:rPr lang="pl-PL" sz="1200" b="0" dirty="0"/>
              <a:t>roślin </a:t>
            </a:r>
            <a:r>
              <a:rPr lang="pl-PL" sz="1200" b="0" dirty="0" smtClean="0"/>
              <a:t>strączkowych</a:t>
            </a:r>
            <a:r>
              <a:rPr lang="pl-PL" sz="1200" b="0" dirty="0"/>
              <a:t>, np. fasoli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426293" y="33035"/>
            <a:ext cx="4041775" cy="63976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868144" y="148478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 </a:t>
            </a:r>
            <a:r>
              <a:rPr lang="pl-PL" sz="1400" b="1" dirty="0"/>
              <a:t>Mniej: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1400" dirty="0" smtClean="0"/>
              <a:t>Soli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1400" dirty="0" smtClean="0"/>
              <a:t>czerwonego mięsa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l-PL" sz="1400" dirty="0" smtClean="0"/>
              <a:t>cukru </a:t>
            </a:r>
            <a:r>
              <a:rPr lang="pl-PL" sz="1400" dirty="0"/>
              <a:t>i słodzonych </a:t>
            </a:r>
          </a:p>
          <a:p>
            <a:r>
              <a:rPr lang="pl-PL" sz="1400" dirty="0"/>
              <a:t>napojów</a:t>
            </a:r>
          </a:p>
        </p:txBody>
      </p:sp>
      <p:sp>
        <p:nvSpPr>
          <p:cNvPr id="9" name="Prostokąt 8"/>
          <p:cNvSpPr/>
          <p:nvPr/>
        </p:nvSpPr>
        <p:spPr>
          <a:xfrm>
            <a:off x="2267744" y="5733256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l-PL" dirty="0"/>
              <a:t>Składniki pokarmowe są zawarte w różnych produktach, dlatego twoja dieta </a:t>
            </a:r>
          </a:p>
          <a:p>
            <a:r>
              <a:rPr lang="pl-PL" dirty="0"/>
              <a:t>na co dzień musi być bardzo różnorodna.</a:t>
            </a:r>
          </a:p>
        </p:txBody>
      </p:sp>
    </p:spTree>
    <p:extLst>
      <p:ext uri="{BB962C8B-B14F-4D97-AF65-F5344CB8AC3E}">
        <p14:creationId xmlns:p14="http://schemas.microsoft.com/office/powerpoint/2010/main" val="25549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31" y="1570440"/>
            <a:ext cx="1944216" cy="525364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Jak skorzystać z jedzenia, które </a:t>
            </a:r>
            <a:br>
              <a:rPr lang="pl-PL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jest w dużych kawałkach?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539552" y="1916832"/>
            <a:ext cx="8435280" cy="3951288"/>
          </a:xfrm>
        </p:spPr>
        <p:txBody>
          <a:bodyPr/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Układ pokarmowy-  </a:t>
            </a:r>
            <a:r>
              <a:rPr lang="pl-PL" dirty="0" smtClean="0"/>
              <a:t>rozkłada pokarm </a:t>
            </a:r>
            <a:r>
              <a:rPr lang="pl-PL" dirty="0"/>
              <a:t>na składniki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pokarmowe- trawi: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</a:t>
            </a:r>
            <a:r>
              <a:rPr lang="pl-PL" dirty="0" smtClean="0"/>
              <a:t>ęby dzielą </a:t>
            </a:r>
            <a:r>
              <a:rPr lang="pl-PL" dirty="0"/>
              <a:t>i </a:t>
            </a:r>
            <a:r>
              <a:rPr lang="pl-PL" dirty="0" smtClean="0"/>
              <a:t>rozgniatają </a:t>
            </a:r>
            <a:r>
              <a:rPr lang="pl-PL" dirty="0"/>
              <a:t>jedzenie na małe </a:t>
            </a:r>
            <a:r>
              <a:rPr lang="pl-PL" dirty="0" smtClean="0"/>
              <a:t>kawałki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e</a:t>
            </a:r>
            <a:r>
              <a:rPr lang="pl-PL" dirty="0" smtClean="0"/>
              <a:t>nzymy trawienne rozkładają te małe kawałki </a:t>
            </a:r>
            <a:r>
              <a:rPr lang="pl-PL" dirty="0"/>
              <a:t>na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maleńkie drobiny, które później wchłaniane są do krwi</a:t>
            </a:r>
          </a:p>
          <a:p>
            <a:pPr marL="0" indent="0">
              <a:buNone/>
            </a:pPr>
            <a:r>
              <a:rPr lang="pl-PL" dirty="0" smtClean="0"/>
              <a:t> i trafiają do każdej komórki twojego ciała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716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179614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Układ pokarmowy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2304256" cy="6226545"/>
          </a:xfrm>
        </p:spPr>
      </p:pic>
      <p:sp>
        <p:nvSpPr>
          <p:cNvPr id="5" name="Prostokąt 4"/>
          <p:cNvSpPr/>
          <p:nvPr/>
        </p:nvSpPr>
        <p:spPr>
          <a:xfrm>
            <a:off x="4067944" y="908720"/>
            <a:ext cx="273630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200" b="1" dirty="0"/>
              <a:t>jama ustna </a:t>
            </a:r>
            <a:r>
              <a:rPr lang="pl-PL" sz="1200" dirty="0"/>
              <a:t>– tu następuję rozdrobnienie </a:t>
            </a:r>
          </a:p>
          <a:p>
            <a:r>
              <a:rPr lang="pl-PL" sz="1200" dirty="0"/>
              <a:t>pokarmu na mniejsze kawałki i pierwszy </a:t>
            </a:r>
          </a:p>
          <a:p>
            <a:r>
              <a:rPr lang="pl-PL" sz="1200" dirty="0"/>
              <a:t>etap trawienia</a:t>
            </a:r>
          </a:p>
        </p:txBody>
      </p:sp>
      <p:sp>
        <p:nvSpPr>
          <p:cNvPr id="6" name="Prostokąt 5"/>
          <p:cNvSpPr/>
          <p:nvPr/>
        </p:nvSpPr>
        <p:spPr>
          <a:xfrm>
            <a:off x="4067944" y="1804105"/>
            <a:ext cx="3456384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200" b="1" dirty="0"/>
              <a:t>gardło </a:t>
            </a:r>
            <a:r>
              <a:rPr lang="pl-PL" sz="1200" dirty="0"/>
              <a:t>– tu odbywa się połykanie kęsów </a:t>
            </a:r>
            <a:r>
              <a:rPr lang="pl-PL" sz="1200" dirty="0" smtClean="0"/>
              <a:t>pożywienia </a:t>
            </a:r>
            <a:endParaRPr lang="pl-PL" sz="1200" dirty="0"/>
          </a:p>
        </p:txBody>
      </p:sp>
      <p:sp>
        <p:nvSpPr>
          <p:cNvPr id="9" name="Prostokąt 8"/>
          <p:cNvSpPr/>
          <p:nvPr/>
        </p:nvSpPr>
        <p:spPr>
          <a:xfrm>
            <a:off x="4067944" y="2459504"/>
            <a:ext cx="3456384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200" b="1" dirty="0"/>
              <a:t>przełyk </a:t>
            </a:r>
            <a:r>
              <a:rPr lang="pl-PL" sz="1200" dirty="0"/>
              <a:t>– tędy jedzenie jest przepychane </a:t>
            </a:r>
            <a:r>
              <a:rPr lang="pl-PL" sz="1200" dirty="0" smtClean="0"/>
              <a:t>do </a:t>
            </a:r>
            <a:r>
              <a:rPr lang="pl-PL" sz="1200" dirty="0"/>
              <a:t>żołądka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067944" y="2924944"/>
            <a:ext cx="4572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l-PL" sz="1200" b="1" dirty="0"/>
              <a:t>żołądek</a:t>
            </a:r>
            <a:r>
              <a:rPr lang="pl-PL" sz="1200" dirty="0"/>
              <a:t> – tu i kawałek dalej, na początku </a:t>
            </a:r>
            <a:r>
              <a:rPr lang="pl-PL" sz="1200" dirty="0" smtClean="0"/>
              <a:t>jelita </a:t>
            </a:r>
            <a:r>
              <a:rPr lang="pl-PL" sz="1200" dirty="0"/>
              <a:t>cienkiego jedzenie jest rozkładanie </a:t>
            </a:r>
            <a:r>
              <a:rPr lang="pl-PL" sz="1200" dirty="0" smtClean="0"/>
              <a:t>na </a:t>
            </a:r>
            <a:r>
              <a:rPr lang="pl-PL" sz="1200" dirty="0"/>
              <a:t>składniki pokarmowe (kolejny etap </a:t>
            </a:r>
            <a:r>
              <a:rPr lang="pl-PL" sz="1200" dirty="0" smtClean="0"/>
              <a:t>trawienia</a:t>
            </a:r>
            <a:r>
              <a:rPr lang="pl-PL" sz="1200" dirty="0"/>
              <a:t>)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067944" y="3573016"/>
            <a:ext cx="432048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200" b="1" dirty="0"/>
              <a:t>jelito cienkie </a:t>
            </a:r>
            <a:r>
              <a:rPr lang="pl-PL" sz="1200" dirty="0"/>
              <a:t>– składniki pokarmowe są </a:t>
            </a:r>
            <a:r>
              <a:rPr lang="pl-PL" sz="1200" dirty="0" smtClean="0"/>
              <a:t>wchłaniane </a:t>
            </a:r>
            <a:r>
              <a:rPr lang="pl-PL" sz="1200" dirty="0"/>
              <a:t>przez ściany jelita do naczyń </a:t>
            </a:r>
            <a:r>
              <a:rPr lang="pl-PL" sz="1200" dirty="0" smtClean="0"/>
              <a:t> krwionośnych </a:t>
            </a:r>
            <a:r>
              <a:rPr lang="pl-PL" sz="1200" dirty="0"/>
              <a:t>(ostatni etap trawienia).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067944" y="4221088"/>
            <a:ext cx="45720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l-PL" sz="1200" b="1" dirty="0"/>
              <a:t>jelito grube </a:t>
            </a:r>
            <a:r>
              <a:rPr lang="pl-PL" sz="1200" dirty="0"/>
              <a:t>– z resztek jedzenia </a:t>
            </a:r>
            <a:r>
              <a:rPr lang="pl-PL" sz="1200" dirty="0" smtClean="0"/>
              <a:t>odbierana </a:t>
            </a:r>
            <a:r>
              <a:rPr lang="pl-PL" sz="1200" dirty="0"/>
              <a:t>jest woda, resztki są formowane </a:t>
            </a:r>
            <a:r>
              <a:rPr lang="pl-PL" sz="1200" dirty="0" smtClean="0"/>
              <a:t>w </a:t>
            </a:r>
            <a:r>
              <a:rPr lang="pl-PL" sz="1200" dirty="0"/>
              <a:t>porcje i tak powstaje kał (czyli kupa)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072119" y="4869160"/>
            <a:ext cx="4572000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l-PL" sz="1200" b="1" dirty="0"/>
              <a:t>odbyt</a:t>
            </a:r>
            <a:r>
              <a:rPr lang="pl-PL" sz="1200" dirty="0"/>
              <a:t> – otwór, którym pozbywasz </a:t>
            </a:r>
            <a:r>
              <a:rPr lang="pl-PL" sz="1200" dirty="0" smtClean="0"/>
              <a:t>się </a:t>
            </a:r>
            <a:r>
              <a:rPr lang="pl-PL" sz="1200" dirty="0"/>
              <a:t>kału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23528" y="1412776"/>
            <a:ext cx="187220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b="1" dirty="0" smtClean="0"/>
              <a:t>Ślinianki-</a:t>
            </a:r>
            <a:r>
              <a:rPr lang="pl-PL" sz="1200" dirty="0" smtClean="0"/>
              <a:t> wydzielają ślinę, która zwilża pokarm </a:t>
            </a:r>
            <a:endParaRPr lang="pl-PL" sz="12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17346" y="2254186"/>
            <a:ext cx="182926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b="1" dirty="0" smtClean="0"/>
              <a:t>Wątroba-</a:t>
            </a:r>
            <a:r>
              <a:rPr lang="pl-PL" sz="1200" dirty="0" smtClean="0"/>
              <a:t> wydziela substancje ułatwiająca trawienie tłuszczy</a:t>
            </a:r>
            <a:endParaRPr lang="pl-PL" sz="12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17346" y="3386609"/>
            <a:ext cx="136815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dirty="0" smtClean="0"/>
              <a:t>Trzustka- wydziela enzymy trawienne</a:t>
            </a:r>
            <a:endParaRPr lang="pl-PL" sz="1200" dirty="0"/>
          </a:p>
        </p:txBody>
      </p:sp>
      <p:cxnSp>
        <p:nvCxnSpPr>
          <p:cNvPr id="18" name="Łącznik prosty ze strzałką 17"/>
          <p:cNvCxnSpPr/>
          <p:nvPr/>
        </p:nvCxnSpPr>
        <p:spPr>
          <a:xfrm flipH="1">
            <a:off x="2699792" y="1052736"/>
            <a:ext cx="1368152" cy="502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 flipV="1">
            <a:off x="2915816" y="1700808"/>
            <a:ext cx="1156304" cy="197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H="1" flipV="1">
            <a:off x="2987824" y="2254186"/>
            <a:ext cx="1080120" cy="343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10" idx="1"/>
          </p:cNvCxnSpPr>
          <p:nvPr/>
        </p:nvCxnSpPr>
        <p:spPr>
          <a:xfrm flipH="1" flipV="1">
            <a:off x="3203848" y="2826397"/>
            <a:ext cx="864096" cy="329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H="1" flipV="1">
            <a:off x="3203848" y="3408936"/>
            <a:ext cx="864096" cy="394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12" idx="1"/>
          </p:cNvCxnSpPr>
          <p:nvPr/>
        </p:nvCxnSpPr>
        <p:spPr>
          <a:xfrm flipH="1" flipV="1">
            <a:off x="3275856" y="3619579"/>
            <a:ext cx="792088" cy="8323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stCxn id="13" idx="1"/>
          </p:cNvCxnSpPr>
          <p:nvPr/>
        </p:nvCxnSpPr>
        <p:spPr>
          <a:xfrm flipH="1" flipV="1">
            <a:off x="3025475" y="3803848"/>
            <a:ext cx="1046644" cy="1203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V="1">
            <a:off x="2195736" y="1412776"/>
            <a:ext cx="732969" cy="14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2146610" y="2822050"/>
            <a:ext cx="7692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>
            <a:stCxn id="16" idx="3"/>
          </p:cNvCxnSpPr>
          <p:nvPr/>
        </p:nvCxnSpPr>
        <p:spPr>
          <a:xfrm flipV="1">
            <a:off x="1685498" y="3052768"/>
            <a:ext cx="1198984" cy="564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7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1313" y="0"/>
            <a:ext cx="8229600" cy="1143000"/>
          </a:xfrm>
        </p:spPr>
        <p:txBody>
          <a:bodyPr/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Z czego składa się ciało?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237222" y="976251"/>
            <a:ext cx="8928933" cy="2766293"/>
          </a:xfrm>
        </p:spPr>
        <p:txBody>
          <a:bodyPr>
            <a:normAutofit/>
          </a:bodyPr>
          <a:lstStyle/>
          <a:p>
            <a:r>
              <a:rPr lang="pl-PL" sz="2000" dirty="0"/>
              <a:t>Twoje ciało jest zbudowane z wielu </a:t>
            </a:r>
            <a:r>
              <a:rPr lang="pl-PL" sz="2000" b="1" dirty="0" smtClean="0"/>
              <a:t>narządów</a:t>
            </a:r>
            <a:r>
              <a:rPr lang="pl-PL" sz="2000" dirty="0" smtClean="0"/>
              <a:t>, które ściśle do siebie przylegają.</a:t>
            </a:r>
          </a:p>
          <a:p>
            <a:r>
              <a:rPr lang="pl-PL" sz="2000" dirty="0" smtClean="0"/>
              <a:t>Łączą się ze sobą i tworzą </a:t>
            </a:r>
            <a:r>
              <a:rPr lang="pl-PL" sz="2000" b="1" dirty="0" smtClean="0"/>
              <a:t>układy narządów</a:t>
            </a:r>
            <a:r>
              <a:rPr lang="pl-PL" sz="2000" dirty="0" smtClean="0"/>
              <a:t>.</a:t>
            </a:r>
          </a:p>
          <a:p>
            <a:r>
              <a:rPr lang="pl-PL" sz="2000" dirty="0"/>
              <a:t>Układy  narządów </a:t>
            </a:r>
            <a:r>
              <a:rPr lang="pl-PL" sz="2000" dirty="0" smtClean="0"/>
              <a:t>ze  </a:t>
            </a:r>
            <a:r>
              <a:rPr lang="pl-PL" sz="2000" dirty="0"/>
              <a:t>sobą  współpracują,  </a:t>
            </a:r>
            <a:r>
              <a:rPr lang="pl-PL" sz="2000" dirty="0" smtClean="0"/>
              <a:t>tworząc </a:t>
            </a:r>
            <a:r>
              <a:rPr lang="pl-PL" sz="2000" b="1" dirty="0"/>
              <a:t>organizm</a:t>
            </a:r>
            <a:r>
              <a:rPr lang="pl-PL" sz="2000" dirty="0"/>
              <a:t>, czyli twoje ciało.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5798633"/>
            <a:ext cx="1694135" cy="7509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65" y="4811363"/>
            <a:ext cx="1777983" cy="79325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63" y="2691434"/>
            <a:ext cx="2643204" cy="416656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60" y="4617347"/>
            <a:ext cx="815361" cy="118128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27" y="2359398"/>
            <a:ext cx="1614030" cy="233839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75" y="2692469"/>
            <a:ext cx="1152128" cy="13905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03548" y="64886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organizm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876255" y="5509744"/>
            <a:ext cx="170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tkanka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117175" y="394921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narząd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218178" y="454020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u</a:t>
            </a:r>
            <a:r>
              <a:rPr lang="pl-PL" dirty="0" smtClean="0"/>
              <a:t>kład narządów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589598" y="629263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komórka</a:t>
            </a:r>
            <a:endParaRPr lang="pl-PL" dirty="0"/>
          </a:p>
        </p:txBody>
      </p:sp>
      <p:sp>
        <p:nvSpPr>
          <p:cNvPr id="18" name="Strzałka zakrzywiona w górę 17"/>
          <p:cNvSpPr/>
          <p:nvPr/>
        </p:nvSpPr>
        <p:spPr>
          <a:xfrm rot="20293735">
            <a:off x="5788979" y="6016528"/>
            <a:ext cx="1760103" cy="343417"/>
          </a:xfrm>
          <a:prstGeom prst="curvedUpArrow">
            <a:avLst>
              <a:gd name="adj1" fmla="val 25000"/>
              <a:gd name="adj2" fmla="val 50000"/>
              <a:gd name="adj3" fmla="val 47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Strzałka zakrzywiona w górę 19"/>
          <p:cNvSpPr/>
          <p:nvPr/>
        </p:nvSpPr>
        <p:spPr>
          <a:xfrm rot="15408035">
            <a:off x="7536246" y="4086929"/>
            <a:ext cx="1790406" cy="406252"/>
          </a:xfrm>
          <a:prstGeom prst="curvedUpArrow">
            <a:avLst>
              <a:gd name="adj1" fmla="val 25000"/>
              <a:gd name="adj2" fmla="val 50000"/>
              <a:gd name="adj3" fmla="val 47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1" name="Strzałka zakrzywiona w górę 20"/>
          <p:cNvSpPr/>
          <p:nvPr/>
        </p:nvSpPr>
        <p:spPr>
          <a:xfrm rot="11193704">
            <a:off x="5488168" y="2490033"/>
            <a:ext cx="2309438" cy="402804"/>
          </a:xfrm>
          <a:prstGeom prst="curvedUpArrow">
            <a:avLst>
              <a:gd name="adj1" fmla="val 25000"/>
              <a:gd name="adj2" fmla="val 50000"/>
              <a:gd name="adj3" fmla="val 47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2" name="Strzałka zakrzywiona w górę 21"/>
          <p:cNvSpPr/>
          <p:nvPr/>
        </p:nvSpPr>
        <p:spPr>
          <a:xfrm rot="10647955">
            <a:off x="2493810" y="2390100"/>
            <a:ext cx="2027241" cy="273800"/>
          </a:xfrm>
          <a:prstGeom prst="curvedUpArrow">
            <a:avLst>
              <a:gd name="adj1" fmla="val 25000"/>
              <a:gd name="adj2" fmla="val 50000"/>
              <a:gd name="adj3" fmla="val 47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8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ymbol zastępczy zawartości 1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1" y="3573016"/>
            <a:ext cx="8253143" cy="278092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Układy narządów człowieka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23" y="3645024"/>
            <a:ext cx="1073129" cy="2722124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1043608" y="636744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Układ</a:t>
            </a:r>
          </a:p>
          <a:p>
            <a:pPr algn="ctr"/>
            <a:r>
              <a:rPr lang="pl-PL" sz="1200" b="1" dirty="0" smtClean="0"/>
              <a:t> kostny</a:t>
            </a:r>
            <a:endParaRPr lang="pl-PL" sz="1200" b="1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2267744" y="634747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Układ </a:t>
            </a:r>
          </a:p>
          <a:p>
            <a:pPr algn="ctr"/>
            <a:r>
              <a:rPr lang="pl-PL" sz="1200" b="1" dirty="0" smtClean="0"/>
              <a:t>pokarmowy</a:t>
            </a:r>
            <a:endParaRPr lang="pl-PL" sz="1200" b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3415828" y="634747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Układ </a:t>
            </a:r>
          </a:p>
          <a:p>
            <a:pPr algn="ctr"/>
            <a:r>
              <a:rPr lang="pl-PL" sz="1200" b="1" dirty="0" smtClean="0"/>
              <a:t>krwionośny</a:t>
            </a:r>
            <a:endParaRPr lang="pl-PL" sz="1200" b="1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4608324" y="634747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Układ </a:t>
            </a:r>
          </a:p>
          <a:p>
            <a:pPr algn="ctr"/>
            <a:r>
              <a:rPr lang="pl-PL" sz="1200" b="1" dirty="0" smtClean="0"/>
              <a:t>nerwowy</a:t>
            </a:r>
            <a:endParaRPr lang="pl-PL" sz="1200" b="1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5796136" y="636201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Układ </a:t>
            </a:r>
          </a:p>
          <a:p>
            <a:pPr algn="ctr"/>
            <a:r>
              <a:rPr lang="pl-PL" sz="1200" b="1" dirty="0" smtClean="0"/>
              <a:t>oddechowy</a:t>
            </a:r>
            <a:endParaRPr lang="pl-PL" sz="1200" b="1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6873635" y="636654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Układ </a:t>
            </a:r>
          </a:p>
          <a:p>
            <a:pPr algn="ctr"/>
            <a:r>
              <a:rPr lang="pl-PL" sz="1200" b="1" dirty="0" smtClean="0"/>
              <a:t>rozrodczy</a:t>
            </a:r>
            <a:endParaRPr lang="pl-PL" sz="1200" b="1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7908121" y="636654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Układ </a:t>
            </a:r>
          </a:p>
          <a:p>
            <a:pPr algn="ctr"/>
            <a:r>
              <a:rPr lang="pl-PL" sz="1200" b="1" dirty="0" smtClean="0"/>
              <a:t>mięśniowy</a:t>
            </a:r>
            <a:endParaRPr lang="pl-PL" sz="1200" b="1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431540" y="2062153"/>
            <a:ext cx="1224136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100" dirty="0"/>
              <a:t>Nadaje twojemu </a:t>
            </a:r>
            <a:r>
              <a:rPr lang="pl-PL" sz="1100" dirty="0" smtClean="0"/>
              <a:t>ciału kształt </a:t>
            </a:r>
            <a:r>
              <a:rPr lang="pl-PL" sz="1100" dirty="0"/>
              <a:t>i chroni </a:t>
            </a:r>
            <a:r>
              <a:rPr lang="pl-PL" sz="1100" dirty="0" smtClean="0"/>
              <a:t>narządy </a:t>
            </a:r>
            <a:r>
              <a:rPr lang="pl-PL" sz="1100" dirty="0"/>
              <a:t>wewnętrzne. 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4139952" y="2794935"/>
            <a:ext cx="1527239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100" dirty="0" smtClean="0"/>
              <a:t>Zbiera </a:t>
            </a:r>
            <a:r>
              <a:rPr lang="pl-PL" sz="1100" dirty="0"/>
              <a:t>informacje </a:t>
            </a:r>
            <a:r>
              <a:rPr lang="pl-PL" sz="1100" dirty="0" smtClean="0"/>
              <a:t>o otoczeniu </a:t>
            </a:r>
            <a:r>
              <a:rPr lang="pl-PL" sz="1100" dirty="0"/>
              <a:t>i całym ciele </a:t>
            </a:r>
            <a:r>
              <a:rPr lang="pl-PL" sz="1100" dirty="0" smtClean="0"/>
              <a:t>i wydaje twojemu ciału rozkazy</a:t>
            </a:r>
            <a:endParaRPr lang="pl-PL" sz="1100" dirty="0"/>
          </a:p>
        </p:txBody>
      </p:sp>
      <p:sp>
        <p:nvSpPr>
          <p:cNvPr id="35" name="Prostokąt 34"/>
          <p:cNvSpPr/>
          <p:nvPr/>
        </p:nvSpPr>
        <p:spPr>
          <a:xfrm>
            <a:off x="1547664" y="2964212"/>
            <a:ext cx="1709936" cy="600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100" dirty="0"/>
              <a:t>Zajmuje się rozkładaniem </a:t>
            </a:r>
            <a:r>
              <a:rPr lang="pl-PL" sz="1100" dirty="0" smtClean="0"/>
              <a:t>pożywienia </a:t>
            </a:r>
            <a:r>
              <a:rPr lang="pl-PL" sz="1100" dirty="0"/>
              <a:t>na mniejsze składniki </a:t>
            </a:r>
            <a:r>
              <a:rPr lang="pl-PL" sz="1100" dirty="0" smtClean="0"/>
              <a:t>pokarmowe</a:t>
            </a:r>
            <a:r>
              <a:rPr lang="pl-PL" sz="1100" dirty="0"/>
              <a:t>.</a:t>
            </a:r>
          </a:p>
        </p:txBody>
      </p:sp>
      <p:sp>
        <p:nvSpPr>
          <p:cNvPr id="36" name="Prostokąt 35"/>
          <p:cNvSpPr/>
          <p:nvPr/>
        </p:nvSpPr>
        <p:spPr>
          <a:xfrm>
            <a:off x="5581852" y="1889450"/>
            <a:ext cx="129178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100" dirty="0"/>
              <a:t>Dzięki niemu twoje ciało pobiera </a:t>
            </a:r>
            <a:r>
              <a:rPr lang="pl-PL" sz="1100" dirty="0" smtClean="0"/>
              <a:t>tlen </a:t>
            </a:r>
            <a:r>
              <a:rPr lang="pl-PL" sz="1100" dirty="0"/>
              <a:t>i usuwa szkodliwy dwutlenek </a:t>
            </a:r>
            <a:r>
              <a:rPr lang="pl-PL" sz="1100" dirty="0" smtClean="0"/>
              <a:t>węgla</a:t>
            </a:r>
            <a:r>
              <a:rPr lang="pl-PL" sz="1100" dirty="0"/>
              <a:t>.</a:t>
            </a:r>
          </a:p>
        </p:txBody>
      </p:sp>
      <p:sp>
        <p:nvSpPr>
          <p:cNvPr id="37" name="Prostokąt 36"/>
          <p:cNvSpPr/>
          <p:nvPr/>
        </p:nvSpPr>
        <p:spPr>
          <a:xfrm>
            <a:off x="2627784" y="2050540"/>
            <a:ext cx="1595981" cy="600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100" dirty="0"/>
              <a:t>Dostarcza do wszystkich </a:t>
            </a:r>
            <a:r>
              <a:rPr lang="pl-PL" sz="1100" dirty="0" smtClean="0"/>
              <a:t>części </a:t>
            </a:r>
            <a:r>
              <a:rPr lang="pl-PL" sz="1100" dirty="0"/>
              <a:t>ciała </a:t>
            </a:r>
            <a:r>
              <a:rPr lang="pl-PL" sz="1100" dirty="0" smtClean="0"/>
              <a:t>składniki niezbędne </a:t>
            </a:r>
            <a:r>
              <a:rPr lang="pl-PL" sz="1100" dirty="0"/>
              <a:t>do życia. </a:t>
            </a:r>
          </a:p>
        </p:txBody>
      </p:sp>
      <p:sp>
        <p:nvSpPr>
          <p:cNvPr id="38" name="Prostokąt 37"/>
          <p:cNvSpPr/>
          <p:nvPr/>
        </p:nvSpPr>
        <p:spPr>
          <a:xfrm>
            <a:off x="6687933" y="2879573"/>
            <a:ext cx="1416090" cy="600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100" dirty="0"/>
              <a:t>Dzięki niemu ludzie mogą się </a:t>
            </a:r>
            <a:r>
              <a:rPr lang="pl-PL" sz="1100" dirty="0" smtClean="0"/>
              <a:t>rozmnażać</a:t>
            </a:r>
            <a:r>
              <a:rPr lang="pl-PL" sz="1100" dirty="0"/>
              <a:t>, czyli rodzą się dzieci. </a:t>
            </a:r>
          </a:p>
        </p:txBody>
      </p:sp>
      <p:sp>
        <p:nvSpPr>
          <p:cNvPr id="39" name="Prostokąt 38"/>
          <p:cNvSpPr/>
          <p:nvPr/>
        </p:nvSpPr>
        <p:spPr>
          <a:xfrm>
            <a:off x="7434849" y="2219817"/>
            <a:ext cx="1624643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100" dirty="0"/>
              <a:t>Dzięki niemu możesz się </a:t>
            </a:r>
          </a:p>
          <a:p>
            <a:r>
              <a:rPr lang="pl-PL" sz="1100" dirty="0"/>
              <a:t>sprawnie poruszać.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>
            <a:off x="827584" y="2831594"/>
            <a:ext cx="828092" cy="1317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>
            <a:off x="2402444" y="3564376"/>
            <a:ext cx="414046" cy="584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>
            <a:off x="3373423" y="2664243"/>
            <a:ext cx="622513" cy="141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>
            <a:stCxn id="34" idx="2"/>
          </p:cNvCxnSpPr>
          <p:nvPr/>
        </p:nvCxnSpPr>
        <p:spPr>
          <a:xfrm>
            <a:off x="4903572" y="3564376"/>
            <a:ext cx="280496" cy="512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5887885" y="2657287"/>
            <a:ext cx="414046" cy="1419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/>
          <p:nvPr/>
        </p:nvCxnSpPr>
        <p:spPr>
          <a:xfrm>
            <a:off x="7035141" y="3479737"/>
            <a:ext cx="414046" cy="658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>
            <a:off x="8226541" y="2648660"/>
            <a:ext cx="305899" cy="142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6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34809"/>
            <a:ext cx="4572000" cy="32283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Układ kostny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395536" y="1453356"/>
            <a:ext cx="8606643" cy="2911748"/>
          </a:xfrm>
        </p:spPr>
        <p:txBody>
          <a:bodyPr/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Szkielet-</a:t>
            </a:r>
            <a:r>
              <a:rPr lang="pl-PL" dirty="0"/>
              <a:t> konstrukcja utworzona z wielu połączonych ze sobą kości. </a:t>
            </a:r>
            <a:endParaRPr lang="pl-PL" dirty="0" smtClean="0"/>
          </a:p>
          <a:p>
            <a:r>
              <a:rPr lang="pl-PL" dirty="0" smtClean="0"/>
              <a:t>U </a:t>
            </a:r>
            <a:r>
              <a:rPr lang="pl-PL" dirty="0"/>
              <a:t>dorosłego człowieka szkielet jest zbudowany z około 206 </a:t>
            </a:r>
            <a:r>
              <a:rPr lang="pl-PL" dirty="0" smtClean="0"/>
              <a:t>kości.</a:t>
            </a:r>
          </a:p>
          <a:p>
            <a:r>
              <a:rPr lang="pl-PL" dirty="0" smtClean="0"/>
              <a:t>Kości </a:t>
            </a:r>
            <a:r>
              <a:rPr lang="pl-PL" dirty="0"/>
              <a:t>muszą być wytrzymałe, ale nie mogą być </a:t>
            </a:r>
            <a:r>
              <a:rPr lang="pl-PL" dirty="0" smtClean="0"/>
              <a:t>zbyt </a:t>
            </a:r>
            <a:r>
              <a:rPr lang="pl-PL" dirty="0"/>
              <a:t>ciężkie. Dlatego większość kości jest twarda </a:t>
            </a:r>
            <a:r>
              <a:rPr lang="pl-PL" dirty="0" smtClean="0"/>
              <a:t>na </a:t>
            </a:r>
            <a:r>
              <a:rPr lang="pl-PL" dirty="0"/>
              <a:t>zewnątrz, a w środku wypełniona rodzajem </a:t>
            </a:r>
            <a:r>
              <a:rPr lang="pl-PL" dirty="0" smtClean="0"/>
              <a:t>sztywnej </a:t>
            </a:r>
            <a:r>
              <a:rPr lang="pl-PL" dirty="0"/>
              <a:t>gąbki. </a:t>
            </a:r>
          </a:p>
        </p:txBody>
      </p:sp>
    </p:spTree>
    <p:extLst>
      <p:ext uri="{BB962C8B-B14F-4D97-AF65-F5344CB8AC3E}">
        <p14:creationId xmlns:p14="http://schemas.microsoft.com/office/powerpoint/2010/main" val="19886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ymbol zastępczy zawartości 1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05" y="209628"/>
            <a:ext cx="2897311" cy="6673583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636957" y="5486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obojczyk</a:t>
            </a:r>
          </a:p>
        </p:txBody>
      </p:sp>
      <p:sp>
        <p:nvSpPr>
          <p:cNvPr id="5" name="Prostokąt 4"/>
          <p:cNvSpPr/>
          <p:nvPr/>
        </p:nvSpPr>
        <p:spPr>
          <a:xfrm>
            <a:off x="6636957" y="1127712"/>
            <a:ext cx="872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mostek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658573" y="1747661"/>
            <a:ext cx="69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żebra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772011" y="2466868"/>
            <a:ext cx="104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miednica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106555" y="4597400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kości </a:t>
            </a:r>
          </a:p>
          <a:p>
            <a:r>
              <a:rPr lang="pl-PL" dirty="0"/>
              <a:t>kończyny </a:t>
            </a:r>
          </a:p>
          <a:p>
            <a:r>
              <a:rPr lang="pl-PL" dirty="0"/>
              <a:t>dolnej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56362" y="364014"/>
            <a:ext cx="870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czaszka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28" y="116483"/>
            <a:ext cx="2573432" cy="6858000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239388" y="1226230"/>
            <a:ext cx="88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łopatka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244517" y="2478873"/>
            <a:ext cx="110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kręgosłup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1121681" y="3548756"/>
            <a:ext cx="845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kości </a:t>
            </a:r>
          </a:p>
          <a:p>
            <a:r>
              <a:rPr lang="pl-PL" dirty="0"/>
              <a:t>dłoni</a:t>
            </a:r>
          </a:p>
        </p:txBody>
      </p:sp>
      <p:cxnSp>
        <p:nvCxnSpPr>
          <p:cNvPr id="23" name="Łącznik prosty ze strzałką 22"/>
          <p:cNvCxnSpPr/>
          <p:nvPr/>
        </p:nvCxnSpPr>
        <p:spPr>
          <a:xfrm flipH="1">
            <a:off x="5569196" y="733346"/>
            <a:ext cx="1163044" cy="805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H="1">
            <a:off x="5436096" y="1312378"/>
            <a:ext cx="1298471" cy="536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H="1" flipV="1">
            <a:off x="5652121" y="1896767"/>
            <a:ext cx="1049452" cy="55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H="1">
            <a:off x="5724128" y="1951786"/>
            <a:ext cx="1010440" cy="165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 flipH="1">
            <a:off x="5697245" y="2651534"/>
            <a:ext cx="1179011" cy="378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Nawias klamrowy zamykający 36"/>
          <p:cNvSpPr/>
          <p:nvPr/>
        </p:nvSpPr>
        <p:spPr>
          <a:xfrm rot="10800000">
            <a:off x="4067943" y="1516855"/>
            <a:ext cx="432047" cy="2776239"/>
          </a:xfrm>
          <a:prstGeom prst="rightBrace">
            <a:avLst>
              <a:gd name="adj1" fmla="val 8333"/>
              <a:gd name="adj2" fmla="val 57768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/>
          <p:cNvSpPr txBox="1"/>
          <p:nvPr/>
        </p:nvSpPr>
        <p:spPr>
          <a:xfrm>
            <a:off x="3130263" y="2201874"/>
            <a:ext cx="1107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kości kończyny </a:t>
            </a:r>
          </a:p>
          <a:p>
            <a:r>
              <a:rPr lang="pl-PL" dirty="0"/>
              <a:t>górnej </a:t>
            </a:r>
          </a:p>
        </p:txBody>
      </p:sp>
      <p:sp>
        <p:nvSpPr>
          <p:cNvPr id="57" name="Prostokąt 56"/>
          <p:cNvSpPr/>
          <p:nvPr/>
        </p:nvSpPr>
        <p:spPr>
          <a:xfrm>
            <a:off x="3370867" y="4143328"/>
            <a:ext cx="845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kość </a:t>
            </a:r>
          </a:p>
          <a:p>
            <a:r>
              <a:rPr lang="pl-PL" dirty="0"/>
              <a:t>udowa</a:t>
            </a:r>
          </a:p>
        </p:txBody>
      </p:sp>
      <p:cxnSp>
        <p:nvCxnSpPr>
          <p:cNvPr id="58" name="Łącznik prosty ze strzałką 57"/>
          <p:cNvCxnSpPr/>
          <p:nvPr/>
        </p:nvCxnSpPr>
        <p:spPr>
          <a:xfrm>
            <a:off x="3858160" y="4365104"/>
            <a:ext cx="1145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Nawias klamrowy zamykający 60"/>
          <p:cNvSpPr/>
          <p:nvPr/>
        </p:nvSpPr>
        <p:spPr>
          <a:xfrm>
            <a:off x="5940152" y="3429000"/>
            <a:ext cx="236695" cy="331236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2" name="Łącznik prosty ze strzałką 61"/>
          <p:cNvCxnSpPr/>
          <p:nvPr/>
        </p:nvCxnSpPr>
        <p:spPr>
          <a:xfrm>
            <a:off x="992167" y="548680"/>
            <a:ext cx="13601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Łącznik prosty ze strzałką 64"/>
          <p:cNvCxnSpPr/>
          <p:nvPr/>
        </p:nvCxnSpPr>
        <p:spPr>
          <a:xfrm>
            <a:off x="992167" y="1410896"/>
            <a:ext cx="1419593" cy="33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Łącznik prosty ze strzałką 66"/>
          <p:cNvCxnSpPr/>
          <p:nvPr/>
        </p:nvCxnSpPr>
        <p:spPr>
          <a:xfrm>
            <a:off x="1211333" y="2665879"/>
            <a:ext cx="1200427" cy="65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Nawias klamrowy otwierający 68"/>
          <p:cNvSpPr/>
          <p:nvPr/>
        </p:nvSpPr>
        <p:spPr>
          <a:xfrm>
            <a:off x="1654968" y="3545483"/>
            <a:ext cx="263882" cy="59784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6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  <p:bldP spid="13" grpId="0"/>
      <p:bldP spid="15" grpId="0"/>
      <p:bldP spid="19" grpId="0"/>
      <p:bldP spid="20" grpId="0"/>
      <p:bldP spid="21" grpId="0"/>
      <p:bldP spid="37" grpId="0" animBg="1"/>
      <p:bldP spid="38" grpId="0"/>
      <p:bldP spid="57" grpId="0"/>
      <p:bldP spid="61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5" y="5013176"/>
            <a:ext cx="1800200" cy="171469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215067" y="597514"/>
            <a:ext cx="8482077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Stawy- ruchome </a:t>
            </a:r>
            <a:r>
              <a:rPr lang="pl-PL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połączenie między kośćmi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pl-PL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pl-PL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18722"/>
            <a:ext cx="2448272" cy="5639277"/>
          </a:xfrm>
          <a:prstGeom prst="rect">
            <a:avLst/>
          </a:prstGeom>
        </p:spPr>
      </p:pic>
      <p:cxnSp>
        <p:nvCxnSpPr>
          <p:cNvPr id="17" name="Łącznik prosty ze strzałką 16"/>
          <p:cNvCxnSpPr/>
          <p:nvPr/>
        </p:nvCxnSpPr>
        <p:spPr>
          <a:xfrm>
            <a:off x="4103948" y="2246029"/>
            <a:ext cx="151216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3833664" y="3118675"/>
            <a:ext cx="151216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4279836" y="5013176"/>
            <a:ext cx="151216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3563888" y="1994871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staw  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barkowy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3317038" y="28675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staw 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łokciowy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3707904" y="4762255"/>
            <a:ext cx="466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staw  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kolanowy</a:t>
            </a:r>
          </a:p>
        </p:txBody>
      </p:sp>
    </p:spTree>
    <p:extLst>
      <p:ext uri="{BB962C8B-B14F-4D97-AF65-F5344CB8AC3E}">
        <p14:creationId xmlns:p14="http://schemas.microsoft.com/office/powerpoint/2010/main" val="19886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Układ mięśniowy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1772816"/>
            <a:ext cx="5263028" cy="5085184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238036" y="1196752"/>
            <a:ext cx="9014483" cy="3951288"/>
          </a:xfrm>
        </p:spPr>
        <p:txBody>
          <a:bodyPr/>
          <a:lstStyle/>
          <a:p>
            <a:r>
              <a:rPr lang="pl-PL" dirty="0" smtClean="0"/>
              <a:t>Mięśnie szkieletowe przymocowane są do kości i umożliwiają ruch szkieletu</a:t>
            </a:r>
          </a:p>
          <a:p>
            <a:r>
              <a:rPr lang="pl-PL" dirty="0"/>
              <a:t>Człowiek ma ponad </a:t>
            </a:r>
            <a:r>
              <a:rPr lang="pl-PL" dirty="0" smtClean="0"/>
              <a:t>600 </a:t>
            </a:r>
            <a:r>
              <a:rPr lang="pl-PL" dirty="0"/>
              <a:t>mięśni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  szkieletowych</a:t>
            </a:r>
            <a:r>
              <a:rPr lang="pl-PL" dirty="0"/>
              <a:t>!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8025"/>
            <a:ext cx="1364971" cy="1858516"/>
          </a:xfrm>
          <a:prstGeom prst="rect">
            <a:avLst/>
          </a:prstGeom>
        </p:spPr>
      </p:pic>
      <p:cxnSp>
        <p:nvCxnSpPr>
          <p:cNvPr id="12" name="Łącznik prosty ze strzałką 11"/>
          <p:cNvCxnSpPr/>
          <p:nvPr/>
        </p:nvCxnSpPr>
        <p:spPr>
          <a:xfrm flipH="1">
            <a:off x="1510069" y="3965386"/>
            <a:ext cx="93120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1799669" y="4574282"/>
            <a:ext cx="6416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>
            <a:off x="1799669" y="5229200"/>
            <a:ext cx="6416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2354459" y="3789040"/>
            <a:ext cx="2058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rzyczep mięśnia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339752" y="5059923"/>
            <a:ext cx="2058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rzyczep mięśnia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2386783" y="4417283"/>
            <a:ext cx="2058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brzusiec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700808"/>
            <a:ext cx="5832648" cy="340769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91886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Jak mięśnie poruszają szkieletem?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1475657" y="4388419"/>
            <a:ext cx="3528392" cy="720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400" dirty="0"/>
              <a:t>Zginasz rękę, bo twój biceps się kurczy, a możesz ją </a:t>
            </a:r>
            <a:r>
              <a:rPr lang="pl-PL" sz="1400" dirty="0" smtClean="0"/>
              <a:t>wyprostować</a:t>
            </a:r>
            <a:r>
              <a:rPr lang="pl-PL" sz="1400" dirty="0"/>
              <a:t>, ponieważ kurczy się twój triceps.</a:t>
            </a:r>
          </a:p>
        </p:txBody>
      </p:sp>
      <p:sp>
        <p:nvSpPr>
          <p:cNvPr id="9" name="Prostokąt 8"/>
          <p:cNvSpPr/>
          <p:nvPr/>
        </p:nvSpPr>
        <p:spPr>
          <a:xfrm>
            <a:off x="2843808" y="1844824"/>
            <a:ext cx="1277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biceps jest </a:t>
            </a:r>
          </a:p>
          <a:p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skurczony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2267744" y="2276872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395537" y="288178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triceps jest </a:t>
            </a:r>
          </a:p>
          <a:p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rozluźniony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1259632" y="2996952"/>
            <a:ext cx="720081" cy="146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137920" y="1990195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biceps jest </a:t>
            </a:r>
          </a:p>
          <a:p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rozluźniony</a:t>
            </a:r>
          </a:p>
        </p:txBody>
      </p:sp>
      <p:cxnSp>
        <p:nvCxnSpPr>
          <p:cNvPr id="21" name="Łącznik prosty ze strzałką 20"/>
          <p:cNvCxnSpPr/>
          <p:nvPr/>
        </p:nvCxnSpPr>
        <p:spPr>
          <a:xfrm flipH="1">
            <a:off x="5364088" y="2368044"/>
            <a:ext cx="7738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6152101" y="2996952"/>
            <a:ext cx="1156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triceps jest </a:t>
            </a:r>
          </a:p>
          <a:p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skurczony</a:t>
            </a:r>
          </a:p>
        </p:txBody>
      </p:sp>
      <p:cxnSp>
        <p:nvCxnSpPr>
          <p:cNvPr id="24" name="Łącznik prosty ze strzałką 23"/>
          <p:cNvCxnSpPr/>
          <p:nvPr/>
        </p:nvCxnSpPr>
        <p:spPr>
          <a:xfrm flipH="1">
            <a:off x="5076056" y="316403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8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6" y="2708920"/>
            <a:ext cx="8928933" cy="41165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Składniki pokarmowe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1" y="0"/>
            <a:ext cx="224028" cy="685800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123639"/>
            <a:ext cx="1251483" cy="536494"/>
          </a:xfrm>
          <a:prstGeom prst="rect">
            <a:avLst/>
          </a:prstGeom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395535" y="1556792"/>
            <a:ext cx="8668307" cy="2622277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Białka</a:t>
            </a:r>
            <a:r>
              <a:rPr lang="pl-PL" dirty="0" smtClean="0"/>
              <a:t>- niezbędne do wzrostu ciała, transportu różnych substancji w ciele </a:t>
            </a:r>
            <a:r>
              <a:rPr lang="pl-PL" dirty="0"/>
              <a:t>i </a:t>
            </a:r>
            <a:r>
              <a:rPr lang="pl-PL" dirty="0" smtClean="0"/>
              <a:t>obrony przed chorobami.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Gdzie je znajdziesz?</a:t>
            </a:r>
          </a:p>
          <a:p>
            <a:pPr marL="0" indent="0">
              <a:buNone/>
            </a:pPr>
            <a:r>
              <a:rPr lang="pl-PL" dirty="0" smtClean="0"/>
              <a:t>mleko, ser, jaja, mięso, a </a:t>
            </a:r>
            <a:r>
              <a:rPr lang="pl-PL" dirty="0"/>
              <a:t>także w </a:t>
            </a:r>
            <a:r>
              <a:rPr lang="pl-PL" dirty="0" smtClean="0"/>
              <a:t>fasola, groch, ciecierzyca </a:t>
            </a:r>
            <a:r>
              <a:rPr lang="pl-PL" dirty="0"/>
              <a:t>czy </a:t>
            </a:r>
            <a:r>
              <a:rPr lang="pl-PL" dirty="0" err="1"/>
              <a:t>tofu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98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720</Words>
  <Application>Microsoft Office PowerPoint</Application>
  <PresentationFormat>Pokaz na ekranie (4:3)</PresentationFormat>
  <Paragraphs>131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 Unicode MS</vt:lpstr>
      <vt:lpstr>Arial</vt:lpstr>
      <vt:lpstr>Calibri</vt:lpstr>
      <vt:lpstr>Wingdings</vt:lpstr>
      <vt:lpstr>Motyw pakietu Office</vt:lpstr>
      <vt:lpstr>Twoje ciało – budowa i działanie</vt:lpstr>
      <vt:lpstr>Z czego składa się ciało?</vt:lpstr>
      <vt:lpstr>Układy narządów człowieka</vt:lpstr>
      <vt:lpstr>Układ kostny</vt:lpstr>
      <vt:lpstr>Prezentacja programu PowerPoint</vt:lpstr>
      <vt:lpstr>Stawy- ruchome połączenie między kośćmi </vt:lpstr>
      <vt:lpstr>Układ mięśniowy</vt:lpstr>
      <vt:lpstr>Jak mięśnie poruszają szkieletem?</vt:lpstr>
      <vt:lpstr>Składniki pokarmowe</vt:lpstr>
      <vt:lpstr>Składniki pokarmowe</vt:lpstr>
      <vt:lpstr>Składniki pokarmowe</vt:lpstr>
      <vt:lpstr>Składniki pokarmowe</vt:lpstr>
      <vt:lpstr>Składniki pokarmowe</vt:lpstr>
      <vt:lpstr>Co powinno trafiać na twój talerz?</vt:lpstr>
      <vt:lpstr>Jak skorzystać z jedzenia, które  jest w dużych kawałkach?</vt:lpstr>
      <vt:lpstr>Układ pokarmowy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Twoje ciało – budowa i działanie</dc:title>
  <dc:creator>lenovo</dc:creator>
  <cp:lastModifiedBy>Aleksandra Lemiech</cp:lastModifiedBy>
  <cp:revision>34</cp:revision>
  <dcterms:created xsi:type="dcterms:W3CDTF">2022-07-22T10:01:08Z</dcterms:created>
  <dcterms:modified xsi:type="dcterms:W3CDTF">2022-08-17T10:24:12Z</dcterms:modified>
</cp:coreProperties>
</file>