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61" r:id="rId4"/>
    <p:sldId id="258" r:id="rId5"/>
    <p:sldId id="259" r:id="rId6"/>
    <p:sldId id="276" r:id="rId7"/>
    <p:sldId id="278" r:id="rId8"/>
    <p:sldId id="270" r:id="rId9"/>
    <p:sldId id="271" r:id="rId10"/>
    <p:sldId id="272" r:id="rId11"/>
    <p:sldId id="282" r:id="rId12"/>
    <p:sldId id="283" r:id="rId13"/>
    <p:sldId id="284" r:id="rId14"/>
    <p:sldId id="274" r:id="rId15"/>
    <p:sldId id="286" r:id="rId16"/>
    <p:sldId id="287" r:id="rId17"/>
  </p:sldIdLst>
  <p:sldSz cx="9144000" cy="6858000" type="screen4x3"/>
  <p:notesSz cx="6797675" cy="9926638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7FDF5"/>
    <a:srgbClr val="07B79C"/>
    <a:srgbClr val="81CDBB"/>
    <a:srgbClr val="00CCFF"/>
    <a:srgbClr val="CC00FF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 showGuides="1">
      <p:cViewPr>
        <p:scale>
          <a:sx n="70" d="100"/>
          <a:sy n="70" d="100"/>
        </p:scale>
        <p:origin x="2094" y="10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8973B-3831-44B9-A7E2-E4B579B6AEDA}" type="datetimeFigureOut">
              <a:rPr lang="pl-PL" smtClean="0"/>
              <a:t>27.10.2022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FBB4A-9A79-4445-A366-B5A3E3AF63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379081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8973B-3831-44B9-A7E2-E4B579B6AEDA}" type="datetimeFigureOut">
              <a:rPr lang="pl-PL" smtClean="0"/>
              <a:t>27.10.2022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FBB4A-9A79-4445-A366-B5A3E3AF63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239493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8973B-3831-44B9-A7E2-E4B579B6AEDA}" type="datetimeFigureOut">
              <a:rPr lang="pl-PL" smtClean="0"/>
              <a:t>27.10.2022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FBB4A-9A79-4445-A366-B5A3E3AF63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614424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8973B-3831-44B9-A7E2-E4B579B6AEDA}" type="datetimeFigureOut">
              <a:rPr lang="pl-PL" smtClean="0"/>
              <a:t>27.10.2022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FBB4A-9A79-4445-A366-B5A3E3AF63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39466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8973B-3831-44B9-A7E2-E4B579B6AEDA}" type="datetimeFigureOut">
              <a:rPr lang="pl-PL" smtClean="0"/>
              <a:t>27.10.2022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FBB4A-9A79-4445-A366-B5A3E3AF63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414551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8973B-3831-44B9-A7E2-E4B579B6AEDA}" type="datetimeFigureOut">
              <a:rPr lang="pl-PL" smtClean="0"/>
              <a:t>27.10.2022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FBB4A-9A79-4445-A366-B5A3E3AF63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44768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8973B-3831-44B9-A7E2-E4B579B6AEDA}" type="datetimeFigureOut">
              <a:rPr lang="pl-PL" smtClean="0"/>
              <a:t>27.10.2022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FBB4A-9A79-4445-A366-B5A3E3AF63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117681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8973B-3831-44B9-A7E2-E4B579B6AEDA}" type="datetimeFigureOut">
              <a:rPr lang="pl-PL" smtClean="0"/>
              <a:t>27.10.2022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FBB4A-9A79-4445-A366-B5A3E3AF63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08357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8973B-3831-44B9-A7E2-E4B579B6AEDA}" type="datetimeFigureOut">
              <a:rPr lang="pl-PL" smtClean="0"/>
              <a:t>27.10.2022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FBB4A-9A79-4445-A366-B5A3E3AF63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531256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8973B-3831-44B9-A7E2-E4B579B6AEDA}" type="datetimeFigureOut">
              <a:rPr lang="pl-PL" smtClean="0"/>
              <a:t>27.10.2022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FBB4A-9A79-4445-A366-B5A3E3AF63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80560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8973B-3831-44B9-A7E2-E4B579B6AEDA}" type="datetimeFigureOut">
              <a:rPr lang="pl-PL" smtClean="0"/>
              <a:t>27.10.2022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FBB4A-9A79-4445-A366-B5A3E3AF63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620402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48973B-3831-44B9-A7E2-E4B579B6AEDA}" type="datetimeFigureOut">
              <a:rPr lang="pl-PL" smtClean="0"/>
              <a:t>27.10.2022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4FBB4A-9A79-4445-A366-B5A3E3AF63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31769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10" Type="http://schemas.openxmlformats.org/officeDocument/2006/relationships/image" Target="../media/image3.png"/><Relationship Id="rId4" Type="http://schemas.openxmlformats.org/officeDocument/2006/relationships/image" Target="../media/image33.jpeg"/><Relationship Id="rId9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3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4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6" Type="http://schemas.openxmlformats.org/officeDocument/2006/relationships/image" Target="../media/image2.pn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45.jpeg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tif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51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4.jpeg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2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4.jpeg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8.jpeg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openxmlformats.org/officeDocument/2006/relationships/image" Target="../media/image19.tif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22.tiff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24.tiff"/><Relationship Id="rId5" Type="http://schemas.openxmlformats.org/officeDocument/2006/relationships/image" Target="../media/image23.tiff"/><Relationship Id="rId4" Type="http://schemas.openxmlformats.org/officeDocument/2006/relationships/image" Target="../media/image17.png"/><Relationship Id="rId9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10" Type="http://schemas.openxmlformats.org/officeDocument/2006/relationships/image" Target="../media/image3.png"/><Relationship Id="rId4" Type="http://schemas.openxmlformats.org/officeDocument/2006/relationships/image" Target="../media/image27.jpeg"/><Relationship Id="rId9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ole tekstowe 6"/>
          <p:cNvSpPr txBox="1"/>
          <p:nvPr/>
        </p:nvSpPr>
        <p:spPr>
          <a:xfrm>
            <a:off x="899999" y="291867"/>
            <a:ext cx="770400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5400" b="1" dirty="0" smtClean="0">
                <a:solidFill>
                  <a:srgbClr val="07B79C"/>
                </a:solidFill>
              </a:rPr>
              <a:t>Bezpieczeństwo</a:t>
            </a:r>
            <a:br>
              <a:rPr lang="pl-PL" sz="5400" b="1" dirty="0" smtClean="0">
                <a:solidFill>
                  <a:srgbClr val="07B79C"/>
                </a:solidFill>
              </a:rPr>
            </a:br>
            <a:r>
              <a:rPr lang="pl-PL" sz="5400" b="1" dirty="0" smtClean="0">
                <a:solidFill>
                  <a:srgbClr val="07B79C"/>
                </a:solidFill>
              </a:rPr>
              <a:t>w </a:t>
            </a:r>
            <a:r>
              <a:rPr lang="pl-PL" sz="5400" b="1" dirty="0">
                <a:solidFill>
                  <a:srgbClr val="07B79C"/>
                </a:solidFill>
              </a:rPr>
              <a:t>twoim otoczeniu</a:t>
            </a: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26" b="4159"/>
          <a:stretch/>
        </p:blipFill>
        <p:spPr>
          <a:xfrm>
            <a:off x="899999" y="2287180"/>
            <a:ext cx="7704001" cy="4017084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 rotWithShape="1">
          <a:blip r:embed="rId3"/>
          <a:srcRect r="54008"/>
          <a:stretch/>
        </p:blipFill>
        <p:spPr>
          <a:xfrm>
            <a:off x="8230217" y="180000"/>
            <a:ext cx="733783" cy="720000"/>
          </a:xfrm>
          <a:prstGeom prst="rect">
            <a:avLst/>
          </a:prstGeom>
        </p:spPr>
      </p:pic>
      <p:pic>
        <p:nvPicPr>
          <p:cNvPr id="8" name="Obraz 7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9000"/>
            <a:ext cx="360000" cy="68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2826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506"/>
    </mc:Choice>
    <mc:Fallback>
      <p:transition spd="slow" advTm="4506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6406" y="397936"/>
            <a:ext cx="7687593" cy="723468"/>
          </a:xfrm>
        </p:spPr>
        <p:txBody>
          <a:bodyPr>
            <a:normAutofit/>
          </a:bodyPr>
          <a:lstStyle/>
          <a:p>
            <a:pPr algn="ctr"/>
            <a:r>
              <a:rPr lang="pl-PL" b="1" dirty="0">
                <a:solidFill>
                  <a:srgbClr val="07B79C"/>
                </a:solidFill>
                <a:latin typeface="+mn-lt"/>
              </a:rPr>
              <a:t>Jadowite zwierzęta</a:t>
            </a:r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06" t="16869" r="14510" b="9591"/>
          <a:stretch/>
        </p:blipFill>
        <p:spPr>
          <a:xfrm>
            <a:off x="3722899" y="2583708"/>
            <a:ext cx="1080000" cy="932728"/>
          </a:xfrm>
          <a:prstGeom prst="rect">
            <a:avLst/>
          </a:prstGeom>
        </p:spPr>
      </p:pic>
      <p:pic>
        <p:nvPicPr>
          <p:cNvPr id="12" name="Obraz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17" t="19590" r="20943" b="15707"/>
          <a:stretch/>
        </p:blipFill>
        <p:spPr>
          <a:xfrm>
            <a:off x="903767" y="2881418"/>
            <a:ext cx="1602000" cy="1260000"/>
          </a:xfrm>
          <a:prstGeom prst="rect">
            <a:avLst/>
          </a:prstGeom>
        </p:spPr>
      </p:pic>
      <p:pic>
        <p:nvPicPr>
          <p:cNvPr id="13" name="Obraz 1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67" r="4101" b="4993"/>
          <a:stretch/>
        </p:blipFill>
        <p:spPr>
          <a:xfrm>
            <a:off x="7217287" y="2567585"/>
            <a:ext cx="1430922" cy="1260000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42" t="11158" r="13910" b="8862"/>
          <a:stretch/>
        </p:blipFill>
        <p:spPr>
          <a:xfrm>
            <a:off x="6792749" y="5049000"/>
            <a:ext cx="1811251" cy="1260000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81" t="23098" r="8814" b="17508"/>
          <a:stretch/>
        </p:blipFill>
        <p:spPr>
          <a:xfrm>
            <a:off x="3896497" y="5582096"/>
            <a:ext cx="1241268" cy="720000"/>
          </a:xfrm>
          <a:prstGeom prst="rect">
            <a:avLst/>
          </a:prstGeom>
        </p:spPr>
      </p:pic>
      <p:sp>
        <p:nvSpPr>
          <p:cNvPr id="15" name="Prostokąt 14"/>
          <p:cNvSpPr/>
          <p:nvPr/>
        </p:nvSpPr>
        <p:spPr>
          <a:xfrm>
            <a:off x="3749996" y="5260939"/>
            <a:ext cx="156946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600" dirty="0">
                <a:solidFill>
                  <a:srgbClr val="07B79C"/>
                </a:solidFill>
              </a:rPr>
              <a:t>mrówka rudnica</a:t>
            </a:r>
          </a:p>
        </p:txBody>
      </p:sp>
      <p:sp>
        <p:nvSpPr>
          <p:cNvPr id="16" name="Prostokąt 15"/>
          <p:cNvSpPr/>
          <p:nvPr/>
        </p:nvSpPr>
        <p:spPr>
          <a:xfrm>
            <a:off x="4851259" y="2703616"/>
            <a:ext cx="95481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600" dirty="0" smtClean="0">
                <a:solidFill>
                  <a:srgbClr val="07B79C"/>
                </a:solidFill>
              </a:rPr>
              <a:t>osa</a:t>
            </a:r>
            <a:br>
              <a:rPr lang="pl-PL" sz="1600" dirty="0" smtClean="0">
                <a:solidFill>
                  <a:srgbClr val="07B79C"/>
                </a:solidFill>
              </a:rPr>
            </a:br>
            <a:r>
              <a:rPr lang="pl-PL" sz="1600" dirty="0" smtClean="0">
                <a:solidFill>
                  <a:srgbClr val="07B79C"/>
                </a:solidFill>
              </a:rPr>
              <a:t>pospolita</a:t>
            </a:r>
            <a:endParaRPr lang="pl-PL" sz="1600" dirty="0">
              <a:solidFill>
                <a:srgbClr val="07B79C"/>
              </a:solidFill>
            </a:endParaRPr>
          </a:p>
        </p:txBody>
      </p:sp>
      <p:sp>
        <p:nvSpPr>
          <p:cNvPr id="17" name="Prostokąt 16"/>
          <p:cNvSpPr/>
          <p:nvPr/>
        </p:nvSpPr>
        <p:spPr>
          <a:xfrm>
            <a:off x="7434945" y="3769234"/>
            <a:ext cx="10750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l-PL" sz="1600" dirty="0">
                <a:solidFill>
                  <a:srgbClr val="07B79C"/>
                </a:solidFill>
              </a:rPr>
              <a:t>szerszeń</a:t>
            </a:r>
            <a:br>
              <a:rPr lang="pl-PL" sz="1600" dirty="0">
                <a:solidFill>
                  <a:srgbClr val="07B79C"/>
                </a:solidFill>
              </a:rPr>
            </a:br>
            <a:r>
              <a:rPr lang="pl-PL" sz="1600" dirty="0">
                <a:solidFill>
                  <a:srgbClr val="07B79C"/>
                </a:solidFill>
              </a:rPr>
              <a:t>europejski</a:t>
            </a:r>
            <a:endParaRPr lang="pl-PL" sz="1600" dirty="0">
              <a:solidFill>
                <a:srgbClr val="07B79C"/>
              </a:solidFill>
            </a:endParaRPr>
          </a:p>
        </p:txBody>
      </p:sp>
      <p:sp>
        <p:nvSpPr>
          <p:cNvPr id="18" name="Prostokąt 17"/>
          <p:cNvSpPr/>
          <p:nvPr/>
        </p:nvSpPr>
        <p:spPr>
          <a:xfrm>
            <a:off x="815512" y="2480721"/>
            <a:ext cx="189573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600" dirty="0" smtClean="0">
                <a:solidFill>
                  <a:srgbClr val="07B79C"/>
                </a:solidFill>
              </a:rPr>
              <a:t>sieciarz jaskiniowy</a:t>
            </a:r>
            <a:endParaRPr lang="pl-PL" sz="1600" dirty="0">
              <a:solidFill>
                <a:srgbClr val="07B79C"/>
              </a:solidFill>
            </a:endParaRPr>
          </a:p>
        </p:txBody>
      </p:sp>
      <p:sp>
        <p:nvSpPr>
          <p:cNvPr id="19" name="Prostokąt 18"/>
          <p:cNvSpPr/>
          <p:nvPr/>
        </p:nvSpPr>
        <p:spPr>
          <a:xfrm>
            <a:off x="5832700" y="5791591"/>
            <a:ext cx="125951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600" dirty="0">
                <a:solidFill>
                  <a:srgbClr val="07B79C"/>
                </a:solidFill>
              </a:rPr>
              <a:t>żmija</a:t>
            </a:r>
            <a:br>
              <a:rPr lang="pl-PL" sz="1600" dirty="0">
                <a:solidFill>
                  <a:srgbClr val="07B79C"/>
                </a:solidFill>
              </a:rPr>
            </a:br>
            <a:r>
              <a:rPr lang="pl-PL" sz="1600" dirty="0">
                <a:solidFill>
                  <a:srgbClr val="07B79C"/>
                </a:solidFill>
              </a:rPr>
              <a:t>zygzakowata</a:t>
            </a:r>
            <a:endParaRPr lang="pl-PL" sz="1600" dirty="0">
              <a:solidFill>
                <a:srgbClr val="07B79C"/>
              </a:solidFill>
            </a:endParaRPr>
          </a:p>
        </p:txBody>
      </p:sp>
      <p:pic>
        <p:nvPicPr>
          <p:cNvPr id="20" name="Obraz 19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64" r="20329"/>
          <a:stretch/>
        </p:blipFill>
        <p:spPr>
          <a:xfrm>
            <a:off x="899999" y="5049000"/>
            <a:ext cx="2142749" cy="1260000"/>
          </a:xfrm>
          <a:prstGeom prst="rect">
            <a:avLst/>
          </a:prstGeom>
        </p:spPr>
      </p:pic>
      <p:sp>
        <p:nvSpPr>
          <p:cNvPr id="21" name="Prostokąt 20"/>
          <p:cNvSpPr/>
          <p:nvPr/>
        </p:nvSpPr>
        <p:spPr>
          <a:xfrm>
            <a:off x="811087" y="4749688"/>
            <a:ext cx="112962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600" dirty="0">
                <a:solidFill>
                  <a:srgbClr val="07B79C"/>
                </a:solidFill>
              </a:rPr>
              <a:t>rzęsorek</a:t>
            </a:r>
            <a:br>
              <a:rPr lang="pl-PL" sz="1600" dirty="0">
                <a:solidFill>
                  <a:srgbClr val="07B79C"/>
                </a:solidFill>
              </a:rPr>
            </a:br>
            <a:r>
              <a:rPr lang="pl-PL" sz="1600" dirty="0">
                <a:solidFill>
                  <a:srgbClr val="07B79C"/>
                </a:solidFill>
              </a:rPr>
              <a:t>rzeczek</a:t>
            </a:r>
            <a:endParaRPr lang="pl-PL" sz="1600" dirty="0">
              <a:solidFill>
                <a:srgbClr val="07B79C"/>
              </a:solidFill>
            </a:endParaRPr>
          </a:p>
        </p:txBody>
      </p:sp>
      <p:pic>
        <p:nvPicPr>
          <p:cNvPr id="22" name="Obraz 21"/>
          <p:cNvPicPr>
            <a:picLocks noChangeAspect="1"/>
          </p:cNvPicPr>
          <p:nvPr/>
        </p:nvPicPr>
        <p:blipFill rotWithShape="1">
          <a:blip r:embed="rId9"/>
          <a:srcRect r="54008"/>
          <a:stretch/>
        </p:blipFill>
        <p:spPr>
          <a:xfrm>
            <a:off x="8230217" y="180000"/>
            <a:ext cx="733783" cy="720000"/>
          </a:xfrm>
          <a:prstGeom prst="rect">
            <a:avLst/>
          </a:prstGeom>
        </p:spPr>
      </p:pic>
      <p:pic>
        <p:nvPicPr>
          <p:cNvPr id="23" name="Obraz 22"/>
          <p:cNvPicPr>
            <a:picLocks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-9000"/>
            <a:ext cx="360000" cy="6876000"/>
          </a:xfrm>
          <a:prstGeom prst="rect">
            <a:avLst/>
          </a:prstGeom>
        </p:spPr>
      </p:pic>
      <p:sp>
        <p:nvSpPr>
          <p:cNvPr id="7" name="Prostokąt 6"/>
          <p:cNvSpPr/>
          <p:nvPr/>
        </p:nvSpPr>
        <p:spPr>
          <a:xfrm>
            <a:off x="1509477" y="1300595"/>
            <a:ext cx="6485044" cy="900246"/>
          </a:xfrm>
          <a:prstGeom prst="rect">
            <a:avLst/>
          </a:prstGeom>
          <a:solidFill>
            <a:srgbClr val="C7FDF5"/>
          </a:solidFill>
          <a:ln w="12700">
            <a:solidFill>
              <a:srgbClr val="07B79C"/>
            </a:solidFill>
          </a:ln>
        </p:spPr>
        <p:txBody>
          <a:bodyPr wrap="square" anchor="ctr">
            <a:spAutoFit/>
          </a:bodyPr>
          <a:lstStyle/>
          <a:p>
            <a:pPr algn="ctr">
              <a:lnSpc>
                <a:spcPts val="2100"/>
              </a:lnSpc>
            </a:pPr>
            <a:r>
              <a:rPr lang="pl-PL" dirty="0"/>
              <a:t>Niektóre zwierzęta wytwarzają w swoich organizmach </a:t>
            </a:r>
            <a:r>
              <a:rPr lang="pl-PL" b="1" dirty="0"/>
              <a:t>jad</a:t>
            </a:r>
            <a:r>
              <a:rPr lang="pl-PL" dirty="0"/>
              <a:t>. </a:t>
            </a:r>
            <a:br>
              <a:rPr lang="pl-PL" dirty="0"/>
            </a:br>
            <a:r>
              <a:rPr lang="pl-PL" dirty="0"/>
              <a:t>Zawiera on substancje toksyczne i najczęściej jest wykorzystywany</a:t>
            </a:r>
            <a:br>
              <a:rPr lang="pl-PL" dirty="0"/>
            </a:br>
            <a:r>
              <a:rPr lang="pl-PL" dirty="0"/>
              <a:t>przez zwierzę do obrony lub zdobywania pożywienia</a:t>
            </a:r>
            <a:r>
              <a:rPr lang="pl-PL" dirty="0" smtClean="0"/>
              <a:t>.</a:t>
            </a:r>
            <a:endParaRPr lang="pl-PL" dirty="0"/>
          </a:p>
        </p:txBody>
      </p:sp>
      <p:sp>
        <p:nvSpPr>
          <p:cNvPr id="10" name="Prostokąt 9"/>
          <p:cNvSpPr/>
          <p:nvPr/>
        </p:nvSpPr>
        <p:spPr>
          <a:xfrm>
            <a:off x="2973496" y="3657303"/>
            <a:ext cx="3557007" cy="1425647"/>
          </a:xfrm>
          <a:prstGeom prst="rect">
            <a:avLst/>
          </a:prstGeom>
          <a:ln w="12700">
            <a:solidFill>
              <a:srgbClr val="07B79C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ts val="2100"/>
              </a:lnSpc>
            </a:pPr>
            <a:r>
              <a:rPr lang="pl-PL" sz="1600" dirty="0"/>
              <a:t>W Polsce </a:t>
            </a:r>
            <a:r>
              <a:rPr lang="pl-PL" sz="1600" dirty="0" smtClean="0"/>
              <a:t>występuje</a:t>
            </a:r>
            <a:br>
              <a:rPr lang="pl-PL" sz="1600" dirty="0" smtClean="0"/>
            </a:br>
            <a:r>
              <a:rPr lang="pl-PL" sz="1600" dirty="0" smtClean="0"/>
              <a:t>niewiele </a:t>
            </a:r>
            <a:r>
              <a:rPr lang="pl-PL" sz="1600" dirty="0"/>
              <a:t>gatunków zwierząt, </a:t>
            </a:r>
            <a:br>
              <a:rPr lang="pl-PL" sz="1600" dirty="0"/>
            </a:br>
            <a:r>
              <a:rPr lang="pl-PL" sz="1600" dirty="0"/>
              <a:t>których ukąszenie lub </a:t>
            </a:r>
            <a:r>
              <a:rPr lang="pl-PL" sz="1600" dirty="0" smtClean="0"/>
              <a:t>ugryzienie</a:t>
            </a:r>
            <a:br>
              <a:rPr lang="pl-PL" sz="1600" dirty="0" smtClean="0"/>
            </a:br>
            <a:r>
              <a:rPr lang="pl-PL" sz="1600" dirty="0" smtClean="0"/>
              <a:t>może </a:t>
            </a:r>
            <a:r>
              <a:rPr lang="pl-PL" sz="1600" dirty="0"/>
              <a:t>być niebezpieczne dla człowieka. </a:t>
            </a:r>
            <a:r>
              <a:rPr lang="pl-PL" sz="1600" dirty="0" smtClean="0"/>
              <a:t/>
            </a:r>
            <a:br>
              <a:rPr lang="pl-PL" sz="1600" dirty="0" smtClean="0"/>
            </a:br>
            <a:r>
              <a:rPr lang="pl-PL" sz="1600" dirty="0" smtClean="0"/>
              <a:t>Są </a:t>
            </a:r>
            <a:r>
              <a:rPr lang="pl-PL" sz="1600" dirty="0"/>
              <a:t>to na przykład:</a:t>
            </a:r>
            <a:endParaRPr lang="pl-PL" sz="1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252315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4528"/>
    </mc:Choice>
    <mc:Fallback>
      <p:transition spd="slow" advTm="3452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  <p:bldP spid="21" grpId="0"/>
      <p:bldP spid="7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30" t="28766" b="6120"/>
          <a:stretch/>
        </p:blipFill>
        <p:spPr>
          <a:xfrm rot="10800000">
            <a:off x="899998" y="4359465"/>
            <a:ext cx="3240000" cy="1943406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93592" y="340238"/>
            <a:ext cx="7710408" cy="1441063"/>
          </a:xfrm>
        </p:spPr>
        <p:txBody>
          <a:bodyPr>
            <a:noAutofit/>
          </a:bodyPr>
          <a:lstStyle/>
          <a:p>
            <a:pPr algn="ctr"/>
            <a:r>
              <a:rPr lang="pl-PL" b="1" dirty="0">
                <a:solidFill>
                  <a:srgbClr val="07B79C"/>
                </a:solidFill>
                <a:latin typeface="+mn-lt"/>
              </a:rPr>
              <a:t>Jak postępować</a:t>
            </a:r>
            <a:r>
              <a:rPr lang="pl-PL" b="1" dirty="0" smtClean="0">
                <a:solidFill>
                  <a:srgbClr val="07B79C"/>
                </a:solidFill>
                <a:latin typeface="+mn-lt"/>
              </a:rPr>
              <a:t>,</a:t>
            </a:r>
            <a:br>
              <a:rPr lang="pl-PL" b="1" dirty="0" smtClean="0">
                <a:solidFill>
                  <a:srgbClr val="07B79C"/>
                </a:solidFill>
                <a:latin typeface="+mn-lt"/>
              </a:rPr>
            </a:br>
            <a:r>
              <a:rPr lang="pl-PL" b="1" dirty="0" smtClean="0">
                <a:solidFill>
                  <a:srgbClr val="07B79C"/>
                </a:solidFill>
                <a:latin typeface="+mn-lt"/>
              </a:rPr>
              <a:t>gdy </a:t>
            </a:r>
            <a:r>
              <a:rPr lang="pl-PL" b="1" dirty="0">
                <a:solidFill>
                  <a:srgbClr val="07B79C"/>
                </a:solidFill>
                <a:latin typeface="+mn-lt"/>
              </a:rPr>
              <a:t>zdarzy się wypadek?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22051" y="1814627"/>
            <a:ext cx="4243625" cy="4596806"/>
          </a:xfrm>
        </p:spPr>
        <p:txBody>
          <a:bodyPr>
            <a:noAutofit/>
          </a:bodyPr>
          <a:lstStyle/>
          <a:p>
            <a:pPr marL="0" indent="0">
              <a:lnSpc>
                <a:spcPts val="2100"/>
              </a:lnSpc>
              <a:spcBef>
                <a:spcPts val="600"/>
              </a:spcBef>
              <a:buNone/>
            </a:pPr>
            <a:r>
              <a:rPr lang="pl-PL" sz="1800" b="1" dirty="0" smtClean="0">
                <a:solidFill>
                  <a:srgbClr val="07B79C"/>
                </a:solidFill>
              </a:rPr>
              <a:t>Uszkodzona </a:t>
            </a:r>
            <a:r>
              <a:rPr lang="pl-PL" sz="1800" b="1" dirty="0">
                <a:solidFill>
                  <a:srgbClr val="07B79C"/>
                </a:solidFill>
              </a:rPr>
              <a:t>skóra</a:t>
            </a:r>
          </a:p>
          <a:p>
            <a:pPr marL="230400" lvl="1">
              <a:lnSpc>
                <a:spcPts val="2100"/>
              </a:lnSpc>
              <a:spcBef>
                <a:spcPts val="600"/>
              </a:spcBef>
            </a:pPr>
            <a:r>
              <a:rPr lang="pl-PL" sz="1600" dirty="0"/>
              <a:t>Zatamować </a:t>
            </a:r>
            <a:r>
              <a:rPr lang="pl-PL" sz="1600" dirty="0"/>
              <a:t>krwawienie, a przy </a:t>
            </a:r>
            <a:r>
              <a:rPr lang="pl-PL" sz="1600" dirty="0" smtClean="0"/>
              <a:t>głębokich</a:t>
            </a:r>
            <a:br>
              <a:rPr lang="pl-PL" sz="1600" dirty="0" smtClean="0"/>
            </a:br>
            <a:r>
              <a:rPr lang="pl-PL" sz="1600" dirty="0" smtClean="0"/>
              <a:t>ranach </a:t>
            </a:r>
            <a:r>
              <a:rPr lang="pl-PL" sz="1600" dirty="0"/>
              <a:t>wykonać ucisk.</a:t>
            </a:r>
            <a:endParaRPr lang="pl-PL" sz="1600" dirty="0"/>
          </a:p>
          <a:p>
            <a:pPr marL="230400" lvl="1">
              <a:lnSpc>
                <a:spcPts val="2100"/>
              </a:lnSpc>
              <a:spcBef>
                <a:spcPts val="600"/>
              </a:spcBef>
            </a:pPr>
            <a:r>
              <a:rPr lang="pl-PL" sz="1600" dirty="0"/>
              <a:t>Gdy rana jest </a:t>
            </a:r>
            <a:r>
              <a:rPr lang="pl-PL" sz="1600" dirty="0"/>
              <a:t>zanieczyszczona, </a:t>
            </a:r>
            <a:r>
              <a:rPr lang="pl-PL" sz="1600" dirty="0"/>
              <a:t>przemyć </a:t>
            </a:r>
            <a:r>
              <a:rPr lang="pl-PL" sz="1600" dirty="0" smtClean="0"/>
              <a:t>czystą</a:t>
            </a:r>
            <a:br>
              <a:rPr lang="pl-PL" sz="1600" dirty="0" smtClean="0"/>
            </a:br>
            <a:r>
              <a:rPr lang="pl-PL" sz="1600" dirty="0" smtClean="0"/>
              <a:t>wodą</a:t>
            </a:r>
            <a:r>
              <a:rPr lang="pl-PL" sz="1600" dirty="0"/>
              <a:t>. </a:t>
            </a:r>
          </a:p>
          <a:p>
            <a:pPr marL="0" lvl="1">
              <a:lnSpc>
                <a:spcPts val="2100"/>
              </a:lnSpc>
              <a:spcBef>
                <a:spcPts val="600"/>
              </a:spcBef>
            </a:pPr>
            <a:r>
              <a:rPr lang="pl-PL" sz="1600" dirty="0"/>
              <a:t>Użyć </a:t>
            </a:r>
            <a:r>
              <a:rPr lang="pl-PL" sz="1600" dirty="0"/>
              <a:t>płynu do dezynfekcji </a:t>
            </a:r>
            <a:r>
              <a:rPr lang="pl-PL" sz="1600" dirty="0"/>
              <a:t>ran.</a:t>
            </a:r>
            <a:endParaRPr lang="pl-PL" sz="1600" dirty="0"/>
          </a:p>
          <a:p>
            <a:pPr marL="0" lvl="1">
              <a:lnSpc>
                <a:spcPts val="2100"/>
              </a:lnSpc>
              <a:spcBef>
                <a:spcPts val="600"/>
              </a:spcBef>
            </a:pPr>
            <a:r>
              <a:rPr lang="pl-PL" sz="1600" dirty="0"/>
              <a:t>Założyć </a:t>
            </a:r>
            <a:r>
              <a:rPr lang="pl-PL" sz="1600" dirty="0"/>
              <a:t>jałowy </a:t>
            </a:r>
            <a:r>
              <a:rPr lang="pl-PL" sz="1600" dirty="0"/>
              <a:t>opatrunek.</a:t>
            </a:r>
          </a:p>
          <a:p>
            <a:pPr marL="0" indent="0">
              <a:lnSpc>
                <a:spcPts val="2100"/>
              </a:lnSpc>
              <a:spcBef>
                <a:spcPts val="600"/>
              </a:spcBef>
              <a:buNone/>
            </a:pPr>
            <a:endParaRPr lang="pl-PL" sz="1800" b="1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lnSpc>
                <a:spcPts val="2100"/>
              </a:lnSpc>
              <a:spcBef>
                <a:spcPts val="600"/>
              </a:spcBef>
              <a:buNone/>
            </a:pPr>
            <a:endParaRPr lang="pl-PL" sz="1800" b="1" dirty="0" smtClean="0">
              <a:solidFill>
                <a:srgbClr val="07B79C"/>
              </a:solidFill>
            </a:endParaRPr>
          </a:p>
          <a:p>
            <a:pPr marL="0" indent="0">
              <a:lnSpc>
                <a:spcPts val="2100"/>
              </a:lnSpc>
              <a:spcBef>
                <a:spcPts val="600"/>
              </a:spcBef>
              <a:buNone/>
            </a:pPr>
            <a:r>
              <a:rPr lang="pl-PL" sz="1800" b="1" dirty="0" smtClean="0">
                <a:solidFill>
                  <a:srgbClr val="07B79C"/>
                </a:solidFill>
              </a:rPr>
              <a:t>Oparzenie</a:t>
            </a:r>
            <a:endParaRPr lang="pl-PL" sz="1800" b="1" dirty="0">
              <a:solidFill>
                <a:srgbClr val="07B79C"/>
              </a:solidFill>
            </a:endParaRPr>
          </a:p>
          <a:p>
            <a:pPr marL="230400" lvl="1">
              <a:lnSpc>
                <a:spcPts val="2100"/>
              </a:lnSpc>
              <a:spcBef>
                <a:spcPts val="600"/>
              </a:spcBef>
            </a:pPr>
            <a:r>
              <a:rPr lang="pl-PL" sz="1600" dirty="0"/>
              <a:t>Natychmiast schłodzić, </a:t>
            </a:r>
            <a:r>
              <a:rPr lang="pl-PL" sz="1600" dirty="0"/>
              <a:t>np. </a:t>
            </a:r>
            <a:r>
              <a:rPr lang="pl-PL" sz="1600" dirty="0"/>
              <a:t>polewać dużą </a:t>
            </a:r>
            <a:r>
              <a:rPr lang="pl-PL" sz="1600" dirty="0" smtClean="0"/>
              <a:t>ilością zimnej </a:t>
            </a:r>
            <a:r>
              <a:rPr lang="pl-PL" sz="1600" dirty="0"/>
              <a:t>wody przez 20 </a:t>
            </a:r>
            <a:r>
              <a:rPr lang="pl-PL" sz="1600" dirty="0"/>
              <a:t>minut.</a:t>
            </a:r>
            <a:endParaRPr lang="pl-PL" sz="1600" dirty="0"/>
          </a:p>
          <a:p>
            <a:pPr marL="0" lvl="1">
              <a:lnSpc>
                <a:spcPts val="2100"/>
              </a:lnSpc>
              <a:spcBef>
                <a:spcPts val="600"/>
              </a:spcBef>
            </a:pPr>
            <a:r>
              <a:rPr lang="pl-PL" sz="1600" dirty="0"/>
              <a:t>Przyłożyć zimny </a:t>
            </a:r>
            <a:r>
              <a:rPr lang="pl-PL" sz="1600" dirty="0"/>
              <a:t>okład.</a:t>
            </a:r>
            <a:endParaRPr lang="pl-PL" sz="1600" dirty="0"/>
          </a:p>
          <a:p>
            <a:pPr marL="0" lvl="1">
              <a:lnSpc>
                <a:spcPts val="2100"/>
              </a:lnSpc>
              <a:spcBef>
                <a:spcPts val="600"/>
              </a:spcBef>
            </a:pPr>
            <a:r>
              <a:rPr lang="pl-PL" sz="1600" dirty="0"/>
              <a:t>Gdy pojawią się </a:t>
            </a:r>
            <a:r>
              <a:rPr lang="pl-PL" sz="1600" dirty="0"/>
              <a:t>pęcherze, udać się do lekarza.</a:t>
            </a:r>
            <a:endParaRPr lang="pl-PL" sz="1600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998" y="1917912"/>
            <a:ext cx="3240000" cy="2162552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 rotWithShape="1">
          <a:blip r:embed="rId5"/>
          <a:srcRect r="54008"/>
          <a:stretch/>
        </p:blipFill>
        <p:spPr>
          <a:xfrm>
            <a:off x="8230217" y="180000"/>
            <a:ext cx="733783" cy="720000"/>
          </a:xfrm>
          <a:prstGeom prst="rect">
            <a:avLst/>
          </a:prstGeom>
        </p:spPr>
      </p:pic>
      <p:pic>
        <p:nvPicPr>
          <p:cNvPr id="10" name="Obraz 9"/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-9000"/>
            <a:ext cx="360000" cy="6876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76768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4296"/>
    </mc:Choice>
    <mc:Fallback>
      <p:transition spd="slow" advTm="3429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209946" y="1796047"/>
            <a:ext cx="4072815" cy="2355390"/>
          </a:xfrm>
        </p:spPr>
        <p:txBody>
          <a:bodyPr>
            <a:normAutofit/>
          </a:bodyPr>
          <a:lstStyle/>
          <a:p>
            <a:pPr marL="0" indent="0">
              <a:lnSpc>
                <a:spcPts val="2100"/>
              </a:lnSpc>
              <a:spcBef>
                <a:spcPts val="600"/>
              </a:spcBef>
              <a:buNone/>
            </a:pPr>
            <a:r>
              <a:rPr lang="pl-PL" sz="1800" b="1" dirty="0">
                <a:solidFill>
                  <a:srgbClr val="07B79C"/>
                </a:solidFill>
              </a:rPr>
              <a:t>Pogryzienie </a:t>
            </a:r>
            <a:r>
              <a:rPr lang="pl-PL" sz="1800" b="1" dirty="0">
                <a:solidFill>
                  <a:srgbClr val="07B79C"/>
                </a:solidFill>
              </a:rPr>
              <a:t>lub </a:t>
            </a:r>
            <a:r>
              <a:rPr lang="pl-PL" sz="1800" b="1" dirty="0">
                <a:solidFill>
                  <a:srgbClr val="07B79C"/>
                </a:solidFill>
              </a:rPr>
              <a:t>ukąszenie</a:t>
            </a:r>
          </a:p>
          <a:p>
            <a:pPr marL="230400" lvl="1">
              <a:lnSpc>
                <a:spcPts val="2100"/>
              </a:lnSpc>
              <a:spcBef>
                <a:spcPts val="600"/>
              </a:spcBef>
            </a:pPr>
            <a:r>
              <a:rPr lang="pl-PL" sz="1600" dirty="0"/>
              <a:t>Przemyć ranę po pogryzieniu i </a:t>
            </a:r>
            <a:r>
              <a:rPr lang="pl-PL" sz="1600" dirty="0" smtClean="0"/>
              <a:t>zabezpieczyć</a:t>
            </a:r>
            <a:br>
              <a:rPr lang="pl-PL" sz="1600" dirty="0" smtClean="0"/>
            </a:br>
            <a:r>
              <a:rPr lang="pl-PL" sz="1600" dirty="0" smtClean="0"/>
              <a:t>jałowym opatrunkiem</a:t>
            </a:r>
            <a:r>
              <a:rPr lang="pl-PL" sz="1600" dirty="0"/>
              <a:t>.</a:t>
            </a:r>
          </a:p>
          <a:p>
            <a:pPr marL="230400" lvl="1">
              <a:lnSpc>
                <a:spcPts val="2100"/>
              </a:lnSpc>
              <a:spcBef>
                <a:spcPts val="600"/>
              </a:spcBef>
            </a:pPr>
            <a:r>
              <a:rPr lang="pl-PL" sz="1600" dirty="0"/>
              <a:t>Zgłosić </a:t>
            </a:r>
            <a:r>
              <a:rPr lang="pl-PL" sz="1600" dirty="0"/>
              <a:t>się do lekarza lub </a:t>
            </a:r>
            <a:r>
              <a:rPr lang="pl-PL" sz="1600" dirty="0"/>
              <a:t>wezwać </a:t>
            </a:r>
            <a:r>
              <a:rPr lang="pl-PL" sz="1600" dirty="0" smtClean="0"/>
              <a:t>pogotowie</a:t>
            </a:r>
            <a:br>
              <a:rPr lang="pl-PL" sz="1600" dirty="0" smtClean="0"/>
            </a:br>
            <a:r>
              <a:rPr lang="pl-PL" sz="1600" dirty="0" smtClean="0"/>
              <a:t>ratunkowe</a:t>
            </a:r>
            <a:r>
              <a:rPr lang="pl-PL" sz="1600" dirty="0"/>
              <a:t>, </a:t>
            </a:r>
            <a:r>
              <a:rPr lang="pl-PL" sz="1600" dirty="0"/>
              <a:t>gdy:</a:t>
            </a:r>
          </a:p>
          <a:p>
            <a:pPr marL="230400" lvl="1" indent="0">
              <a:lnSpc>
                <a:spcPts val="2100"/>
              </a:lnSpc>
              <a:spcBef>
                <a:spcPts val="600"/>
              </a:spcBef>
              <a:buNone/>
            </a:pPr>
            <a:r>
              <a:rPr lang="pl-PL" sz="1600" dirty="0"/>
              <a:t>– rana </a:t>
            </a:r>
            <a:r>
              <a:rPr lang="pl-PL" sz="1600" dirty="0"/>
              <a:t>jest głęboka i mocno krwawi, </a:t>
            </a:r>
            <a:endParaRPr lang="pl-PL" sz="1600" dirty="0"/>
          </a:p>
          <a:p>
            <a:pPr marL="230400" lvl="1" indent="0">
              <a:lnSpc>
                <a:spcPts val="2100"/>
              </a:lnSpc>
              <a:spcBef>
                <a:spcPts val="600"/>
              </a:spcBef>
              <a:buNone/>
            </a:pPr>
            <a:r>
              <a:rPr lang="pl-PL" sz="1600" dirty="0"/>
              <a:t>– zwierzę </a:t>
            </a:r>
            <a:r>
              <a:rPr lang="pl-PL" sz="1600" dirty="0"/>
              <a:t>mogło być zakażone </a:t>
            </a:r>
            <a:r>
              <a:rPr lang="pl-PL" sz="1600" dirty="0"/>
              <a:t>wścieklizną.</a:t>
            </a: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999" y="1893523"/>
            <a:ext cx="3096000" cy="2142119"/>
          </a:xfrm>
          <a:prstGeom prst="rect">
            <a:avLst/>
          </a:prstGeom>
        </p:spPr>
      </p:pic>
      <p:sp>
        <p:nvSpPr>
          <p:cNvPr id="20" name="Symbol zastępczy zawartości 2"/>
          <p:cNvSpPr txBox="1">
            <a:spLocks/>
          </p:cNvSpPr>
          <p:nvPr/>
        </p:nvSpPr>
        <p:spPr>
          <a:xfrm>
            <a:off x="4209946" y="4391875"/>
            <a:ext cx="4580946" cy="20021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100"/>
              </a:lnSpc>
              <a:spcBef>
                <a:spcPts val="600"/>
              </a:spcBef>
              <a:buNone/>
            </a:pPr>
            <a:r>
              <a:rPr lang="pl-PL" sz="1800" b="1" dirty="0">
                <a:solidFill>
                  <a:srgbClr val="07B79C"/>
                </a:solidFill>
              </a:rPr>
              <a:t>Kontakt skóry z roślinami trującymi</a:t>
            </a:r>
          </a:p>
          <a:p>
            <a:pPr marL="0">
              <a:lnSpc>
                <a:spcPts val="2100"/>
              </a:lnSpc>
              <a:spcBef>
                <a:spcPts val="600"/>
              </a:spcBef>
            </a:pPr>
            <a:r>
              <a:rPr lang="pl-PL" sz="1600" dirty="0"/>
              <a:t>Jak najszybciej umyć skórę zimną wodą z mydłem.</a:t>
            </a:r>
            <a:endParaRPr lang="pl-PL" sz="1600" b="1" dirty="0">
              <a:solidFill>
                <a:schemeClr val="accent2">
                  <a:lumMod val="75000"/>
                </a:schemeClr>
              </a:solidFill>
            </a:endParaRPr>
          </a:p>
          <a:p>
            <a:pPr marL="0">
              <a:lnSpc>
                <a:spcPts val="2100"/>
              </a:lnSpc>
              <a:spcBef>
                <a:spcPts val="600"/>
              </a:spcBef>
            </a:pPr>
            <a:r>
              <a:rPr lang="pl-PL" sz="1600" dirty="0"/>
              <a:t>Chronić skórę przed promieniami słonecznymi.</a:t>
            </a:r>
          </a:p>
          <a:p>
            <a:pPr marL="0">
              <a:lnSpc>
                <a:spcPts val="2100"/>
              </a:lnSpc>
              <a:spcBef>
                <a:spcPts val="600"/>
              </a:spcBef>
            </a:pPr>
            <a:r>
              <a:rPr lang="pl-PL" sz="1600" dirty="0"/>
              <a:t>Zastosować zimny okład.</a:t>
            </a:r>
          </a:p>
          <a:p>
            <a:pPr marL="230400">
              <a:lnSpc>
                <a:spcPts val="2100"/>
              </a:lnSpc>
              <a:spcBef>
                <a:spcPts val="600"/>
              </a:spcBef>
            </a:pPr>
            <a:r>
              <a:rPr lang="pl-PL" sz="1600" dirty="0"/>
              <a:t>Gdy pojawią się pęcherze lub inne objawy</a:t>
            </a:r>
            <a:r>
              <a:rPr lang="pl-PL" sz="1600" dirty="0" smtClean="0"/>
              <a:t>,</a:t>
            </a:r>
            <a:br>
              <a:rPr lang="pl-PL" sz="1600" dirty="0" smtClean="0"/>
            </a:br>
            <a:r>
              <a:rPr lang="pl-PL" sz="1600" dirty="0" smtClean="0"/>
              <a:t>zgłosić </a:t>
            </a:r>
            <a:r>
              <a:rPr lang="pl-PL" sz="1600" dirty="0"/>
              <a:t>się do lekarza.</a:t>
            </a:r>
          </a:p>
          <a:p>
            <a:pPr marL="0" indent="0">
              <a:buNone/>
            </a:pPr>
            <a:endParaRPr lang="pl-PL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1" name="Obraz 2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21" b="6376"/>
          <a:stretch/>
        </p:blipFill>
        <p:spPr>
          <a:xfrm>
            <a:off x="908480" y="4309584"/>
            <a:ext cx="3096000" cy="1999416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/>
        </p:nvPicPr>
        <p:blipFill rotWithShape="1">
          <a:blip r:embed="rId5"/>
          <a:srcRect r="54008"/>
          <a:stretch/>
        </p:blipFill>
        <p:spPr>
          <a:xfrm>
            <a:off x="8230217" y="180000"/>
            <a:ext cx="733783" cy="720000"/>
          </a:xfrm>
          <a:prstGeom prst="rect">
            <a:avLst/>
          </a:prstGeom>
        </p:spPr>
      </p:pic>
      <p:pic>
        <p:nvPicPr>
          <p:cNvPr id="11" name="Obraz 10"/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-9000"/>
            <a:ext cx="360000" cy="6876000"/>
          </a:xfrm>
          <a:prstGeom prst="rect">
            <a:avLst/>
          </a:prstGeom>
        </p:spPr>
      </p:pic>
      <p:sp>
        <p:nvSpPr>
          <p:cNvPr id="18" name="Tytuł 1"/>
          <p:cNvSpPr>
            <a:spLocks noGrp="1"/>
          </p:cNvSpPr>
          <p:nvPr>
            <p:ph type="title"/>
          </p:nvPr>
        </p:nvSpPr>
        <p:spPr>
          <a:xfrm>
            <a:off x="893592" y="340238"/>
            <a:ext cx="7710408" cy="1441063"/>
          </a:xfrm>
        </p:spPr>
        <p:txBody>
          <a:bodyPr>
            <a:noAutofit/>
          </a:bodyPr>
          <a:lstStyle/>
          <a:p>
            <a:pPr algn="ctr"/>
            <a:r>
              <a:rPr lang="pl-PL" b="1" dirty="0">
                <a:solidFill>
                  <a:srgbClr val="07B79C"/>
                </a:solidFill>
                <a:latin typeface="+mn-lt"/>
              </a:rPr>
              <a:t>Jak postępować</a:t>
            </a:r>
            <a:r>
              <a:rPr lang="pl-PL" b="1" dirty="0" smtClean="0">
                <a:solidFill>
                  <a:srgbClr val="07B79C"/>
                </a:solidFill>
                <a:latin typeface="+mn-lt"/>
              </a:rPr>
              <a:t>,</a:t>
            </a:r>
            <a:br>
              <a:rPr lang="pl-PL" b="1" dirty="0" smtClean="0">
                <a:solidFill>
                  <a:srgbClr val="07B79C"/>
                </a:solidFill>
                <a:latin typeface="+mn-lt"/>
              </a:rPr>
            </a:br>
            <a:r>
              <a:rPr lang="pl-PL" b="1" dirty="0" smtClean="0">
                <a:solidFill>
                  <a:srgbClr val="07B79C"/>
                </a:solidFill>
                <a:latin typeface="+mn-lt"/>
              </a:rPr>
              <a:t>gdy </a:t>
            </a:r>
            <a:r>
              <a:rPr lang="pl-PL" b="1" dirty="0">
                <a:solidFill>
                  <a:srgbClr val="07B79C"/>
                </a:solidFill>
                <a:latin typeface="+mn-lt"/>
              </a:rPr>
              <a:t>zdarzy się wypadek?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329805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8728"/>
    </mc:Choice>
    <mc:Fallback>
      <p:transition spd="slow" advTm="3872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Obraz 1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7" r="21361"/>
          <a:stretch/>
        </p:blipFill>
        <p:spPr>
          <a:xfrm>
            <a:off x="6220047" y="4207161"/>
            <a:ext cx="2396767" cy="2091600"/>
          </a:xfrm>
          <a:prstGeom prst="rect">
            <a:avLst/>
          </a:prstGeom>
        </p:spPr>
      </p:pic>
      <p:pic>
        <p:nvPicPr>
          <p:cNvPr id="19" name="Obraz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0696" y="3380171"/>
            <a:ext cx="1286118" cy="1298544"/>
          </a:xfrm>
          <a:prstGeom prst="rect">
            <a:avLst/>
          </a:prstGeom>
        </p:spPr>
      </p:pic>
      <p:sp>
        <p:nvSpPr>
          <p:cNvPr id="21" name="Symbol zastępczy zawartości 2"/>
          <p:cNvSpPr txBox="1">
            <a:spLocks/>
          </p:cNvSpPr>
          <p:nvPr/>
        </p:nvSpPr>
        <p:spPr>
          <a:xfrm>
            <a:off x="815298" y="3870738"/>
            <a:ext cx="5407354" cy="24280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100"/>
              </a:lnSpc>
              <a:spcBef>
                <a:spcPts val="600"/>
              </a:spcBef>
              <a:buNone/>
            </a:pPr>
            <a:r>
              <a:rPr lang="pl-PL" sz="1800" b="1" dirty="0">
                <a:solidFill>
                  <a:srgbClr val="07B79C"/>
                </a:solidFill>
              </a:rPr>
              <a:t>Ukąszenie przez kleszcza</a:t>
            </a:r>
          </a:p>
          <a:p>
            <a:pPr marL="230400" lvl="1">
              <a:lnSpc>
                <a:spcPts val="2100"/>
              </a:lnSpc>
              <a:spcBef>
                <a:spcPts val="600"/>
              </a:spcBef>
            </a:pPr>
            <a:r>
              <a:rPr lang="pl-PL" sz="1600" dirty="0"/>
              <a:t>Jak najszybciej trzeba go wyciągnąć </a:t>
            </a:r>
            <a:r>
              <a:rPr lang="pl-PL" sz="1600" dirty="0" smtClean="0"/>
              <a:t>specjalnym przyrządem</a:t>
            </a:r>
            <a:r>
              <a:rPr lang="pl-PL" sz="1600" dirty="0"/>
              <a:t>.</a:t>
            </a:r>
          </a:p>
          <a:p>
            <a:pPr marL="0" lvl="1">
              <a:lnSpc>
                <a:spcPts val="2100"/>
              </a:lnSpc>
              <a:spcBef>
                <a:spcPts val="600"/>
              </a:spcBef>
            </a:pPr>
            <a:r>
              <a:rPr lang="pl-PL" sz="1600" dirty="0"/>
              <a:t>Jeśli wyciągnięcie się nie uda, trzeba zgłosić </a:t>
            </a:r>
            <a:r>
              <a:rPr lang="pl-PL" sz="1600" dirty="0"/>
              <a:t>się do lekarza.</a:t>
            </a:r>
          </a:p>
          <a:p>
            <a:pPr marL="230400" lvl="1">
              <a:lnSpc>
                <a:spcPts val="2100"/>
              </a:lnSpc>
              <a:spcBef>
                <a:spcPts val="600"/>
              </a:spcBef>
            </a:pPr>
            <a:r>
              <a:rPr lang="pl-PL" sz="1600" dirty="0"/>
              <a:t>Po wyciągnięciu kleszcza należy zdezynfekować </a:t>
            </a:r>
            <a:r>
              <a:rPr lang="pl-PL" sz="1600" dirty="0" smtClean="0"/>
              <a:t>miejsce</a:t>
            </a:r>
            <a:br>
              <a:rPr lang="pl-PL" sz="1600" dirty="0" smtClean="0"/>
            </a:br>
            <a:r>
              <a:rPr lang="pl-PL" sz="1600" dirty="0" smtClean="0"/>
              <a:t>ukąszenia</a:t>
            </a:r>
            <a:r>
              <a:rPr lang="pl-PL" sz="1600" dirty="0"/>
              <a:t>.</a:t>
            </a:r>
          </a:p>
          <a:p>
            <a:pPr marL="230400" lvl="1">
              <a:lnSpc>
                <a:spcPts val="2100"/>
              </a:lnSpc>
              <a:spcBef>
                <a:spcPts val="600"/>
              </a:spcBef>
            </a:pPr>
            <a:r>
              <a:rPr lang="pl-PL" sz="1600" dirty="0"/>
              <a:t>Rumień na skórze wokół ugryzienia jest objawem zakażenia,</a:t>
            </a:r>
            <a:br>
              <a:rPr lang="pl-PL" sz="1600" dirty="0"/>
            </a:br>
            <a:r>
              <a:rPr lang="pl-PL" sz="1600" dirty="0"/>
              <a:t>np. </a:t>
            </a:r>
            <a:r>
              <a:rPr lang="pl-PL" sz="1600" dirty="0"/>
              <a:t>boreliozą lub kleszczowym zapaleniem mózgu – </a:t>
            </a:r>
            <a:r>
              <a:rPr lang="pl-PL" sz="1600" dirty="0" smtClean="0"/>
              <a:t>trzeba</a:t>
            </a:r>
            <a:br>
              <a:rPr lang="pl-PL" sz="1600" dirty="0" smtClean="0"/>
            </a:br>
            <a:r>
              <a:rPr lang="pl-PL" sz="1600" dirty="0" smtClean="0"/>
              <a:t>zgłosić </a:t>
            </a:r>
            <a:r>
              <a:rPr lang="pl-PL" sz="1600" dirty="0"/>
              <a:t>się do lekarza.</a:t>
            </a:r>
          </a:p>
          <a:p>
            <a:pPr marL="0" indent="0">
              <a:buNone/>
            </a:pPr>
            <a:endParaRPr lang="pl-PL" sz="1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3" name="Prostokąt 22"/>
          <p:cNvSpPr/>
          <p:nvPr/>
        </p:nvSpPr>
        <p:spPr>
          <a:xfrm>
            <a:off x="2315678" y="1829496"/>
            <a:ext cx="5180278" cy="1746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100"/>
              </a:lnSpc>
              <a:spcBef>
                <a:spcPts val="600"/>
              </a:spcBef>
            </a:pPr>
            <a:r>
              <a:rPr lang="pl-PL" b="1" dirty="0">
                <a:solidFill>
                  <a:srgbClr val="07B79C"/>
                </a:solidFill>
              </a:rPr>
              <a:t>Użądlenie</a:t>
            </a:r>
          </a:p>
          <a:p>
            <a:pPr indent="-230400">
              <a:lnSpc>
                <a:spcPts val="21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l-PL" sz="1600" dirty="0"/>
              <a:t>Przemyć miejsce użądlenia wodą z mydłem. </a:t>
            </a:r>
            <a:endParaRPr lang="pl-PL" sz="1600" b="1" dirty="0">
              <a:solidFill>
                <a:schemeClr val="accent2">
                  <a:lumMod val="75000"/>
                </a:schemeClr>
              </a:solidFill>
            </a:endParaRPr>
          </a:p>
          <a:p>
            <a:pPr indent="-230400">
              <a:lnSpc>
                <a:spcPts val="21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l-PL" sz="1600" dirty="0"/>
              <a:t>Zrobić zimny okład z lodu – pomoże złagodzić ból.</a:t>
            </a:r>
          </a:p>
          <a:p>
            <a:pPr indent="-230400">
              <a:lnSpc>
                <a:spcPts val="21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l-PL" sz="1600" dirty="0"/>
              <a:t>Zgłosić się do lekarza, gdy pojawią się objawy uczulenia.</a:t>
            </a:r>
          </a:p>
          <a:p>
            <a:pPr indent="-230400">
              <a:lnSpc>
                <a:spcPts val="21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l-PL" sz="1600" dirty="0"/>
              <a:t>Wezwać pogotowie, gdy są trudności z oddychaniem.</a:t>
            </a:r>
          </a:p>
        </p:txBody>
      </p:sp>
      <p:pic>
        <p:nvPicPr>
          <p:cNvPr id="22" name="Obraz 2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80" t="9745" r="13824" b="14032"/>
          <a:stretch/>
        </p:blipFill>
        <p:spPr>
          <a:xfrm>
            <a:off x="889366" y="1918371"/>
            <a:ext cx="1321064" cy="1697496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/>
        </p:nvPicPr>
        <p:blipFill rotWithShape="1">
          <a:blip r:embed="rId6"/>
          <a:srcRect r="54008"/>
          <a:stretch/>
        </p:blipFill>
        <p:spPr>
          <a:xfrm>
            <a:off x="8230217" y="180000"/>
            <a:ext cx="733783" cy="720000"/>
          </a:xfrm>
          <a:prstGeom prst="rect">
            <a:avLst/>
          </a:prstGeom>
        </p:spPr>
      </p:pic>
      <p:pic>
        <p:nvPicPr>
          <p:cNvPr id="11" name="Obraz 10"/>
          <p:cNvPicPr>
            <a:picLocks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-9000"/>
            <a:ext cx="360000" cy="6876000"/>
          </a:xfrm>
          <a:prstGeom prst="rect">
            <a:avLst/>
          </a:prstGeom>
        </p:spPr>
      </p:pic>
      <p:sp>
        <p:nvSpPr>
          <p:cNvPr id="24" name="Tytuł 1"/>
          <p:cNvSpPr>
            <a:spLocks noGrp="1"/>
          </p:cNvSpPr>
          <p:nvPr>
            <p:ph type="title"/>
          </p:nvPr>
        </p:nvSpPr>
        <p:spPr>
          <a:xfrm>
            <a:off x="893592" y="340238"/>
            <a:ext cx="7710408" cy="1441063"/>
          </a:xfrm>
        </p:spPr>
        <p:txBody>
          <a:bodyPr>
            <a:noAutofit/>
          </a:bodyPr>
          <a:lstStyle/>
          <a:p>
            <a:pPr algn="ctr"/>
            <a:r>
              <a:rPr lang="pl-PL" b="1" dirty="0">
                <a:solidFill>
                  <a:srgbClr val="07B79C"/>
                </a:solidFill>
                <a:latin typeface="+mn-lt"/>
              </a:rPr>
              <a:t>Jak postępować</a:t>
            </a:r>
            <a:r>
              <a:rPr lang="pl-PL" b="1" dirty="0" smtClean="0">
                <a:solidFill>
                  <a:srgbClr val="07B79C"/>
                </a:solidFill>
                <a:latin typeface="+mn-lt"/>
              </a:rPr>
              <a:t>,</a:t>
            </a:r>
            <a:br>
              <a:rPr lang="pl-PL" b="1" dirty="0" smtClean="0">
                <a:solidFill>
                  <a:srgbClr val="07B79C"/>
                </a:solidFill>
                <a:latin typeface="+mn-lt"/>
              </a:rPr>
            </a:br>
            <a:r>
              <a:rPr lang="pl-PL" b="1" dirty="0" smtClean="0">
                <a:solidFill>
                  <a:srgbClr val="07B79C"/>
                </a:solidFill>
                <a:latin typeface="+mn-lt"/>
              </a:rPr>
              <a:t>gdy </a:t>
            </a:r>
            <a:r>
              <a:rPr lang="pl-PL" b="1" dirty="0">
                <a:solidFill>
                  <a:srgbClr val="07B79C"/>
                </a:solidFill>
                <a:latin typeface="+mn-lt"/>
              </a:rPr>
              <a:t>zdarzy się wypadek?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618638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8688"/>
    </mc:Choice>
    <mc:Fallback>
      <p:transition spd="slow" advTm="3868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Obraz 1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14" b="4044"/>
          <a:stretch/>
        </p:blipFill>
        <p:spPr>
          <a:xfrm>
            <a:off x="3759957" y="5017356"/>
            <a:ext cx="1984607" cy="1306800"/>
          </a:xfrm>
          <a:prstGeom prst="rect">
            <a:avLst/>
          </a:prstGeom>
        </p:spPr>
      </p:pic>
      <p:pic>
        <p:nvPicPr>
          <p:cNvPr id="13" name="Obraz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7909" y="3562235"/>
            <a:ext cx="1979157" cy="1306800"/>
          </a:xfrm>
          <a:prstGeom prst="rect">
            <a:avLst/>
          </a:prstGeom>
        </p:spPr>
      </p:pic>
      <p:pic>
        <p:nvPicPr>
          <p:cNvPr id="16" name="Obraz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039" y="2109938"/>
            <a:ext cx="1669480" cy="1306800"/>
          </a:xfrm>
          <a:prstGeom prst="rect">
            <a:avLst/>
          </a:prstGeom>
        </p:spPr>
      </p:pic>
      <p:sp>
        <p:nvSpPr>
          <p:cNvPr id="11" name="Prostokąt 10"/>
          <p:cNvSpPr/>
          <p:nvPr/>
        </p:nvSpPr>
        <p:spPr>
          <a:xfrm>
            <a:off x="899997" y="2103902"/>
            <a:ext cx="4281055" cy="1323439"/>
          </a:xfrm>
          <a:prstGeom prst="rect">
            <a:avLst/>
          </a:prstGeom>
          <a:noFill/>
          <a:ln w="12700">
            <a:solidFill>
              <a:srgbClr val="07B79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l-PL" sz="1600" b="1" dirty="0"/>
              <a:t>Na </a:t>
            </a:r>
            <a:r>
              <a:rPr lang="pl-PL" sz="1600" b="1" dirty="0" smtClean="0"/>
              <a:t>nartach </a:t>
            </a:r>
            <a:endParaRPr lang="pl-PL" sz="1600" b="1" dirty="0"/>
          </a:p>
          <a:p>
            <a:pPr marL="216000" indent="-216000">
              <a:buFont typeface="Arial" panose="020B0604020202020204" pitchFamily="34" charset="0"/>
              <a:buChar char="•"/>
            </a:pPr>
            <a:r>
              <a:rPr lang="pl-PL" sz="1600" dirty="0"/>
              <a:t>przestrzegaj regulaminu</a:t>
            </a:r>
            <a:endParaRPr lang="pl-PL" sz="1600" dirty="0"/>
          </a:p>
          <a:p>
            <a:pPr marL="216000" indent="-216000">
              <a:buFont typeface="Arial" panose="020B0604020202020204" pitchFamily="34" charset="0"/>
              <a:buChar char="•"/>
            </a:pPr>
            <a:r>
              <a:rPr lang="pl-PL" sz="1600" dirty="0"/>
              <a:t>noś </a:t>
            </a:r>
            <a:r>
              <a:rPr lang="pl-PL" sz="1600" dirty="0"/>
              <a:t>kask ochronny</a:t>
            </a:r>
          </a:p>
          <a:p>
            <a:pPr marL="216000" indent="-216000">
              <a:buFont typeface="Arial" panose="020B0604020202020204" pitchFamily="34" charset="0"/>
              <a:buChar char="•"/>
            </a:pPr>
            <a:r>
              <a:rPr lang="pl-PL" sz="1600" dirty="0"/>
              <a:t>dostosuj prędkość</a:t>
            </a:r>
            <a:br>
              <a:rPr lang="pl-PL" sz="1600" dirty="0"/>
            </a:br>
            <a:r>
              <a:rPr lang="pl-PL" sz="1600" dirty="0"/>
              <a:t>do umiejętności</a:t>
            </a:r>
            <a:endParaRPr lang="pl-PL" sz="1600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46833" y="374086"/>
            <a:ext cx="7704002" cy="837962"/>
          </a:xfrm>
        </p:spPr>
        <p:txBody>
          <a:bodyPr>
            <a:normAutofit/>
          </a:bodyPr>
          <a:lstStyle/>
          <a:p>
            <a:r>
              <a:rPr lang="pl-PL" b="1" dirty="0">
                <a:solidFill>
                  <a:srgbClr val="07B79C"/>
                </a:solidFill>
                <a:latin typeface="+mn-lt"/>
              </a:rPr>
              <a:t>Jak wypoczywać bezpiecznie?</a:t>
            </a:r>
          </a:p>
        </p:txBody>
      </p:sp>
      <p:sp>
        <p:nvSpPr>
          <p:cNvPr id="5" name="Prostokąt 4"/>
          <p:cNvSpPr/>
          <p:nvPr/>
        </p:nvSpPr>
        <p:spPr>
          <a:xfrm>
            <a:off x="918266" y="1328713"/>
            <a:ext cx="4281056" cy="646331"/>
          </a:xfrm>
          <a:prstGeom prst="rect">
            <a:avLst/>
          </a:prstGeom>
          <a:solidFill>
            <a:srgbClr val="C7FDF5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l-PL" dirty="0"/>
              <a:t>Wypoczynek </a:t>
            </a:r>
            <a:r>
              <a:rPr lang="pl-PL" dirty="0"/>
              <a:t>aktywny – aktywność </a:t>
            </a:r>
            <a:r>
              <a:rPr lang="pl-PL" dirty="0"/>
              <a:t>fizyczna,</a:t>
            </a:r>
            <a:br>
              <a:rPr lang="pl-PL" dirty="0"/>
            </a:br>
            <a:r>
              <a:rPr lang="pl-PL" dirty="0"/>
              <a:t>gdy </a:t>
            </a:r>
            <a:r>
              <a:rPr lang="pl-PL" dirty="0"/>
              <a:t>ciało </a:t>
            </a:r>
            <a:r>
              <a:rPr lang="pl-PL" dirty="0"/>
              <a:t>pracuje</a:t>
            </a:r>
            <a:r>
              <a:rPr lang="pl-PL" dirty="0"/>
              <a:t>, a </a:t>
            </a:r>
            <a:r>
              <a:rPr lang="pl-PL" dirty="0" smtClean="0"/>
              <a:t>mózg </a:t>
            </a:r>
            <a:r>
              <a:rPr lang="pl-PL" dirty="0"/>
              <a:t>odpoczywa.</a:t>
            </a:r>
            <a:endParaRPr lang="pl-PL" dirty="0"/>
          </a:p>
        </p:txBody>
      </p:sp>
      <p:sp>
        <p:nvSpPr>
          <p:cNvPr id="12" name="Prostokąt 11"/>
          <p:cNvSpPr/>
          <p:nvPr/>
        </p:nvSpPr>
        <p:spPr>
          <a:xfrm>
            <a:off x="1473454" y="3556199"/>
            <a:ext cx="4280400" cy="1323439"/>
          </a:xfrm>
          <a:prstGeom prst="rect">
            <a:avLst/>
          </a:prstGeom>
          <a:noFill/>
          <a:ln>
            <a:solidFill>
              <a:srgbClr val="07B79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55350"/>
            <a:r>
              <a:rPr lang="pl-PL" sz="1600" b="1" dirty="0" smtClean="0"/>
              <a:t>Na sankach</a:t>
            </a:r>
          </a:p>
          <a:p>
            <a:pPr marL="216000" indent="-216000">
              <a:buFont typeface="Arial" panose="020B0604020202020204" pitchFamily="34" charset="0"/>
              <a:buChar char="•"/>
            </a:pPr>
            <a:r>
              <a:rPr lang="pl-PL" sz="1600" dirty="0" smtClean="0"/>
              <a:t>nie </a:t>
            </a:r>
            <a:r>
              <a:rPr lang="pl-PL" sz="1600" dirty="0"/>
              <a:t>zjeżdżaj </a:t>
            </a:r>
            <a:r>
              <a:rPr lang="pl-PL" sz="1600" dirty="0"/>
              <a:t/>
            </a:r>
            <a:br>
              <a:rPr lang="pl-PL" sz="1600" dirty="0"/>
            </a:br>
            <a:r>
              <a:rPr lang="pl-PL" sz="1600" dirty="0"/>
              <a:t>w </a:t>
            </a:r>
            <a:r>
              <a:rPr lang="pl-PL" sz="1600" dirty="0"/>
              <a:t>pobliżu dróg</a:t>
            </a:r>
          </a:p>
          <a:p>
            <a:pPr marL="216000" indent="-216000">
              <a:buFont typeface="Arial" panose="020B0604020202020204" pitchFamily="34" charset="0"/>
              <a:buChar char="•"/>
            </a:pPr>
            <a:r>
              <a:rPr lang="pl-PL" sz="1600" dirty="0"/>
              <a:t>nie </a:t>
            </a:r>
            <a:r>
              <a:rPr lang="pl-PL" sz="1600" dirty="0"/>
              <a:t>doczepiaj sanek </a:t>
            </a:r>
            <a:r>
              <a:rPr lang="pl-PL" sz="1600" dirty="0"/>
              <a:t/>
            </a:r>
            <a:br>
              <a:rPr lang="pl-PL" sz="1600" dirty="0"/>
            </a:br>
            <a:r>
              <a:rPr lang="pl-PL" sz="1600" dirty="0"/>
              <a:t>do </a:t>
            </a:r>
            <a:r>
              <a:rPr lang="pl-PL" sz="1600" dirty="0"/>
              <a:t>samochodów</a:t>
            </a:r>
          </a:p>
        </p:txBody>
      </p:sp>
      <p:sp>
        <p:nvSpPr>
          <p:cNvPr id="14" name="Prostokąt 13"/>
          <p:cNvSpPr/>
          <p:nvPr/>
        </p:nvSpPr>
        <p:spPr>
          <a:xfrm>
            <a:off x="899997" y="5008497"/>
            <a:ext cx="4853857" cy="1323439"/>
          </a:xfrm>
          <a:prstGeom prst="rect">
            <a:avLst/>
          </a:prstGeom>
          <a:noFill/>
          <a:ln w="12700">
            <a:solidFill>
              <a:srgbClr val="07B79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l-PL" sz="1600" b="1" dirty="0"/>
              <a:t>Na </a:t>
            </a:r>
            <a:r>
              <a:rPr lang="pl-PL" sz="1600" b="1" dirty="0" smtClean="0"/>
              <a:t>łyżwach</a:t>
            </a:r>
          </a:p>
          <a:p>
            <a:pPr marL="216000" indent="-216000">
              <a:buFont typeface="Arial" panose="020B0604020202020204" pitchFamily="34" charset="0"/>
              <a:buChar char="•"/>
            </a:pPr>
            <a:r>
              <a:rPr lang="pl-PL" sz="1600" dirty="0" smtClean="0"/>
              <a:t>możesz </a:t>
            </a:r>
            <a:r>
              <a:rPr lang="pl-PL" sz="1600" dirty="0"/>
              <a:t>jeździć </a:t>
            </a:r>
            <a:r>
              <a:rPr lang="pl-PL" sz="1600" dirty="0"/>
              <a:t>tylko</a:t>
            </a:r>
            <a:br>
              <a:rPr lang="pl-PL" sz="1600" dirty="0"/>
            </a:br>
            <a:r>
              <a:rPr lang="pl-PL" sz="1600" dirty="0"/>
              <a:t>w </a:t>
            </a:r>
            <a:r>
              <a:rPr lang="pl-PL" sz="1600" dirty="0"/>
              <a:t>wyznaczonych </a:t>
            </a:r>
            <a:r>
              <a:rPr lang="pl-PL" sz="1600" dirty="0" smtClean="0"/>
              <a:t>miejscach</a:t>
            </a:r>
          </a:p>
          <a:p>
            <a:pPr marL="216000" indent="-216000">
              <a:buFont typeface="Arial" panose="020B0604020202020204" pitchFamily="34" charset="0"/>
              <a:buChar char="•"/>
            </a:pPr>
            <a:r>
              <a:rPr lang="pl-PL" sz="1600" dirty="0" smtClean="0"/>
              <a:t>nigdy nie wchodź na </a:t>
            </a:r>
            <a:r>
              <a:rPr lang="pl-PL" sz="1600" dirty="0" err="1" smtClean="0"/>
              <a:t>zamar</a:t>
            </a:r>
            <a:r>
              <a:rPr lang="pl-PL" sz="1600" dirty="0" smtClean="0"/>
              <a:t>-</a:t>
            </a:r>
            <a:br>
              <a:rPr lang="pl-PL" sz="1600" dirty="0" smtClean="0"/>
            </a:br>
            <a:r>
              <a:rPr lang="pl-PL" sz="1600" dirty="0" err="1" smtClean="0"/>
              <a:t>znięte</a:t>
            </a:r>
            <a:r>
              <a:rPr lang="pl-PL" sz="1600" dirty="0" smtClean="0"/>
              <a:t> stawy, jeziora czy rzeki</a:t>
            </a:r>
            <a:endParaRPr lang="pl-PL" sz="1600" dirty="0"/>
          </a:p>
        </p:txBody>
      </p:sp>
      <p:sp>
        <p:nvSpPr>
          <p:cNvPr id="22" name="Prostokąt 21"/>
          <p:cNvSpPr/>
          <p:nvPr/>
        </p:nvSpPr>
        <p:spPr>
          <a:xfrm>
            <a:off x="5965645" y="3531169"/>
            <a:ext cx="2638355" cy="2800767"/>
          </a:xfrm>
          <a:prstGeom prst="rect">
            <a:avLst/>
          </a:prstGeom>
          <a:noFill/>
          <a:ln w="12700">
            <a:solidFill>
              <a:srgbClr val="07B79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l-PL" sz="1600" b="1" dirty="0"/>
              <a:t>Na rowerze, </a:t>
            </a:r>
            <a:r>
              <a:rPr lang="pl-PL" sz="1600" b="1" dirty="0" smtClean="0"/>
              <a:t>rolkach</a:t>
            </a:r>
            <a:br>
              <a:rPr lang="pl-PL" sz="1600" b="1" dirty="0" smtClean="0"/>
            </a:br>
            <a:r>
              <a:rPr lang="pl-PL" sz="1600" b="1" dirty="0" smtClean="0"/>
              <a:t>czy </a:t>
            </a:r>
            <a:r>
              <a:rPr lang="pl-PL" sz="1600" b="1" dirty="0"/>
              <a:t>hulajnodze</a:t>
            </a:r>
            <a:r>
              <a:rPr lang="pl-PL" sz="1600" dirty="0"/>
              <a:t> </a:t>
            </a:r>
          </a:p>
          <a:p>
            <a:pPr marL="216000" indent="-216000">
              <a:buFont typeface="Arial" panose="020B0604020202020204" pitchFamily="34" charset="0"/>
              <a:buChar char="•"/>
            </a:pPr>
            <a:r>
              <a:rPr lang="pl-PL" sz="1600" dirty="0"/>
              <a:t>poruszaj </a:t>
            </a:r>
            <a:r>
              <a:rPr lang="pl-PL" sz="1600" dirty="0"/>
              <a:t>się po </a:t>
            </a:r>
            <a:r>
              <a:rPr lang="pl-PL" sz="1600" dirty="0" smtClean="0"/>
              <a:t>trasach</a:t>
            </a:r>
            <a:br>
              <a:rPr lang="pl-PL" sz="1600" dirty="0" smtClean="0"/>
            </a:br>
            <a:r>
              <a:rPr lang="pl-PL" sz="1600" dirty="0" smtClean="0"/>
              <a:t>do tego przeznaczonych</a:t>
            </a:r>
            <a:endParaRPr lang="pl-PL" sz="1600" dirty="0"/>
          </a:p>
          <a:p>
            <a:pPr marL="216000" indent="-216000">
              <a:buFont typeface="Arial" panose="020B0604020202020204" pitchFamily="34" charset="0"/>
              <a:buChar char="•"/>
            </a:pPr>
            <a:r>
              <a:rPr lang="pl-PL" sz="1600" dirty="0"/>
              <a:t>noś </a:t>
            </a:r>
            <a:r>
              <a:rPr lang="pl-PL" sz="1600" dirty="0"/>
              <a:t>kask i </a:t>
            </a:r>
            <a:r>
              <a:rPr lang="pl-PL" sz="1600" dirty="0" smtClean="0"/>
              <a:t>ochraniacze</a:t>
            </a:r>
            <a:br>
              <a:rPr lang="pl-PL" sz="1600" dirty="0" smtClean="0"/>
            </a:br>
            <a:r>
              <a:rPr lang="pl-PL" sz="1600" dirty="0" smtClean="0"/>
              <a:t>na </a:t>
            </a:r>
            <a:r>
              <a:rPr lang="pl-PL" sz="1600" dirty="0"/>
              <a:t>łokcie, kolana i dłonie</a:t>
            </a:r>
          </a:p>
          <a:p>
            <a:pPr marL="216000" indent="-216000">
              <a:buFont typeface="Arial" panose="020B0604020202020204" pitchFamily="34" charset="0"/>
              <a:buChar char="•"/>
            </a:pPr>
            <a:r>
              <a:rPr lang="pl-PL" sz="1600" dirty="0"/>
              <a:t>przestrzegaj </a:t>
            </a:r>
            <a:r>
              <a:rPr lang="pl-PL" sz="1600" dirty="0"/>
              <a:t>przepisów </a:t>
            </a:r>
            <a:r>
              <a:rPr lang="pl-PL" sz="1600" dirty="0"/>
              <a:t/>
            </a:r>
            <a:br>
              <a:rPr lang="pl-PL" sz="1600" dirty="0"/>
            </a:br>
            <a:r>
              <a:rPr lang="pl-PL" sz="1600" dirty="0"/>
              <a:t>drogowych</a:t>
            </a:r>
          </a:p>
          <a:p>
            <a:pPr marL="216000" indent="-216000">
              <a:buFont typeface="Arial" panose="020B0604020202020204" pitchFamily="34" charset="0"/>
              <a:buChar char="•"/>
            </a:pPr>
            <a:r>
              <a:rPr lang="pl-PL" sz="1600" dirty="0"/>
              <a:t>po </a:t>
            </a:r>
            <a:r>
              <a:rPr lang="pl-PL" sz="1600" dirty="0"/>
              <a:t>zmroku </a:t>
            </a:r>
            <a:r>
              <a:rPr lang="pl-PL" sz="1600" dirty="0"/>
              <a:t>pamiętaj</a:t>
            </a:r>
            <a:br>
              <a:rPr lang="pl-PL" sz="1600" dirty="0"/>
            </a:br>
            <a:r>
              <a:rPr lang="pl-PL" sz="1600" dirty="0"/>
              <a:t>o </a:t>
            </a:r>
            <a:r>
              <a:rPr lang="pl-PL" sz="1600" dirty="0"/>
              <a:t>oświetleniu </a:t>
            </a:r>
            <a:r>
              <a:rPr lang="pl-PL" sz="1600" dirty="0"/>
              <a:t>i </a:t>
            </a:r>
            <a:r>
              <a:rPr lang="pl-PL" sz="1600" dirty="0" smtClean="0"/>
              <a:t>elementach</a:t>
            </a:r>
            <a:br>
              <a:rPr lang="pl-PL" sz="1600" dirty="0" smtClean="0"/>
            </a:br>
            <a:r>
              <a:rPr lang="pl-PL" sz="1600" dirty="0" smtClean="0"/>
              <a:t>odblaskowych</a:t>
            </a:r>
            <a:endParaRPr lang="pl-PL" sz="1600" dirty="0"/>
          </a:p>
        </p:txBody>
      </p:sp>
      <p:pic>
        <p:nvPicPr>
          <p:cNvPr id="23" name="Obraz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4042" y="1328712"/>
            <a:ext cx="3219958" cy="2034677"/>
          </a:xfrm>
          <a:prstGeom prst="rect">
            <a:avLst/>
          </a:prstGeom>
        </p:spPr>
      </p:pic>
      <p:pic>
        <p:nvPicPr>
          <p:cNvPr id="15" name="Obraz 14"/>
          <p:cNvPicPr>
            <a:picLocks noChangeAspect="1"/>
          </p:cNvPicPr>
          <p:nvPr/>
        </p:nvPicPr>
        <p:blipFill rotWithShape="1">
          <a:blip r:embed="rId7"/>
          <a:srcRect r="54008"/>
          <a:stretch/>
        </p:blipFill>
        <p:spPr>
          <a:xfrm>
            <a:off x="8230217" y="180000"/>
            <a:ext cx="733783" cy="720000"/>
          </a:xfrm>
          <a:prstGeom prst="rect">
            <a:avLst/>
          </a:prstGeom>
        </p:spPr>
      </p:pic>
      <p:pic>
        <p:nvPicPr>
          <p:cNvPr id="17" name="Obraz 16"/>
          <p:cNvPicPr>
            <a:picLocks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-9000"/>
            <a:ext cx="360000" cy="6876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002485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9960"/>
    </mc:Choice>
    <mc:Fallback>
      <p:transition spd="slow" advTm="3996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5" grpId="0" animBg="1"/>
      <p:bldP spid="12" grpId="0" animBg="1"/>
      <p:bldP spid="14" grpId="0" animBg="1"/>
      <p:bldP spid="2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02856" y="2594537"/>
            <a:ext cx="3777353" cy="24133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1600" dirty="0"/>
              <a:t>Pamiętaj, </a:t>
            </a:r>
            <a:r>
              <a:rPr lang="pl-PL" sz="1600" dirty="0"/>
              <a:t>aby </a:t>
            </a:r>
            <a:r>
              <a:rPr lang="pl-PL" sz="1600" dirty="0" smtClean="0"/>
              <a:t>wieczorami</a:t>
            </a:r>
            <a:br>
              <a:rPr lang="pl-PL" sz="1600" dirty="0" smtClean="0"/>
            </a:br>
            <a:r>
              <a:rPr lang="pl-PL" sz="1600" b="1" dirty="0" smtClean="0"/>
              <a:t>ograniczyć</a:t>
            </a:r>
            <a:r>
              <a:rPr lang="pl-PL" sz="1600" dirty="0" smtClean="0"/>
              <a:t> korzystanie</a:t>
            </a:r>
            <a:br>
              <a:rPr lang="pl-PL" sz="1600" dirty="0" smtClean="0"/>
            </a:br>
            <a:r>
              <a:rPr lang="pl-PL" sz="1600" dirty="0" smtClean="0"/>
              <a:t>z </a:t>
            </a:r>
            <a:r>
              <a:rPr lang="pl-PL" sz="1600" dirty="0"/>
              <a:t>telefonu, </a:t>
            </a:r>
            <a:r>
              <a:rPr lang="pl-PL" sz="1600" dirty="0"/>
              <a:t>tabletu</a:t>
            </a:r>
            <a:br>
              <a:rPr lang="pl-PL" sz="1600" dirty="0"/>
            </a:br>
            <a:r>
              <a:rPr lang="pl-PL" sz="1600" dirty="0"/>
              <a:t>i </a:t>
            </a:r>
            <a:r>
              <a:rPr lang="pl-PL" sz="1600" dirty="0"/>
              <a:t>komputera. </a:t>
            </a:r>
            <a:endParaRPr lang="pl-PL" sz="1600" dirty="0"/>
          </a:p>
          <a:p>
            <a:pPr marL="0" indent="0">
              <a:buNone/>
            </a:pPr>
            <a:r>
              <a:rPr lang="pl-PL" sz="1600" dirty="0"/>
              <a:t>Gdy wieczorem </a:t>
            </a:r>
            <a:r>
              <a:rPr lang="pl-PL" sz="1600" dirty="0" smtClean="0"/>
              <a:t>wpatrujesz</a:t>
            </a:r>
            <a:br>
              <a:rPr lang="pl-PL" sz="1600" dirty="0" smtClean="0"/>
            </a:br>
            <a:r>
              <a:rPr lang="pl-PL" sz="1600" dirty="0" smtClean="0"/>
              <a:t>się w </a:t>
            </a:r>
            <a:r>
              <a:rPr lang="pl-PL" sz="1600" dirty="0"/>
              <a:t>migający ekran</a:t>
            </a:r>
            <a:r>
              <a:rPr lang="pl-PL" sz="1600" dirty="0" smtClean="0"/>
              <a:t>,</a:t>
            </a:r>
            <a:br>
              <a:rPr lang="pl-PL" sz="1600" dirty="0" smtClean="0"/>
            </a:br>
            <a:r>
              <a:rPr lang="pl-PL" sz="1600" dirty="0" smtClean="0"/>
              <a:t>twój mózg jest pobudzony</a:t>
            </a:r>
            <a:br>
              <a:rPr lang="pl-PL" sz="1600" dirty="0" smtClean="0"/>
            </a:br>
            <a:r>
              <a:rPr lang="pl-PL" sz="1600" dirty="0" smtClean="0"/>
              <a:t>i </a:t>
            </a:r>
            <a:r>
              <a:rPr lang="pl-PL" sz="1600" dirty="0"/>
              <a:t>możesz </a:t>
            </a:r>
            <a:r>
              <a:rPr lang="pl-PL" sz="1600" dirty="0" smtClean="0"/>
              <a:t>mieć problemy</a:t>
            </a:r>
            <a:br>
              <a:rPr lang="pl-PL" sz="1600" dirty="0" smtClean="0"/>
            </a:br>
            <a:r>
              <a:rPr lang="pl-PL" sz="1600" dirty="0" smtClean="0"/>
              <a:t>z </a:t>
            </a:r>
            <a:r>
              <a:rPr lang="pl-PL" sz="1600" dirty="0"/>
              <a:t>zasypianiem. </a:t>
            </a: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1533" y="2079132"/>
            <a:ext cx="5372965" cy="4222712"/>
          </a:xfrm>
          <a:prstGeom prst="rect">
            <a:avLst/>
          </a:prstGeom>
        </p:spPr>
      </p:pic>
      <p:sp>
        <p:nvSpPr>
          <p:cNvPr id="16" name="Prostokąt 15"/>
          <p:cNvSpPr/>
          <p:nvPr/>
        </p:nvSpPr>
        <p:spPr>
          <a:xfrm>
            <a:off x="1571485" y="1328713"/>
            <a:ext cx="6360529" cy="369332"/>
          </a:xfrm>
          <a:prstGeom prst="rect">
            <a:avLst/>
          </a:prstGeom>
          <a:solidFill>
            <a:srgbClr val="C7FDF5"/>
          </a:solidFill>
          <a:ln w="12700">
            <a:solidFill>
              <a:srgbClr val="07B79C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pl-PL" dirty="0"/>
              <a:t>Wypoczynek </a:t>
            </a:r>
            <a:r>
              <a:rPr lang="pl-PL" dirty="0"/>
              <a:t>bierny – gdy ciało odpoczywa</a:t>
            </a:r>
            <a:r>
              <a:rPr lang="pl-PL" dirty="0" smtClean="0"/>
              <a:t>, a </a:t>
            </a:r>
            <a:r>
              <a:rPr lang="pl-PL" dirty="0"/>
              <a:t>mózg jest </a:t>
            </a:r>
            <a:r>
              <a:rPr lang="pl-PL" dirty="0"/>
              <a:t>aktywny.</a:t>
            </a:r>
            <a:endParaRPr lang="pl-PL" dirty="0"/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 rotWithShape="1">
          <a:blip r:embed="rId4"/>
          <a:srcRect r="54008"/>
          <a:stretch/>
        </p:blipFill>
        <p:spPr>
          <a:xfrm>
            <a:off x="8230217" y="180000"/>
            <a:ext cx="733783" cy="720000"/>
          </a:xfrm>
          <a:prstGeom prst="rect">
            <a:avLst/>
          </a:prstGeom>
        </p:spPr>
      </p:pic>
      <p:pic>
        <p:nvPicPr>
          <p:cNvPr id="9" name="Obraz 8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-9000"/>
            <a:ext cx="360000" cy="6876000"/>
          </a:xfrm>
          <a:prstGeom prst="rect">
            <a:avLst/>
          </a:prstGeom>
        </p:spPr>
      </p:pic>
      <p:sp>
        <p:nvSpPr>
          <p:cNvPr id="20" name="Tytuł 1"/>
          <p:cNvSpPr txBox="1">
            <a:spLocks/>
          </p:cNvSpPr>
          <p:nvPr/>
        </p:nvSpPr>
        <p:spPr>
          <a:xfrm>
            <a:off x="899500" y="374086"/>
            <a:ext cx="7704499" cy="837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b="1" dirty="0" smtClean="0">
                <a:solidFill>
                  <a:srgbClr val="07B79C"/>
                </a:solidFill>
                <a:latin typeface="+mn-lt"/>
              </a:rPr>
              <a:t>Jak wypoczywać bezpiecznie?</a:t>
            </a:r>
            <a:endParaRPr lang="pl-PL" b="1" dirty="0">
              <a:solidFill>
                <a:srgbClr val="07B79C"/>
              </a:solidFill>
              <a:latin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125915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575"/>
    </mc:Choice>
    <mc:Fallback>
      <p:transition spd="slow" advTm="1157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054" y="1930637"/>
            <a:ext cx="7110000" cy="437836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99997" y="567147"/>
            <a:ext cx="7704004" cy="1002961"/>
          </a:xfrm>
        </p:spPr>
        <p:txBody>
          <a:bodyPr>
            <a:noAutofit/>
          </a:bodyPr>
          <a:lstStyle/>
          <a:p>
            <a:pPr algn="ctr"/>
            <a:r>
              <a:rPr lang="pl-PL" b="1" dirty="0">
                <a:solidFill>
                  <a:srgbClr val="07B79C"/>
                </a:solidFill>
                <a:latin typeface="+mn-lt"/>
              </a:rPr>
              <a:t>Zasady </a:t>
            </a:r>
            <a:r>
              <a:rPr lang="pl-PL" b="1" dirty="0" smtClean="0">
                <a:solidFill>
                  <a:srgbClr val="07B79C"/>
                </a:solidFill>
                <a:latin typeface="+mn-lt"/>
              </a:rPr>
              <a:t>bezpieczeństwa</a:t>
            </a:r>
            <a:br>
              <a:rPr lang="pl-PL" b="1" dirty="0" smtClean="0">
                <a:solidFill>
                  <a:srgbClr val="07B79C"/>
                </a:solidFill>
                <a:latin typeface="+mn-lt"/>
              </a:rPr>
            </a:br>
            <a:r>
              <a:rPr lang="pl-PL" b="1" dirty="0" smtClean="0">
                <a:solidFill>
                  <a:srgbClr val="07B79C"/>
                </a:solidFill>
                <a:latin typeface="+mn-lt"/>
              </a:rPr>
              <a:t>nad </a:t>
            </a:r>
            <a:r>
              <a:rPr lang="pl-PL" b="1" dirty="0">
                <a:solidFill>
                  <a:srgbClr val="07B79C"/>
                </a:solidFill>
                <a:latin typeface="+mn-lt"/>
              </a:rPr>
              <a:t>wodą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765768" y="1953603"/>
            <a:ext cx="3261816" cy="1788447"/>
          </a:xfrm>
        </p:spPr>
        <p:txBody>
          <a:bodyPr/>
          <a:lstStyle/>
          <a:p>
            <a:r>
              <a:rPr lang="pl-PL" sz="1600" dirty="0"/>
              <a:t>Stosuj kremy z filtrem.</a:t>
            </a:r>
          </a:p>
          <a:p>
            <a:r>
              <a:rPr lang="pl-PL" sz="1600" dirty="0"/>
              <a:t>W czasie upałów pij dużo wody.</a:t>
            </a:r>
          </a:p>
          <a:p>
            <a:r>
              <a:rPr lang="pl-PL" sz="1600" dirty="0"/>
              <a:t>Korzystaj ze strzeżonych kąpielisk.</a:t>
            </a:r>
          </a:p>
          <a:p>
            <a:r>
              <a:rPr lang="pl-PL" sz="1600" dirty="0"/>
              <a:t>Nie wskakuj gwałtownie do wody.</a:t>
            </a:r>
          </a:p>
          <a:p>
            <a:endParaRPr lang="pl-PL" dirty="0" smtClean="0"/>
          </a:p>
          <a:p>
            <a:endParaRPr lang="pl-PL" dirty="0"/>
          </a:p>
          <a:p>
            <a:endParaRPr lang="pl-PL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1137" y="3755478"/>
            <a:ext cx="2669969" cy="1768421"/>
          </a:xfrm>
          <a:prstGeom prst="rect">
            <a:avLst/>
          </a:prstGeom>
        </p:spPr>
      </p:pic>
      <p:sp>
        <p:nvSpPr>
          <p:cNvPr id="11" name="Prostokąt 10"/>
          <p:cNvSpPr/>
          <p:nvPr/>
        </p:nvSpPr>
        <p:spPr>
          <a:xfrm>
            <a:off x="6063812" y="5579758"/>
            <a:ext cx="26392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l-PL" sz="1600" dirty="0">
                <a:solidFill>
                  <a:srgbClr val="C00000"/>
                </a:solidFill>
              </a:rPr>
              <a:t>Gdy zobaczysz czerwoną </a:t>
            </a:r>
            <a:r>
              <a:rPr lang="pl-PL" sz="1600" dirty="0" smtClean="0">
                <a:solidFill>
                  <a:srgbClr val="C00000"/>
                </a:solidFill>
              </a:rPr>
              <a:t> flagę, przestrzegaj </a:t>
            </a:r>
            <a:br>
              <a:rPr lang="pl-PL" sz="1600" dirty="0" smtClean="0">
                <a:solidFill>
                  <a:srgbClr val="C00000"/>
                </a:solidFill>
              </a:rPr>
            </a:br>
            <a:r>
              <a:rPr lang="pl-PL" sz="1600" b="1" dirty="0" smtClean="0">
                <a:solidFill>
                  <a:srgbClr val="C00000"/>
                </a:solidFill>
              </a:rPr>
              <a:t>zakazu </a:t>
            </a:r>
            <a:r>
              <a:rPr lang="pl-PL" sz="1600" b="1" dirty="0">
                <a:solidFill>
                  <a:srgbClr val="C00000"/>
                </a:solidFill>
              </a:rPr>
              <a:t>kąpieli</a:t>
            </a:r>
            <a:r>
              <a:rPr lang="pl-PL" sz="1600" dirty="0">
                <a:solidFill>
                  <a:srgbClr val="C00000"/>
                </a:solidFill>
              </a:rPr>
              <a:t>!</a:t>
            </a:r>
          </a:p>
        </p:txBody>
      </p:sp>
      <p:pic>
        <p:nvPicPr>
          <p:cNvPr id="12" name="Obraz 11"/>
          <p:cNvPicPr>
            <a:picLocks noChangeAspect="1"/>
          </p:cNvPicPr>
          <p:nvPr/>
        </p:nvPicPr>
        <p:blipFill rotWithShape="1">
          <a:blip r:embed="rId5"/>
          <a:srcRect r="54008"/>
          <a:stretch/>
        </p:blipFill>
        <p:spPr>
          <a:xfrm>
            <a:off x="8230217" y="180000"/>
            <a:ext cx="733783" cy="720000"/>
          </a:xfrm>
          <a:prstGeom prst="rect">
            <a:avLst/>
          </a:prstGeom>
        </p:spPr>
      </p:pic>
      <p:pic>
        <p:nvPicPr>
          <p:cNvPr id="13" name="Obraz 12"/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-9000"/>
            <a:ext cx="360000" cy="6876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616789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7616"/>
    </mc:Choice>
    <mc:Fallback>
      <p:transition spd="slow" advTm="1761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99302" y="381539"/>
            <a:ext cx="7704698" cy="1325563"/>
          </a:xfrm>
        </p:spPr>
        <p:txBody>
          <a:bodyPr>
            <a:normAutofit/>
          </a:bodyPr>
          <a:lstStyle/>
          <a:p>
            <a:pPr algn="ctr"/>
            <a:r>
              <a:rPr lang="pl-PL" b="1" dirty="0">
                <a:solidFill>
                  <a:srgbClr val="07B79C"/>
                </a:solidFill>
                <a:latin typeface="+mn-lt"/>
              </a:rPr>
              <a:t>Z czego jest </a:t>
            </a:r>
            <a:r>
              <a:rPr lang="pl-PL" b="1" dirty="0" smtClean="0">
                <a:solidFill>
                  <a:srgbClr val="07B79C"/>
                </a:solidFill>
                <a:latin typeface="+mn-lt"/>
              </a:rPr>
              <a:t>zbudowany </a:t>
            </a:r>
            <a:br>
              <a:rPr lang="pl-PL" b="1" dirty="0" smtClean="0">
                <a:solidFill>
                  <a:srgbClr val="07B79C"/>
                </a:solidFill>
                <a:latin typeface="+mn-lt"/>
              </a:rPr>
            </a:br>
            <a:r>
              <a:rPr lang="pl-PL" b="1" dirty="0" smtClean="0">
                <a:solidFill>
                  <a:srgbClr val="07B79C"/>
                </a:solidFill>
                <a:latin typeface="+mn-lt"/>
              </a:rPr>
              <a:t>otaczający </a:t>
            </a:r>
            <a:r>
              <a:rPr lang="pl-PL" b="1" dirty="0">
                <a:solidFill>
                  <a:srgbClr val="07B79C"/>
                </a:solidFill>
                <a:latin typeface="+mn-lt"/>
              </a:rPr>
              <a:t>cię świat?</a:t>
            </a:r>
          </a:p>
        </p:txBody>
      </p:sp>
      <p:pic>
        <p:nvPicPr>
          <p:cNvPr id="15" name="Obraz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2307" y="4599501"/>
            <a:ext cx="2102522" cy="1440000"/>
          </a:xfrm>
          <a:prstGeom prst="rect">
            <a:avLst/>
          </a:prstGeom>
        </p:spPr>
      </p:pic>
      <p:pic>
        <p:nvPicPr>
          <p:cNvPr id="16" name="Obraz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913" y="2975811"/>
            <a:ext cx="2099496" cy="1440000"/>
          </a:xfrm>
          <a:prstGeom prst="rect">
            <a:avLst/>
          </a:prstGeom>
        </p:spPr>
      </p:pic>
      <p:pic>
        <p:nvPicPr>
          <p:cNvPr id="17" name="Obraz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8189" y="4599501"/>
            <a:ext cx="2099496" cy="1440000"/>
          </a:xfrm>
          <a:prstGeom prst="rect">
            <a:avLst/>
          </a:prstGeom>
        </p:spPr>
      </p:pic>
      <p:pic>
        <p:nvPicPr>
          <p:cNvPr id="18" name="Obraz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4504" y="2975811"/>
            <a:ext cx="2099496" cy="1440000"/>
          </a:xfrm>
          <a:prstGeom prst="rect">
            <a:avLst/>
          </a:prstGeom>
        </p:spPr>
      </p:pic>
      <p:sp>
        <p:nvSpPr>
          <p:cNvPr id="19" name="pole tekstowe 18"/>
          <p:cNvSpPr txBox="1"/>
          <p:nvPr/>
        </p:nvSpPr>
        <p:spPr>
          <a:xfrm>
            <a:off x="898913" y="4416516"/>
            <a:ext cx="20994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>
                <a:solidFill>
                  <a:srgbClr val="FF0000"/>
                </a:solidFill>
              </a:rPr>
              <a:t>barwa</a:t>
            </a:r>
            <a:endParaRPr lang="pl-PL" sz="1600" dirty="0">
              <a:solidFill>
                <a:srgbClr val="FF0000"/>
              </a:solidFill>
            </a:endParaRPr>
          </a:p>
        </p:txBody>
      </p:sp>
      <p:sp>
        <p:nvSpPr>
          <p:cNvPr id="20" name="pole tekstowe 19"/>
          <p:cNvSpPr txBox="1"/>
          <p:nvPr/>
        </p:nvSpPr>
        <p:spPr>
          <a:xfrm>
            <a:off x="2197137" y="6039237"/>
            <a:ext cx="2361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dirty="0">
                <a:solidFill>
                  <a:srgbClr val="0070C0"/>
                </a:solidFill>
              </a:rPr>
              <a:t>stan skupienia</a:t>
            </a:r>
            <a:endParaRPr lang="pl-PL" sz="1600" dirty="0">
              <a:solidFill>
                <a:srgbClr val="0070C0"/>
              </a:solidFill>
            </a:endParaRPr>
          </a:p>
        </p:txBody>
      </p:sp>
      <p:sp>
        <p:nvSpPr>
          <p:cNvPr id="21" name="pole tekstowe 20"/>
          <p:cNvSpPr txBox="1"/>
          <p:nvPr/>
        </p:nvSpPr>
        <p:spPr>
          <a:xfrm>
            <a:off x="4862768" y="6039237"/>
            <a:ext cx="2361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dirty="0">
                <a:solidFill>
                  <a:srgbClr val="7030A0"/>
                </a:solidFill>
              </a:rPr>
              <a:t>zapach</a:t>
            </a:r>
            <a:endParaRPr lang="pl-PL" sz="1600" dirty="0">
              <a:solidFill>
                <a:srgbClr val="7030A0"/>
              </a:solidFill>
            </a:endParaRPr>
          </a:p>
        </p:txBody>
      </p:sp>
      <p:sp>
        <p:nvSpPr>
          <p:cNvPr id="22" name="pole tekstowe 21"/>
          <p:cNvSpPr txBox="1"/>
          <p:nvPr/>
        </p:nvSpPr>
        <p:spPr>
          <a:xfrm>
            <a:off x="6505200" y="4416516"/>
            <a:ext cx="2098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1600" dirty="0">
                <a:solidFill>
                  <a:srgbClr val="663300"/>
                </a:solidFill>
              </a:rPr>
              <a:t>wytrzymałość</a:t>
            </a:r>
            <a:endParaRPr lang="pl-PL" sz="1600" dirty="0">
              <a:solidFill>
                <a:srgbClr val="663300"/>
              </a:solidFill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3269401" y="3428817"/>
            <a:ext cx="29651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>
                <a:solidFill>
                  <a:srgbClr val="07B79C"/>
                </a:solidFill>
              </a:rPr>
              <a:t>WŁAŚCIWOŚCI</a:t>
            </a:r>
            <a:endParaRPr lang="pl-PL" sz="2800" b="1" dirty="0">
              <a:solidFill>
                <a:srgbClr val="07B79C"/>
              </a:solidFill>
            </a:endParaRPr>
          </a:p>
        </p:txBody>
      </p:sp>
      <p:pic>
        <p:nvPicPr>
          <p:cNvPr id="23" name="Obraz 22"/>
          <p:cNvPicPr>
            <a:picLocks noChangeAspect="1"/>
          </p:cNvPicPr>
          <p:nvPr/>
        </p:nvPicPr>
        <p:blipFill rotWithShape="1">
          <a:blip r:embed="rId7"/>
          <a:srcRect r="54008"/>
          <a:stretch/>
        </p:blipFill>
        <p:spPr>
          <a:xfrm>
            <a:off x="8230217" y="180000"/>
            <a:ext cx="733783" cy="720000"/>
          </a:xfrm>
          <a:prstGeom prst="rect">
            <a:avLst/>
          </a:prstGeom>
        </p:spPr>
      </p:pic>
      <p:pic>
        <p:nvPicPr>
          <p:cNvPr id="24" name="Obraz 23"/>
          <p:cNvPicPr>
            <a:picLocks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-9000"/>
            <a:ext cx="360000" cy="6876000"/>
          </a:xfrm>
          <a:prstGeom prst="rect">
            <a:avLst/>
          </a:prstGeom>
        </p:spPr>
      </p:pic>
      <p:sp>
        <p:nvSpPr>
          <p:cNvPr id="7" name="pole tekstowe 6"/>
          <p:cNvSpPr txBox="1"/>
          <p:nvPr/>
        </p:nvSpPr>
        <p:spPr>
          <a:xfrm>
            <a:off x="1996957" y="1925979"/>
            <a:ext cx="5508000" cy="656590"/>
          </a:xfrm>
          <a:prstGeom prst="rect">
            <a:avLst/>
          </a:prstGeom>
          <a:solidFill>
            <a:srgbClr val="C7FDF5"/>
          </a:solidFill>
          <a:ln w="12700">
            <a:solidFill>
              <a:srgbClr val="07B79C"/>
            </a:solidFill>
          </a:ln>
        </p:spPr>
        <p:txBody>
          <a:bodyPr wrap="square" rtlCol="0" anchor="ctr">
            <a:spAutoFit/>
          </a:bodyPr>
          <a:lstStyle/>
          <a:p>
            <a:pPr algn="ctr">
              <a:lnSpc>
                <a:spcPts val="2160"/>
              </a:lnSpc>
            </a:pPr>
            <a:r>
              <a:rPr lang="pl-PL" dirty="0"/>
              <a:t>Każdy przedmiot jest zbudowany z jakiegoś materiału, </a:t>
            </a:r>
          </a:p>
          <a:p>
            <a:pPr algn="ctr">
              <a:lnSpc>
                <a:spcPts val="2160"/>
              </a:lnSpc>
            </a:pPr>
            <a:r>
              <a:rPr lang="pl-PL" dirty="0"/>
              <a:t>czyli z substancji o określonych cechach (właściwościach).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360527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1112"/>
    </mc:Choice>
    <mc:Fallback>
      <p:transition spd="slow" advTm="2111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  <p:bldP spid="5" grpId="0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99998" y="404043"/>
            <a:ext cx="7704002" cy="1325563"/>
          </a:xfrm>
        </p:spPr>
        <p:txBody>
          <a:bodyPr>
            <a:normAutofit/>
          </a:bodyPr>
          <a:lstStyle/>
          <a:p>
            <a:pPr algn="ctr"/>
            <a:r>
              <a:rPr lang="pl-PL" b="1" dirty="0">
                <a:solidFill>
                  <a:srgbClr val="07B79C"/>
                </a:solidFill>
                <a:latin typeface="+mn-lt"/>
              </a:rPr>
              <a:t>Stany skupienia </a:t>
            </a:r>
            <a:r>
              <a:rPr lang="pl-PL" b="1" dirty="0" smtClean="0">
                <a:solidFill>
                  <a:srgbClr val="07B79C"/>
                </a:solidFill>
                <a:latin typeface="+mn-lt"/>
              </a:rPr>
              <a:t>substancji:</a:t>
            </a:r>
            <a:r>
              <a:rPr lang="pl-PL" sz="3200" b="1" dirty="0">
                <a:solidFill>
                  <a:srgbClr val="07B79C"/>
                </a:solidFill>
                <a:latin typeface="+mn-lt"/>
              </a:rPr>
              <a:t/>
            </a:r>
            <a:br>
              <a:rPr lang="pl-PL" sz="3200" b="1" dirty="0">
                <a:solidFill>
                  <a:srgbClr val="07B79C"/>
                </a:solidFill>
                <a:latin typeface="+mn-lt"/>
              </a:rPr>
            </a:br>
            <a:r>
              <a:rPr lang="pl-PL" b="1" dirty="0">
                <a:solidFill>
                  <a:srgbClr val="07B79C"/>
                </a:solidFill>
                <a:latin typeface="+mn-lt"/>
              </a:rPr>
              <a:t>stały, ciekły i gazowy</a:t>
            </a: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 rotWithShape="1">
          <a:blip r:embed="rId3"/>
          <a:srcRect r="54008"/>
          <a:stretch/>
        </p:blipFill>
        <p:spPr>
          <a:xfrm>
            <a:off x="8230217" y="180000"/>
            <a:ext cx="733783" cy="720000"/>
          </a:xfrm>
          <a:prstGeom prst="rect">
            <a:avLst/>
          </a:prstGeom>
        </p:spPr>
      </p:pic>
      <p:pic>
        <p:nvPicPr>
          <p:cNvPr id="9" name="Obraz 8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9000"/>
            <a:ext cx="360000" cy="6876000"/>
          </a:xfrm>
          <a:prstGeom prst="rect">
            <a:avLst/>
          </a:prstGeom>
        </p:spPr>
      </p:pic>
      <p:sp>
        <p:nvSpPr>
          <p:cNvPr id="13" name="Prostokąt 12"/>
          <p:cNvSpPr>
            <a:spLocks noChangeAspect="1"/>
          </p:cNvSpPr>
          <p:nvPr/>
        </p:nvSpPr>
        <p:spPr>
          <a:xfrm>
            <a:off x="905664" y="3232731"/>
            <a:ext cx="2695680" cy="2160000"/>
          </a:xfrm>
          <a:prstGeom prst="rect">
            <a:avLst/>
          </a:prstGeom>
          <a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8611" t="-23770" r="-8203" b="-22750"/>
            </a:stretch>
          </a:blip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8" name="Prostokąt 17"/>
          <p:cNvSpPr>
            <a:spLocks noChangeAspect="1"/>
          </p:cNvSpPr>
          <p:nvPr/>
        </p:nvSpPr>
        <p:spPr>
          <a:xfrm>
            <a:off x="4225737" y="3895462"/>
            <a:ext cx="1430648" cy="2160000"/>
          </a:xfrm>
          <a:prstGeom prst="rect">
            <a:avLst/>
          </a:prstGeom>
          <a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98405" t="-38923" r="-96059" b="-29756"/>
            </a:stretch>
          </a:blip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2" name="Prostokąt 21"/>
          <p:cNvSpPr>
            <a:spLocks noChangeAspect="1"/>
          </p:cNvSpPr>
          <p:nvPr/>
        </p:nvSpPr>
        <p:spPr>
          <a:xfrm>
            <a:off x="6434786" y="3283065"/>
            <a:ext cx="2160000" cy="1339256"/>
          </a:xfrm>
          <a:prstGeom prst="rect">
            <a:avLst/>
          </a:prstGeom>
          <a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5709" t="-23000" r="-2493" b="-23000"/>
            </a:stretch>
          </a:blip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23" name="Grupa 22"/>
          <p:cNvGrpSpPr/>
          <p:nvPr/>
        </p:nvGrpSpPr>
        <p:grpSpPr>
          <a:xfrm>
            <a:off x="4625008" y="4242510"/>
            <a:ext cx="3438992" cy="885719"/>
            <a:chOff x="3648417" y="2587690"/>
            <a:chExt cx="3438992" cy="885719"/>
          </a:xfrm>
          <a:noFill/>
        </p:grpSpPr>
        <p:sp>
          <p:nvSpPr>
            <p:cNvPr id="24" name="Prostokąt 23"/>
            <p:cNvSpPr/>
            <p:nvPr/>
          </p:nvSpPr>
          <p:spPr>
            <a:xfrm>
              <a:off x="3648417" y="2587690"/>
              <a:ext cx="3438992" cy="88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</p:sp>
        <p:sp>
          <p:nvSpPr>
            <p:cNvPr id="25" name="Prostokąt 24"/>
            <p:cNvSpPr/>
            <p:nvPr/>
          </p:nvSpPr>
          <p:spPr>
            <a:xfrm>
              <a:off x="3648417" y="2587690"/>
              <a:ext cx="3438992" cy="885719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38100" tIns="38100" rIns="38100" bIns="381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5000"/>
                </a:spcAft>
              </a:pPr>
              <a:r>
                <a:rPr lang="pl-PL" sz="2000" kern="1200" dirty="0" smtClean="0"/>
                <a:t> </a:t>
              </a:r>
              <a:endParaRPr lang="pl-PL" sz="1800" kern="1200" dirty="0"/>
            </a:p>
          </p:txBody>
        </p:sp>
      </p:grpSp>
      <p:sp>
        <p:nvSpPr>
          <p:cNvPr id="26" name="pole tekstowe 25"/>
          <p:cNvSpPr txBox="1"/>
          <p:nvPr/>
        </p:nvSpPr>
        <p:spPr>
          <a:xfrm>
            <a:off x="1565735" y="1888874"/>
            <a:ext cx="6372528" cy="938719"/>
          </a:xfrm>
          <a:prstGeom prst="rect">
            <a:avLst/>
          </a:prstGeom>
          <a:solidFill>
            <a:srgbClr val="C7FDF5"/>
          </a:solidFill>
          <a:ln w="12700">
            <a:solidFill>
              <a:srgbClr val="07B79C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ts val="2160"/>
              </a:lnSpc>
            </a:pPr>
            <a:r>
              <a:rPr lang="pl-PL" dirty="0"/>
              <a:t>Przykładem może być </a:t>
            </a:r>
            <a:r>
              <a:rPr lang="pl-PL" b="1" dirty="0"/>
              <a:t>woda</a:t>
            </a:r>
            <a:r>
              <a:rPr lang="pl-PL" dirty="0"/>
              <a:t>.</a:t>
            </a:r>
            <a:br>
              <a:rPr lang="pl-PL" dirty="0"/>
            </a:br>
            <a:r>
              <a:rPr lang="pl-PL" dirty="0"/>
              <a:t>W zależności od zachowania, ruchu i położenia drobin,</a:t>
            </a:r>
            <a:br>
              <a:rPr lang="pl-PL" dirty="0"/>
            </a:br>
            <a:r>
              <a:rPr lang="pl-PL" dirty="0"/>
              <a:t>z których jest zbudowana, występuje w </a:t>
            </a:r>
            <a:r>
              <a:rPr lang="pl-PL" b="1" dirty="0"/>
              <a:t>trzech stanach </a:t>
            </a:r>
            <a:r>
              <a:rPr lang="pl-PL" b="1" dirty="0" smtClean="0"/>
              <a:t>skupienia</a:t>
            </a:r>
            <a:r>
              <a:rPr lang="pl-PL" dirty="0" smtClean="0"/>
              <a:t>.</a:t>
            </a:r>
            <a:endParaRPr lang="pl-PL" dirty="0"/>
          </a:p>
        </p:txBody>
      </p:sp>
      <p:sp>
        <p:nvSpPr>
          <p:cNvPr id="5" name="Prostokąt 4"/>
          <p:cNvSpPr/>
          <p:nvPr/>
        </p:nvSpPr>
        <p:spPr>
          <a:xfrm>
            <a:off x="6756319" y="4749608"/>
            <a:ext cx="1600825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5000"/>
              </a:spcAft>
            </a:pPr>
            <a:r>
              <a:rPr lang="pl-PL" sz="1600" dirty="0" smtClean="0"/>
              <a:t>W </a:t>
            </a:r>
            <a:r>
              <a:rPr lang="pl-PL" sz="1600" b="1" dirty="0" smtClean="0"/>
              <a:t>stałym</a:t>
            </a:r>
            <a:r>
              <a:rPr lang="pl-PL" sz="1600" dirty="0" smtClean="0"/>
              <a:t> </a:t>
            </a:r>
            <a:r>
              <a:rPr lang="pl-PL" sz="1600" dirty="0"/>
              <a:t>stanie</a:t>
            </a:r>
            <a:br>
              <a:rPr lang="pl-PL" sz="1600" dirty="0"/>
            </a:br>
            <a:r>
              <a:rPr lang="pl-PL" sz="1600" dirty="0"/>
              <a:t>skupienia (lód).</a:t>
            </a:r>
            <a:endParaRPr lang="pl-PL" sz="1600" dirty="0"/>
          </a:p>
        </p:txBody>
      </p:sp>
      <p:sp>
        <p:nvSpPr>
          <p:cNvPr id="6" name="Prostokąt 5"/>
          <p:cNvSpPr/>
          <p:nvPr/>
        </p:nvSpPr>
        <p:spPr>
          <a:xfrm>
            <a:off x="947626" y="5429117"/>
            <a:ext cx="1823190" cy="5478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5000"/>
              </a:spcAft>
            </a:pPr>
            <a:r>
              <a:rPr lang="pl-PL" sz="1600" dirty="0" smtClean="0"/>
              <a:t>W stanie </a:t>
            </a:r>
            <a:r>
              <a:rPr lang="pl-PL" sz="1600" b="1" dirty="0"/>
              <a:t>gazowym</a:t>
            </a:r>
          </a:p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5000"/>
              </a:spcAft>
            </a:pPr>
            <a:r>
              <a:rPr lang="pl-PL" sz="1600" dirty="0"/>
              <a:t>(para wodna).</a:t>
            </a:r>
            <a:endParaRPr lang="pl-PL" sz="1600" dirty="0"/>
          </a:p>
        </p:txBody>
      </p:sp>
      <p:sp>
        <p:nvSpPr>
          <p:cNvPr id="27" name="Prostokąt 26"/>
          <p:cNvSpPr/>
          <p:nvPr/>
        </p:nvSpPr>
        <p:spPr>
          <a:xfrm>
            <a:off x="4028041" y="6088309"/>
            <a:ext cx="1889604" cy="31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5000"/>
              </a:spcAft>
            </a:pPr>
            <a:r>
              <a:rPr lang="pl-PL" sz="1600" dirty="0" smtClean="0"/>
              <a:t>W stanie </a:t>
            </a:r>
            <a:r>
              <a:rPr lang="pl-PL" sz="1600" b="1" dirty="0" smtClean="0"/>
              <a:t>ciekłym</a:t>
            </a:r>
            <a:r>
              <a:rPr lang="pl-PL" sz="1600" dirty="0" smtClean="0"/>
              <a:t>.</a:t>
            </a:r>
            <a:endParaRPr lang="pl-PL" sz="1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78499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911"/>
    </mc:Choice>
    <mc:Fallback>
      <p:transition spd="slow" advTm="1891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5" grpId="0"/>
      <p:bldP spid="6" grpId="0"/>
      <p:bldP spid="2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56660" y="1888874"/>
            <a:ext cx="6141091" cy="492819"/>
          </a:xfrm>
          <a:solidFill>
            <a:srgbClr val="C7FDF5"/>
          </a:solidFill>
          <a:ln w="12700">
            <a:solidFill>
              <a:srgbClr val="07B79C"/>
            </a:solidFill>
          </a:ln>
        </p:spPr>
        <p:txBody>
          <a:bodyPr>
            <a:normAutofit/>
          </a:bodyPr>
          <a:lstStyle/>
          <a:p>
            <a:pPr algn="ctr">
              <a:lnSpc>
                <a:spcPts val="2100"/>
              </a:lnSpc>
            </a:pPr>
            <a:r>
              <a:rPr lang="pl-PL" sz="3200" dirty="0"/>
              <a:t> </a:t>
            </a:r>
            <a:r>
              <a:rPr lang="pl-PL" sz="1800" dirty="0">
                <a:latin typeface="+mn-lt"/>
              </a:rPr>
              <a:t>Ze względu na </a:t>
            </a:r>
            <a:r>
              <a:rPr lang="pl-PL" sz="1800" dirty="0" smtClean="0">
                <a:latin typeface="+mn-lt"/>
              </a:rPr>
              <a:t>wytrzymałość ciała </a:t>
            </a:r>
            <a:r>
              <a:rPr lang="pl-PL" sz="1800" dirty="0">
                <a:latin typeface="+mn-lt"/>
              </a:rPr>
              <a:t>stałe </a:t>
            </a:r>
            <a:r>
              <a:rPr lang="pl-PL" sz="1800" dirty="0">
                <a:latin typeface="+mn-lt"/>
              </a:rPr>
              <a:t>dzielimy </a:t>
            </a:r>
            <a:r>
              <a:rPr lang="pl-PL" sz="1800" dirty="0">
                <a:latin typeface="+mn-lt"/>
              </a:rPr>
              <a:t>na 3 </a:t>
            </a:r>
            <a:r>
              <a:rPr lang="pl-PL" sz="1800" dirty="0" smtClean="0">
                <a:latin typeface="+mn-lt"/>
              </a:rPr>
              <a:t>grupy.</a:t>
            </a:r>
            <a:endParaRPr lang="pl-PL" sz="1800" dirty="0">
              <a:latin typeface="+mn-lt"/>
            </a:endParaRPr>
          </a:p>
        </p:txBody>
      </p:sp>
      <p:sp>
        <p:nvSpPr>
          <p:cNvPr id="15" name="Tytuł 1"/>
          <p:cNvSpPr txBox="1">
            <a:spLocks/>
          </p:cNvSpPr>
          <p:nvPr/>
        </p:nvSpPr>
        <p:spPr>
          <a:xfrm>
            <a:off x="899998" y="340191"/>
            <a:ext cx="7704002" cy="14281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b="1" dirty="0">
                <a:solidFill>
                  <a:srgbClr val="07B79C"/>
                </a:solidFill>
                <a:latin typeface="+mn-lt"/>
              </a:rPr>
              <a:t>Wytrzymałość – </a:t>
            </a:r>
            <a:r>
              <a:rPr lang="pl-PL" b="1" dirty="0" smtClean="0">
                <a:solidFill>
                  <a:srgbClr val="07B79C"/>
                </a:solidFill>
                <a:latin typeface="+mn-lt"/>
              </a:rPr>
              <a:t>odporność</a:t>
            </a:r>
            <a:br>
              <a:rPr lang="pl-PL" b="1" dirty="0" smtClean="0">
                <a:solidFill>
                  <a:srgbClr val="07B79C"/>
                </a:solidFill>
                <a:latin typeface="+mn-lt"/>
              </a:rPr>
            </a:br>
            <a:r>
              <a:rPr lang="pl-PL" b="1" dirty="0" smtClean="0">
                <a:solidFill>
                  <a:srgbClr val="07B79C"/>
                </a:solidFill>
                <a:latin typeface="+mn-lt"/>
              </a:rPr>
              <a:t>na </a:t>
            </a:r>
            <a:r>
              <a:rPr lang="pl-PL" b="1" dirty="0">
                <a:solidFill>
                  <a:srgbClr val="07B79C"/>
                </a:solidFill>
                <a:latin typeface="+mn-lt"/>
              </a:rPr>
              <a:t>działanie siły</a:t>
            </a:r>
            <a:endParaRPr lang="pl-PL" b="1" dirty="0">
              <a:solidFill>
                <a:srgbClr val="07B79C"/>
              </a:solidFill>
              <a:latin typeface="+mn-lt"/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6858" y="3939214"/>
            <a:ext cx="2090708" cy="2088000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2611" y="2760745"/>
            <a:ext cx="2661389" cy="2088000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999" y="2760745"/>
            <a:ext cx="2501814" cy="2088000"/>
          </a:xfrm>
          <a:prstGeom prst="rect">
            <a:avLst/>
          </a:prstGeom>
        </p:spPr>
      </p:pic>
      <p:sp>
        <p:nvSpPr>
          <p:cNvPr id="17" name="pole tekstowe 16"/>
          <p:cNvSpPr txBox="1"/>
          <p:nvPr/>
        </p:nvSpPr>
        <p:spPr>
          <a:xfrm>
            <a:off x="899813" y="4851287"/>
            <a:ext cx="250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dirty="0">
                <a:solidFill>
                  <a:srgbClr val="0070C0"/>
                </a:solidFill>
              </a:rPr>
              <a:t>substancje plastyczne</a:t>
            </a:r>
            <a:endParaRPr lang="pl-PL" sz="1600" dirty="0">
              <a:solidFill>
                <a:srgbClr val="0070C0"/>
              </a:solidFill>
            </a:endParaRPr>
          </a:p>
        </p:txBody>
      </p:sp>
      <p:sp>
        <p:nvSpPr>
          <p:cNvPr id="18" name="pole tekstowe 17"/>
          <p:cNvSpPr txBox="1"/>
          <p:nvPr/>
        </p:nvSpPr>
        <p:spPr>
          <a:xfrm>
            <a:off x="3625966" y="6032439"/>
            <a:ext cx="2091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dirty="0">
                <a:solidFill>
                  <a:srgbClr val="FF0000"/>
                </a:solidFill>
              </a:rPr>
              <a:t>substancje kruche</a:t>
            </a:r>
            <a:endParaRPr lang="pl-PL" sz="1600" dirty="0">
              <a:solidFill>
                <a:srgbClr val="FF0000"/>
              </a:solidFill>
            </a:endParaRPr>
          </a:p>
        </p:txBody>
      </p:sp>
      <p:sp>
        <p:nvSpPr>
          <p:cNvPr id="19" name="pole tekstowe 18"/>
          <p:cNvSpPr txBox="1"/>
          <p:nvPr/>
        </p:nvSpPr>
        <p:spPr>
          <a:xfrm>
            <a:off x="5942611" y="4851287"/>
            <a:ext cx="2660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dirty="0">
                <a:solidFill>
                  <a:srgbClr val="00B050"/>
                </a:solidFill>
              </a:rPr>
              <a:t>substancje sprężyste</a:t>
            </a:r>
            <a:endParaRPr lang="pl-PL" sz="1600" dirty="0">
              <a:solidFill>
                <a:srgbClr val="00B050"/>
              </a:solidFill>
            </a:endParaRPr>
          </a:p>
        </p:txBody>
      </p:sp>
      <p:pic>
        <p:nvPicPr>
          <p:cNvPr id="12" name="Obraz 11"/>
          <p:cNvPicPr>
            <a:picLocks noChangeAspect="1"/>
          </p:cNvPicPr>
          <p:nvPr/>
        </p:nvPicPr>
        <p:blipFill rotWithShape="1">
          <a:blip r:embed="rId6"/>
          <a:srcRect r="54008"/>
          <a:stretch/>
        </p:blipFill>
        <p:spPr>
          <a:xfrm>
            <a:off x="8230217" y="180000"/>
            <a:ext cx="733783" cy="720000"/>
          </a:xfrm>
          <a:prstGeom prst="rect">
            <a:avLst/>
          </a:prstGeom>
        </p:spPr>
      </p:pic>
      <p:pic>
        <p:nvPicPr>
          <p:cNvPr id="13" name="Obraz 12"/>
          <p:cNvPicPr>
            <a:picLocks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-9000"/>
            <a:ext cx="360000" cy="6876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538444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6040"/>
    </mc:Choice>
    <mc:Fallback>
      <p:transition spd="slow" advTm="1604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7" grpId="0"/>
      <p:bldP spid="18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Obraz 2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9" t="5082" r="4916" b="5147"/>
          <a:stretch/>
        </p:blipFill>
        <p:spPr>
          <a:xfrm>
            <a:off x="6497951" y="3478477"/>
            <a:ext cx="2117124" cy="2100650"/>
          </a:xfrm>
          <a:prstGeom prst="rect">
            <a:avLst/>
          </a:prstGeom>
        </p:spPr>
      </p:pic>
      <p:pic>
        <p:nvPicPr>
          <p:cNvPr id="24" name="Obraz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213" y="3419127"/>
            <a:ext cx="2160000" cy="2160000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99998" y="495104"/>
            <a:ext cx="7710409" cy="1141631"/>
          </a:xfrm>
        </p:spPr>
        <p:txBody>
          <a:bodyPr>
            <a:noAutofit/>
          </a:bodyPr>
          <a:lstStyle/>
          <a:p>
            <a:pPr algn="ctr"/>
            <a:r>
              <a:rPr lang="pl-PL" b="1" dirty="0" smtClean="0">
                <a:solidFill>
                  <a:srgbClr val="07B79C"/>
                </a:solidFill>
                <a:latin typeface="+mn-lt"/>
              </a:rPr>
              <a:t>Jakie mogą być</a:t>
            </a:r>
            <a:br>
              <a:rPr lang="pl-PL" b="1" dirty="0" smtClean="0">
                <a:solidFill>
                  <a:srgbClr val="07B79C"/>
                </a:solidFill>
                <a:latin typeface="+mn-lt"/>
              </a:rPr>
            </a:br>
            <a:r>
              <a:rPr lang="pl-PL" b="1" dirty="0" smtClean="0">
                <a:solidFill>
                  <a:srgbClr val="07B79C"/>
                </a:solidFill>
                <a:latin typeface="+mn-lt"/>
              </a:rPr>
              <a:t>substancje niebezpieczne?</a:t>
            </a:r>
            <a:endParaRPr lang="pl-PL" b="1" dirty="0">
              <a:solidFill>
                <a:srgbClr val="07B79C"/>
              </a:solidFill>
              <a:latin typeface="+mn-lt"/>
            </a:endParaRPr>
          </a:p>
        </p:txBody>
      </p:sp>
      <p:pic>
        <p:nvPicPr>
          <p:cNvPr id="16" name="Obraz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998" y="1891252"/>
            <a:ext cx="2160000" cy="2160000"/>
          </a:xfrm>
          <a:prstGeom prst="rect">
            <a:avLst/>
          </a:prstGeom>
        </p:spPr>
      </p:pic>
      <p:sp>
        <p:nvSpPr>
          <p:cNvPr id="17" name="Symbol zastępczy zawartości 14"/>
          <p:cNvSpPr txBox="1">
            <a:spLocks/>
          </p:cNvSpPr>
          <p:nvPr/>
        </p:nvSpPr>
        <p:spPr>
          <a:xfrm>
            <a:off x="2432255" y="2223074"/>
            <a:ext cx="1306612" cy="5528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l-PL" sz="2000" dirty="0">
                <a:solidFill>
                  <a:srgbClr val="FF0000"/>
                </a:solidFill>
              </a:rPr>
              <a:t>żrące</a:t>
            </a:r>
            <a:endParaRPr lang="pl-PL" sz="2000" dirty="0">
              <a:solidFill>
                <a:srgbClr val="FF0000"/>
              </a:solidFill>
            </a:endParaRPr>
          </a:p>
        </p:txBody>
      </p:sp>
      <p:sp>
        <p:nvSpPr>
          <p:cNvPr id="19" name="Symbol zastępczy zawartości 14"/>
          <p:cNvSpPr txBox="1">
            <a:spLocks/>
          </p:cNvSpPr>
          <p:nvPr/>
        </p:nvSpPr>
        <p:spPr>
          <a:xfrm>
            <a:off x="1724645" y="4877429"/>
            <a:ext cx="1652940" cy="5528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l-PL" sz="2000" dirty="0">
                <a:solidFill>
                  <a:srgbClr val="FF0000"/>
                </a:solidFill>
              </a:rPr>
              <a:t>drażniące</a:t>
            </a:r>
            <a:endParaRPr lang="pl-PL" sz="2000" dirty="0">
              <a:solidFill>
                <a:srgbClr val="FF0000"/>
              </a:solidFill>
            </a:endParaRPr>
          </a:p>
        </p:txBody>
      </p:sp>
      <p:sp>
        <p:nvSpPr>
          <p:cNvPr id="21" name="pole tekstowe 20"/>
          <p:cNvSpPr txBox="1"/>
          <p:nvPr/>
        </p:nvSpPr>
        <p:spPr>
          <a:xfrm>
            <a:off x="1992574" y="5939668"/>
            <a:ext cx="5518851" cy="369332"/>
          </a:xfrm>
          <a:prstGeom prst="rect">
            <a:avLst/>
          </a:prstGeom>
          <a:solidFill>
            <a:srgbClr val="C7FDF5"/>
          </a:solidFill>
          <a:ln>
            <a:solidFill>
              <a:srgbClr val="07B79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dirty="0"/>
              <a:t>Dlatego oznaczamy </a:t>
            </a:r>
            <a:r>
              <a:rPr lang="pl-PL" dirty="0" smtClean="0"/>
              <a:t>je piktogramami </a:t>
            </a:r>
            <a:r>
              <a:rPr lang="pl-PL" dirty="0"/>
              <a:t>ostrzegawczymi.</a:t>
            </a:r>
            <a:endParaRPr lang="pl-PL" dirty="0"/>
          </a:p>
        </p:txBody>
      </p:sp>
      <p:pic>
        <p:nvPicPr>
          <p:cNvPr id="23" name="Obraz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4428" y="1891252"/>
            <a:ext cx="2171309" cy="2160000"/>
          </a:xfrm>
          <a:prstGeom prst="rect">
            <a:avLst/>
          </a:prstGeom>
        </p:spPr>
      </p:pic>
      <p:sp>
        <p:nvSpPr>
          <p:cNvPr id="20" name="Symbol zastępczy zawartości 14"/>
          <p:cNvSpPr txBox="1">
            <a:spLocks/>
          </p:cNvSpPr>
          <p:nvPr/>
        </p:nvSpPr>
        <p:spPr>
          <a:xfrm>
            <a:off x="6226692" y="2223074"/>
            <a:ext cx="1619981" cy="5528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l-PL" sz="2000" dirty="0">
                <a:solidFill>
                  <a:srgbClr val="FF0000"/>
                </a:solidFill>
              </a:rPr>
              <a:t>łatwopalne</a:t>
            </a:r>
            <a:endParaRPr lang="pl-PL" sz="2000" dirty="0">
              <a:solidFill>
                <a:srgbClr val="FF0000"/>
              </a:solidFill>
            </a:endParaRPr>
          </a:p>
        </p:txBody>
      </p:sp>
      <p:sp>
        <p:nvSpPr>
          <p:cNvPr id="18" name="Symbol zastępczy zawartości 14"/>
          <p:cNvSpPr txBox="1">
            <a:spLocks/>
          </p:cNvSpPr>
          <p:nvPr/>
        </p:nvSpPr>
        <p:spPr>
          <a:xfrm>
            <a:off x="5463658" y="4877429"/>
            <a:ext cx="1606835" cy="5528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l-PL" sz="2000" dirty="0">
                <a:solidFill>
                  <a:srgbClr val="FF0000"/>
                </a:solidFill>
              </a:rPr>
              <a:t>toksyczne</a:t>
            </a:r>
            <a:endParaRPr lang="pl-PL" sz="2000" dirty="0">
              <a:solidFill>
                <a:srgbClr val="FF0000"/>
              </a:solidFill>
            </a:endParaRPr>
          </a:p>
        </p:txBody>
      </p:sp>
      <p:pic>
        <p:nvPicPr>
          <p:cNvPr id="22" name="Obraz 21"/>
          <p:cNvPicPr>
            <a:picLocks noChangeAspect="1"/>
          </p:cNvPicPr>
          <p:nvPr/>
        </p:nvPicPr>
        <p:blipFill rotWithShape="1">
          <a:blip r:embed="rId7"/>
          <a:srcRect r="54008"/>
          <a:stretch/>
        </p:blipFill>
        <p:spPr>
          <a:xfrm>
            <a:off x="8230217" y="180000"/>
            <a:ext cx="733783" cy="720000"/>
          </a:xfrm>
          <a:prstGeom prst="rect">
            <a:avLst/>
          </a:prstGeom>
        </p:spPr>
      </p:pic>
      <p:pic>
        <p:nvPicPr>
          <p:cNvPr id="26" name="Obraz 25"/>
          <p:cNvPicPr>
            <a:picLocks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-9000"/>
            <a:ext cx="360000" cy="6876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692512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992"/>
    </mc:Choice>
    <mc:Fallback>
      <p:transition spd="slow" advTm="2099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  <p:bldP spid="21" grpId="0" animBg="1"/>
      <p:bldP spid="20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Obraz 1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34" b="10385"/>
          <a:stretch/>
        </p:blipFill>
        <p:spPr>
          <a:xfrm>
            <a:off x="7027484" y="4083310"/>
            <a:ext cx="1591008" cy="2210132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785"/>
          <a:stretch/>
        </p:blipFill>
        <p:spPr>
          <a:xfrm>
            <a:off x="2029102" y="3406772"/>
            <a:ext cx="2258733" cy="2887969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-569079" y="258456"/>
            <a:ext cx="10479437" cy="119609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pl-PL" b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		</a:t>
            </a:r>
            <a:endParaRPr lang="pl-PL" b="1" dirty="0">
              <a:latin typeface="+mn-lt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23673" y="414046"/>
            <a:ext cx="3683133" cy="37051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4400" b="1" dirty="0">
                <a:solidFill>
                  <a:srgbClr val="07B79C"/>
                </a:solidFill>
              </a:rPr>
              <a:t>Substancje łatwopalne </a:t>
            </a:r>
            <a:endParaRPr lang="pl-PL" sz="4400" b="1" dirty="0">
              <a:solidFill>
                <a:srgbClr val="07B79C"/>
              </a:solidFill>
            </a:endParaRPr>
          </a:p>
          <a:p>
            <a:pPr marL="0" indent="0">
              <a:lnSpc>
                <a:spcPts val="2160"/>
              </a:lnSpc>
              <a:buNone/>
            </a:pPr>
            <a:r>
              <a:rPr lang="pl-PL" sz="1800" dirty="0"/>
              <a:t>Są to na przykład </a:t>
            </a:r>
            <a:r>
              <a:rPr lang="pl-PL" sz="1800" dirty="0"/>
              <a:t>produkty w spreju, </a:t>
            </a:r>
            <a:r>
              <a:rPr lang="pl-PL" sz="1800" dirty="0" smtClean="0"/>
              <a:t>podpałka do </a:t>
            </a:r>
            <a:r>
              <a:rPr lang="pl-PL" sz="1800" dirty="0"/>
              <a:t>grilla, gaz </a:t>
            </a:r>
            <a:r>
              <a:rPr lang="pl-PL" sz="1800" dirty="0" smtClean="0"/>
              <a:t>w </a:t>
            </a:r>
            <a:r>
              <a:rPr lang="pl-PL" sz="1800" dirty="0"/>
              <a:t>butlach </a:t>
            </a:r>
            <a:r>
              <a:rPr lang="pl-PL" sz="1800" dirty="0" smtClean="0"/>
              <a:t>gazowych i zapalniczkach.</a:t>
            </a:r>
            <a:endParaRPr lang="pl-PL" sz="1800" dirty="0"/>
          </a:p>
          <a:p>
            <a:pPr marL="0" indent="0">
              <a:buNone/>
            </a:pPr>
            <a:r>
              <a:rPr lang="pl-PL" sz="1800" b="1" dirty="0">
                <a:solidFill>
                  <a:srgbClr val="FF0000"/>
                </a:solidFill>
              </a:rPr>
              <a:t>Środki </a:t>
            </a:r>
            <a:r>
              <a:rPr lang="pl-PL" sz="1800" b="1" dirty="0">
                <a:solidFill>
                  <a:srgbClr val="FF0000"/>
                </a:solidFill>
              </a:rPr>
              <a:t>ostrożności: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sz="1800" dirty="0"/>
              <a:t>Nie używać w pobliżu ognia!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sz="1800" dirty="0"/>
              <a:t>Wylotu gazu nie </a:t>
            </a:r>
            <a:r>
              <a:rPr lang="pl-PL" sz="1800" dirty="0"/>
              <a:t>kierować</a:t>
            </a:r>
            <a:br>
              <a:rPr lang="pl-PL" sz="1800" dirty="0"/>
            </a:br>
            <a:r>
              <a:rPr lang="pl-PL" sz="1800" dirty="0"/>
              <a:t>na </a:t>
            </a:r>
            <a:r>
              <a:rPr lang="pl-PL" sz="1800" dirty="0"/>
              <a:t>inne </a:t>
            </a:r>
            <a:r>
              <a:rPr lang="pl-PL" sz="1800" dirty="0"/>
              <a:t>osoby! </a:t>
            </a:r>
            <a:endParaRPr lang="pl-PL" sz="1800" dirty="0"/>
          </a:p>
          <a:p>
            <a:pPr marL="0" indent="0">
              <a:buNone/>
            </a:pPr>
            <a:endParaRPr lang="pl-PL" sz="2000" dirty="0"/>
          </a:p>
          <a:p>
            <a:endParaRPr lang="pl-PL" sz="2000" dirty="0"/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969" y="4274744"/>
            <a:ext cx="1080000" cy="1080000"/>
          </a:xfrm>
          <a:prstGeom prst="rect">
            <a:avLst/>
          </a:prstGeom>
        </p:spPr>
      </p:pic>
      <p:sp>
        <p:nvSpPr>
          <p:cNvPr id="10" name="Symbol zastępczy zawartości 2"/>
          <p:cNvSpPr txBox="1">
            <a:spLocks/>
          </p:cNvSpPr>
          <p:nvPr/>
        </p:nvSpPr>
        <p:spPr>
          <a:xfrm>
            <a:off x="4902935" y="413575"/>
            <a:ext cx="3844936" cy="50641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4400" b="1" dirty="0">
                <a:solidFill>
                  <a:srgbClr val="07B79C"/>
                </a:solidFill>
              </a:rPr>
              <a:t>Substancje</a:t>
            </a:r>
            <a:br>
              <a:rPr lang="pl-PL" sz="4400" b="1" dirty="0">
                <a:solidFill>
                  <a:srgbClr val="07B79C"/>
                </a:solidFill>
              </a:rPr>
            </a:br>
            <a:r>
              <a:rPr lang="pl-PL" sz="4400" b="1" dirty="0">
                <a:solidFill>
                  <a:srgbClr val="07B79C"/>
                </a:solidFill>
              </a:rPr>
              <a:t>żrące </a:t>
            </a:r>
          </a:p>
          <a:p>
            <a:pPr marL="0" indent="0">
              <a:lnSpc>
                <a:spcPts val="2160"/>
              </a:lnSpc>
              <a:buNone/>
            </a:pPr>
            <a:r>
              <a:rPr lang="pl-PL" sz="1800" dirty="0"/>
              <a:t>Są to na przykład środki </a:t>
            </a:r>
            <a:r>
              <a:rPr lang="pl-PL" sz="1800" dirty="0" smtClean="0"/>
              <a:t>do udrażniania </a:t>
            </a:r>
            <a:r>
              <a:rPr lang="pl-PL" sz="1800" dirty="0"/>
              <a:t>rur, usuwania rdzy lub kamienia, czyszczenia toalet (np. </a:t>
            </a:r>
            <a:r>
              <a:rPr lang="pl-PL" sz="1800" dirty="0"/>
              <a:t>kostki do WC).</a:t>
            </a:r>
          </a:p>
          <a:p>
            <a:pPr marL="0" indent="0">
              <a:lnSpc>
                <a:spcPts val="2160"/>
              </a:lnSpc>
              <a:buNone/>
            </a:pPr>
            <a:r>
              <a:rPr lang="pl-PL" sz="1800" b="1" dirty="0">
                <a:solidFill>
                  <a:srgbClr val="FF0000"/>
                </a:solidFill>
              </a:rPr>
              <a:t>Środki ostrożności:</a:t>
            </a:r>
          </a:p>
          <a:p>
            <a:pPr>
              <a:lnSpc>
                <a:spcPts val="2160"/>
              </a:lnSpc>
              <a:buFont typeface="Wingdings" panose="05000000000000000000" pitchFamily="2" charset="2"/>
              <a:buChar char="Ø"/>
            </a:pPr>
            <a:r>
              <a:rPr lang="pl-PL" sz="1800" dirty="0"/>
              <a:t>Zawsze </a:t>
            </a:r>
            <a:r>
              <a:rPr lang="pl-PL" sz="1800" dirty="0" smtClean="0"/>
              <a:t>używać rękawiczek </a:t>
            </a:r>
            <a:r>
              <a:rPr lang="pl-PL" sz="1800" dirty="0"/>
              <a:t>ochronnych!</a:t>
            </a:r>
          </a:p>
          <a:p>
            <a:pPr>
              <a:lnSpc>
                <a:spcPts val="2160"/>
              </a:lnSpc>
              <a:buFont typeface="Wingdings" panose="05000000000000000000" pitchFamily="2" charset="2"/>
              <a:buChar char="Ø"/>
            </a:pPr>
            <a:r>
              <a:rPr lang="pl-PL" sz="1800" dirty="0"/>
              <a:t>Nie przelewać tych </a:t>
            </a:r>
            <a:r>
              <a:rPr lang="pl-PL" sz="1800" dirty="0" smtClean="0"/>
              <a:t>substancji</a:t>
            </a:r>
            <a:br>
              <a:rPr lang="pl-PL" sz="1800" dirty="0" smtClean="0"/>
            </a:br>
            <a:r>
              <a:rPr lang="pl-PL" sz="1800" dirty="0" smtClean="0"/>
              <a:t>do innych </a:t>
            </a:r>
            <a:r>
              <a:rPr lang="pl-PL" sz="1800" dirty="0"/>
              <a:t>pojemników</a:t>
            </a:r>
            <a:r>
              <a:rPr lang="pl-PL" sz="1800" dirty="0" smtClean="0"/>
              <a:t>,</a:t>
            </a:r>
            <a:br>
              <a:rPr lang="pl-PL" sz="1800" dirty="0" smtClean="0"/>
            </a:br>
            <a:r>
              <a:rPr lang="pl-PL" sz="1800" dirty="0" smtClean="0"/>
              <a:t>np</a:t>
            </a:r>
            <a:r>
              <a:rPr lang="pl-PL" sz="1800" dirty="0"/>
              <a:t>. </a:t>
            </a:r>
            <a:r>
              <a:rPr lang="pl-PL" sz="1800" dirty="0" smtClean="0"/>
              <a:t>po produktach</a:t>
            </a:r>
            <a:br>
              <a:rPr lang="pl-PL" sz="1800" dirty="0" smtClean="0"/>
            </a:br>
            <a:r>
              <a:rPr lang="pl-PL" sz="1800" dirty="0" smtClean="0"/>
              <a:t>spożywczych!</a:t>
            </a:r>
            <a:endParaRPr lang="pl-PL" sz="1800" dirty="0"/>
          </a:p>
        </p:txBody>
      </p:sp>
      <p:pic>
        <p:nvPicPr>
          <p:cNvPr id="20" name="Obraz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8660" y="5229000"/>
            <a:ext cx="1080000" cy="1080000"/>
          </a:xfrm>
          <a:prstGeom prst="rect">
            <a:avLst/>
          </a:prstGeom>
        </p:spPr>
      </p:pic>
      <p:pic>
        <p:nvPicPr>
          <p:cNvPr id="11" name="Obraz 10"/>
          <p:cNvPicPr>
            <a:picLocks noChangeAspect="1"/>
          </p:cNvPicPr>
          <p:nvPr/>
        </p:nvPicPr>
        <p:blipFill rotWithShape="1">
          <a:blip r:embed="rId7"/>
          <a:srcRect r="54008"/>
          <a:stretch/>
        </p:blipFill>
        <p:spPr>
          <a:xfrm>
            <a:off x="8230217" y="180000"/>
            <a:ext cx="733783" cy="720000"/>
          </a:xfrm>
          <a:prstGeom prst="rect">
            <a:avLst/>
          </a:prstGeom>
        </p:spPr>
      </p:pic>
      <p:pic>
        <p:nvPicPr>
          <p:cNvPr id="12" name="Obraz 11"/>
          <p:cNvPicPr>
            <a:picLocks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-9000"/>
            <a:ext cx="360000" cy="6876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758542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5127"/>
    </mc:Choice>
    <mc:Fallback>
      <p:transition spd="slow" advTm="3512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21" t="5395" r="7819" b="18327"/>
          <a:stretch/>
        </p:blipFill>
        <p:spPr>
          <a:xfrm>
            <a:off x="2679405" y="4288674"/>
            <a:ext cx="1511397" cy="2019377"/>
          </a:xfrm>
          <a:prstGeom prst="rect">
            <a:avLst/>
          </a:prstGeom>
        </p:spPr>
      </p:pic>
      <p:sp>
        <p:nvSpPr>
          <p:cNvPr id="20" name="Symbol zastępczy zawartości 2"/>
          <p:cNvSpPr txBox="1">
            <a:spLocks/>
          </p:cNvSpPr>
          <p:nvPr/>
        </p:nvSpPr>
        <p:spPr>
          <a:xfrm>
            <a:off x="831123" y="424147"/>
            <a:ext cx="3805522" cy="5448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4400" b="1" dirty="0">
                <a:solidFill>
                  <a:srgbClr val="07B79C"/>
                </a:solidFill>
              </a:rPr>
              <a:t>Substancje toksyczne </a:t>
            </a:r>
          </a:p>
          <a:p>
            <a:pPr marL="0" indent="0">
              <a:lnSpc>
                <a:spcPts val="2160"/>
              </a:lnSpc>
              <a:buNone/>
            </a:pPr>
            <a:r>
              <a:rPr lang="pl-PL" sz="1800" dirty="0"/>
              <a:t>Są to na przykład środki </a:t>
            </a:r>
            <a:r>
              <a:rPr lang="pl-PL" sz="1800" dirty="0" smtClean="0"/>
              <a:t>ochrony</a:t>
            </a:r>
            <a:br>
              <a:rPr lang="pl-PL" sz="1800" dirty="0" smtClean="0"/>
            </a:br>
            <a:r>
              <a:rPr lang="pl-PL" sz="1800" dirty="0" smtClean="0"/>
              <a:t>roślin i trutki na </a:t>
            </a:r>
            <a:r>
              <a:rPr lang="pl-PL" sz="1800" dirty="0"/>
              <a:t>gryzonie. </a:t>
            </a:r>
            <a:r>
              <a:rPr lang="pl-PL" sz="1800" dirty="0" smtClean="0"/>
              <a:t>Mogą</a:t>
            </a:r>
            <a:br>
              <a:rPr lang="pl-PL" sz="1800" dirty="0" smtClean="0"/>
            </a:br>
            <a:r>
              <a:rPr lang="pl-PL" sz="1800" dirty="0" smtClean="0"/>
              <a:t>być </a:t>
            </a:r>
            <a:r>
              <a:rPr lang="pl-PL" sz="1800" dirty="0"/>
              <a:t>trujące dla człowieka, zwierząt</a:t>
            </a:r>
            <a:r>
              <a:rPr lang="pl-PL" sz="1800" dirty="0" smtClean="0"/>
              <a:t>,</a:t>
            </a:r>
            <a:br>
              <a:rPr lang="pl-PL" sz="1800" dirty="0" smtClean="0"/>
            </a:br>
            <a:r>
              <a:rPr lang="pl-PL" sz="1800" dirty="0" smtClean="0"/>
              <a:t>roślin i </a:t>
            </a:r>
            <a:r>
              <a:rPr lang="pl-PL" sz="1800" dirty="0"/>
              <a:t>organizmów wodnych</a:t>
            </a:r>
            <a:r>
              <a:rPr lang="pl-PL" sz="1800" dirty="0"/>
              <a:t>.</a:t>
            </a:r>
          </a:p>
          <a:p>
            <a:pPr marL="0" indent="0">
              <a:lnSpc>
                <a:spcPts val="2160"/>
              </a:lnSpc>
              <a:buNone/>
            </a:pPr>
            <a:r>
              <a:rPr lang="pl-PL" sz="1800" b="1" dirty="0">
                <a:solidFill>
                  <a:srgbClr val="FF0000"/>
                </a:solidFill>
              </a:rPr>
              <a:t>Środki ostrożności:</a:t>
            </a:r>
          </a:p>
          <a:p>
            <a:pPr>
              <a:lnSpc>
                <a:spcPts val="2160"/>
              </a:lnSpc>
              <a:buFont typeface="Wingdings" panose="05000000000000000000" pitchFamily="2" charset="2"/>
              <a:buChar char="Ø"/>
            </a:pPr>
            <a:r>
              <a:rPr lang="pl-PL" sz="1800" dirty="0"/>
              <a:t>Opakowania </a:t>
            </a:r>
            <a:r>
              <a:rPr lang="pl-PL" sz="1800" dirty="0"/>
              <a:t>to </a:t>
            </a:r>
            <a:r>
              <a:rPr lang="pl-PL" sz="1800" dirty="0"/>
              <a:t>odpady niebezpieczne </a:t>
            </a:r>
            <a:r>
              <a:rPr lang="pl-PL" sz="1800" dirty="0"/>
              <a:t>– </a:t>
            </a:r>
            <a:r>
              <a:rPr lang="pl-PL" sz="1800" dirty="0"/>
              <a:t>wyrzucać </a:t>
            </a:r>
            <a:r>
              <a:rPr lang="pl-PL" sz="1800" dirty="0" smtClean="0"/>
              <a:t>tylko</a:t>
            </a:r>
            <a:br>
              <a:rPr lang="pl-PL" sz="1800" dirty="0" smtClean="0"/>
            </a:br>
            <a:r>
              <a:rPr lang="pl-PL" sz="1800" dirty="0" smtClean="0"/>
              <a:t>w </a:t>
            </a:r>
            <a:r>
              <a:rPr lang="pl-PL" sz="1800" dirty="0"/>
              <a:t>miejscach do tego</a:t>
            </a:r>
            <a:br>
              <a:rPr lang="pl-PL" sz="1800" dirty="0"/>
            </a:br>
            <a:r>
              <a:rPr lang="pl-PL" sz="1800" dirty="0"/>
              <a:t>przeznaczonych!</a:t>
            </a:r>
          </a:p>
          <a:p>
            <a:pPr>
              <a:lnSpc>
                <a:spcPts val="2160"/>
              </a:lnSpc>
              <a:buFont typeface="Wingdings" panose="05000000000000000000" pitchFamily="2" charset="2"/>
              <a:buChar char="Ø"/>
            </a:pPr>
            <a:r>
              <a:rPr lang="pl-PL" sz="1800" dirty="0"/>
              <a:t>Nie </a:t>
            </a:r>
            <a:r>
              <a:rPr lang="pl-PL" sz="1800" dirty="0" smtClean="0"/>
              <a:t>wylewać</a:t>
            </a:r>
            <a:br>
              <a:rPr lang="pl-PL" sz="1800" dirty="0" smtClean="0"/>
            </a:br>
            <a:r>
              <a:rPr lang="pl-PL" sz="1800" dirty="0" smtClean="0"/>
              <a:t>do </a:t>
            </a:r>
            <a:r>
              <a:rPr lang="pl-PL" sz="1800" dirty="0"/>
              <a:t>ścieków!</a:t>
            </a:r>
          </a:p>
          <a:p>
            <a:endParaRPr lang="pl-PL" sz="2000" dirty="0"/>
          </a:p>
        </p:txBody>
      </p:sp>
      <p:sp>
        <p:nvSpPr>
          <p:cNvPr id="14" name="AutoShape 2" descr="Środki ochrony roślin i nawozy - NowoczesnaFarma.p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21" name="Obraz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850" y="5233676"/>
            <a:ext cx="1080000" cy="1074375"/>
          </a:xfrm>
          <a:prstGeom prst="rect">
            <a:avLst/>
          </a:prstGeom>
        </p:spPr>
      </p:pic>
      <p:sp>
        <p:nvSpPr>
          <p:cNvPr id="22" name="Symbol zastępczy zawartości 2"/>
          <p:cNvSpPr txBox="1">
            <a:spLocks/>
          </p:cNvSpPr>
          <p:nvPr/>
        </p:nvSpPr>
        <p:spPr>
          <a:xfrm>
            <a:off x="4697150" y="424147"/>
            <a:ext cx="4017020" cy="5448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4400" b="1" dirty="0">
                <a:solidFill>
                  <a:srgbClr val="07B79C"/>
                </a:solidFill>
              </a:rPr>
              <a:t>Substancje</a:t>
            </a:r>
            <a:br>
              <a:rPr lang="pl-PL" sz="4400" b="1" dirty="0">
                <a:solidFill>
                  <a:srgbClr val="07B79C"/>
                </a:solidFill>
              </a:rPr>
            </a:br>
            <a:r>
              <a:rPr lang="pl-PL" sz="4400" b="1" dirty="0">
                <a:solidFill>
                  <a:srgbClr val="07B79C"/>
                </a:solidFill>
              </a:rPr>
              <a:t>drażniące </a:t>
            </a:r>
          </a:p>
          <a:p>
            <a:pPr marL="0" indent="0">
              <a:lnSpc>
                <a:spcPts val="2160"/>
              </a:lnSpc>
              <a:buNone/>
            </a:pPr>
            <a:r>
              <a:rPr lang="pl-PL" sz="1800" dirty="0"/>
              <a:t>Są to na przykład środki piorące (proszki, płyny, kapsułki</a:t>
            </a:r>
            <a:r>
              <a:rPr lang="pl-PL" sz="1800" dirty="0"/>
              <a:t>), płyny do </a:t>
            </a:r>
            <a:r>
              <a:rPr lang="pl-PL" sz="1800" dirty="0" smtClean="0"/>
              <a:t>czyszczenia (</a:t>
            </a:r>
            <a:r>
              <a:rPr lang="pl-PL" sz="1800" dirty="0"/>
              <a:t>np</a:t>
            </a:r>
            <a:r>
              <a:rPr lang="pl-PL" sz="1800" dirty="0" smtClean="0"/>
              <a:t>.</a:t>
            </a:r>
            <a:br>
              <a:rPr lang="pl-PL" sz="1800" dirty="0" smtClean="0"/>
            </a:br>
            <a:r>
              <a:rPr lang="pl-PL" sz="1800" dirty="0" smtClean="0"/>
              <a:t>do </a:t>
            </a:r>
            <a:r>
              <a:rPr lang="pl-PL" sz="1800" dirty="0"/>
              <a:t>mycia naczyń</a:t>
            </a:r>
            <a:r>
              <a:rPr lang="pl-PL" sz="1800" dirty="0" smtClean="0"/>
              <a:t>), tabletki do zmywarki.</a:t>
            </a:r>
            <a:endParaRPr lang="pl-PL" sz="1800" dirty="0"/>
          </a:p>
          <a:p>
            <a:pPr marL="0" indent="0">
              <a:lnSpc>
                <a:spcPts val="2160"/>
              </a:lnSpc>
              <a:buNone/>
            </a:pPr>
            <a:r>
              <a:rPr lang="pl-PL" sz="1800" b="1" dirty="0">
                <a:solidFill>
                  <a:srgbClr val="FF0000"/>
                </a:solidFill>
              </a:rPr>
              <a:t>Środki ostrożności: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sz="1800" dirty="0"/>
              <a:t>Nie nachylać </a:t>
            </a:r>
            <a:r>
              <a:rPr lang="pl-PL" sz="1800" dirty="0" smtClean="0"/>
              <a:t>się nad</a:t>
            </a:r>
            <a:br>
              <a:rPr lang="pl-PL" sz="1800" dirty="0" smtClean="0"/>
            </a:br>
            <a:r>
              <a:rPr lang="pl-PL" sz="1800" dirty="0" smtClean="0"/>
              <a:t>otwartym </a:t>
            </a:r>
            <a:r>
              <a:rPr lang="pl-PL" sz="1800" dirty="0"/>
              <a:t>opakowaniem! </a:t>
            </a:r>
            <a:endParaRPr lang="pl-PL" sz="1800" dirty="0"/>
          </a:p>
          <a:p>
            <a:pPr>
              <a:buFont typeface="Wingdings" panose="05000000000000000000" pitchFamily="2" charset="2"/>
              <a:buChar char="Ø"/>
            </a:pPr>
            <a:r>
              <a:rPr lang="pl-PL" sz="1800" dirty="0" smtClean="0"/>
              <a:t>Nie </a:t>
            </a:r>
            <a:r>
              <a:rPr lang="pl-PL" sz="1800" dirty="0"/>
              <a:t>rozsypywać </a:t>
            </a:r>
            <a:r>
              <a:rPr lang="pl-PL" sz="1800" dirty="0" smtClean="0"/>
              <a:t>ani</a:t>
            </a:r>
            <a:br>
              <a:rPr lang="pl-PL" sz="1800" dirty="0" smtClean="0"/>
            </a:br>
            <a:r>
              <a:rPr lang="pl-PL" sz="1800" dirty="0" smtClean="0"/>
              <a:t>nie rozpylać</a:t>
            </a:r>
            <a:br>
              <a:rPr lang="pl-PL" sz="1800" dirty="0" smtClean="0"/>
            </a:br>
            <a:r>
              <a:rPr lang="pl-PL" sz="1800" dirty="0" smtClean="0"/>
              <a:t>w </a:t>
            </a:r>
            <a:r>
              <a:rPr lang="pl-PL" sz="1800" dirty="0"/>
              <a:t>powietrzu</a:t>
            </a:r>
            <a:r>
              <a:rPr lang="pl-PL" sz="1800" dirty="0" smtClean="0"/>
              <a:t>!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sz="1800" dirty="0"/>
              <a:t>Nie wdychać</a:t>
            </a:r>
            <a:r>
              <a:rPr lang="pl-PL" sz="1800" dirty="0" smtClean="0"/>
              <a:t>!</a:t>
            </a:r>
            <a:endParaRPr lang="pl-PL" sz="1800" dirty="0"/>
          </a:p>
        </p:txBody>
      </p:sp>
      <p:pic>
        <p:nvPicPr>
          <p:cNvPr id="23" name="Obraz 2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33" r="11220" b="15439"/>
          <a:stretch/>
        </p:blipFill>
        <p:spPr>
          <a:xfrm>
            <a:off x="5029009" y="5199321"/>
            <a:ext cx="1537378" cy="1108730"/>
          </a:xfrm>
          <a:prstGeom prst="rect">
            <a:avLst/>
          </a:prstGeom>
        </p:spPr>
      </p:pic>
      <p:pic>
        <p:nvPicPr>
          <p:cNvPr id="24" name="Obraz 2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86" t="6280" r="18495" b="9335"/>
          <a:stretch/>
        </p:blipFill>
        <p:spPr>
          <a:xfrm>
            <a:off x="6859725" y="4146698"/>
            <a:ext cx="1145593" cy="2161353"/>
          </a:xfrm>
          <a:prstGeom prst="rect">
            <a:avLst/>
          </a:prstGeom>
        </p:spPr>
      </p:pic>
      <p:pic>
        <p:nvPicPr>
          <p:cNvPr id="25" name="Obraz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000" y="2796475"/>
            <a:ext cx="1080000" cy="1080000"/>
          </a:xfrm>
          <a:prstGeom prst="rect">
            <a:avLst/>
          </a:prstGeom>
        </p:spPr>
      </p:pic>
      <p:pic>
        <p:nvPicPr>
          <p:cNvPr id="12" name="Obraz 11"/>
          <p:cNvPicPr>
            <a:picLocks noChangeAspect="1"/>
          </p:cNvPicPr>
          <p:nvPr/>
        </p:nvPicPr>
        <p:blipFill rotWithShape="1">
          <a:blip r:embed="rId8"/>
          <a:srcRect r="54008"/>
          <a:stretch/>
        </p:blipFill>
        <p:spPr>
          <a:xfrm>
            <a:off x="8230217" y="180000"/>
            <a:ext cx="733783" cy="720000"/>
          </a:xfrm>
          <a:prstGeom prst="rect">
            <a:avLst/>
          </a:prstGeom>
        </p:spPr>
      </p:pic>
      <p:pic>
        <p:nvPicPr>
          <p:cNvPr id="13" name="Obraz 12"/>
          <p:cNvPicPr>
            <a:picLocks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-9000"/>
            <a:ext cx="360000" cy="6876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414820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4400"/>
    </mc:Choice>
    <mc:Fallback>
      <p:transition spd="slow" advTm="344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3708" y="2553189"/>
            <a:ext cx="2494916" cy="3742372"/>
          </a:xfrm>
          <a:prstGeom prst="rect">
            <a:avLst/>
          </a:prstGeom>
        </p:spPr>
      </p:pic>
      <p:sp>
        <p:nvSpPr>
          <p:cNvPr id="11" name="Tytuł 10"/>
          <p:cNvSpPr>
            <a:spLocks noGrp="1"/>
          </p:cNvSpPr>
          <p:nvPr>
            <p:ph type="title"/>
          </p:nvPr>
        </p:nvSpPr>
        <p:spPr>
          <a:xfrm>
            <a:off x="899998" y="393922"/>
            <a:ext cx="7704002" cy="1325563"/>
          </a:xfrm>
        </p:spPr>
        <p:txBody>
          <a:bodyPr>
            <a:noAutofit/>
          </a:bodyPr>
          <a:lstStyle/>
          <a:p>
            <a:pPr algn="ctr"/>
            <a:r>
              <a:rPr lang="pl-PL" b="1" dirty="0">
                <a:solidFill>
                  <a:srgbClr val="07B79C"/>
                </a:solidFill>
                <a:latin typeface="+mn-lt"/>
              </a:rPr>
              <a:t>Zawsze dokładnie </a:t>
            </a:r>
            <a:r>
              <a:rPr lang="pl-PL" b="1" dirty="0" smtClean="0">
                <a:solidFill>
                  <a:srgbClr val="07B79C"/>
                </a:solidFill>
                <a:latin typeface="+mn-lt"/>
              </a:rPr>
              <a:t>czytaj</a:t>
            </a:r>
            <a:br>
              <a:rPr lang="pl-PL" b="1" dirty="0" smtClean="0">
                <a:solidFill>
                  <a:srgbClr val="07B79C"/>
                </a:solidFill>
                <a:latin typeface="+mn-lt"/>
              </a:rPr>
            </a:br>
            <a:r>
              <a:rPr lang="pl-PL" b="1" dirty="0" smtClean="0">
                <a:solidFill>
                  <a:srgbClr val="07B79C"/>
                </a:solidFill>
                <a:latin typeface="+mn-lt"/>
              </a:rPr>
              <a:t>etykietę </a:t>
            </a:r>
            <a:r>
              <a:rPr lang="pl-PL" b="1" dirty="0">
                <a:solidFill>
                  <a:srgbClr val="07B79C"/>
                </a:solidFill>
                <a:latin typeface="+mn-lt"/>
              </a:rPr>
              <a:t>na preparatach!</a:t>
            </a:r>
          </a:p>
        </p:txBody>
      </p:sp>
      <p:sp>
        <p:nvSpPr>
          <p:cNvPr id="5" name="pole tekstowe 4"/>
          <p:cNvSpPr txBox="1"/>
          <p:nvPr/>
        </p:nvSpPr>
        <p:spPr>
          <a:xfrm>
            <a:off x="913025" y="3331810"/>
            <a:ext cx="2114905" cy="1077218"/>
          </a:xfrm>
          <a:prstGeom prst="rect">
            <a:avLst/>
          </a:prstGeom>
          <a:noFill/>
          <a:ln w="12700">
            <a:solidFill>
              <a:srgbClr val="07B79C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pl-PL" sz="1600" dirty="0" smtClean="0"/>
              <a:t>piktogram</a:t>
            </a:r>
            <a:br>
              <a:rPr lang="pl-PL" sz="1600" dirty="0" smtClean="0"/>
            </a:br>
            <a:r>
              <a:rPr lang="pl-PL" sz="1600" dirty="0" smtClean="0"/>
              <a:t>w </a:t>
            </a:r>
            <a:r>
              <a:rPr lang="pl-PL" sz="1600" dirty="0"/>
              <a:t>czerwonej ramce </a:t>
            </a:r>
          </a:p>
          <a:p>
            <a:pPr algn="r"/>
            <a:r>
              <a:rPr lang="pl-PL" sz="1600" dirty="0" smtClean="0"/>
              <a:t>oznaczający </a:t>
            </a:r>
            <a:r>
              <a:rPr lang="pl-PL" sz="1600" dirty="0"/>
              <a:t>substancję niebezpieczną</a:t>
            </a:r>
          </a:p>
        </p:txBody>
      </p:sp>
      <p:sp>
        <p:nvSpPr>
          <p:cNvPr id="9" name="pole tekstowe 8"/>
          <p:cNvSpPr txBox="1"/>
          <p:nvPr/>
        </p:nvSpPr>
        <p:spPr>
          <a:xfrm>
            <a:off x="913024" y="5478003"/>
            <a:ext cx="2116800" cy="830997"/>
          </a:xfrm>
          <a:prstGeom prst="rect">
            <a:avLst/>
          </a:prstGeom>
          <a:noFill/>
          <a:ln w="12700">
            <a:solidFill>
              <a:srgbClr val="07B79C"/>
            </a:solidFill>
          </a:ln>
        </p:spPr>
        <p:txBody>
          <a:bodyPr wrap="square" rtlCol="0">
            <a:spAutoFit/>
          </a:bodyPr>
          <a:lstStyle/>
          <a:p>
            <a:r>
              <a:rPr lang="pl-PL" sz="1600" dirty="0"/>
              <a:t>sposób </a:t>
            </a:r>
            <a:r>
              <a:rPr lang="pl-PL" sz="1600" dirty="0" smtClean="0"/>
              <a:t>postępowania</a:t>
            </a:r>
            <a:br>
              <a:rPr lang="pl-PL" sz="1600" dirty="0" smtClean="0"/>
            </a:br>
            <a:r>
              <a:rPr lang="pl-PL" sz="1600" dirty="0" smtClean="0"/>
              <a:t>w </a:t>
            </a:r>
            <a:r>
              <a:rPr lang="pl-PL" sz="1600" dirty="0"/>
              <a:t>przypadku </a:t>
            </a:r>
            <a:r>
              <a:rPr lang="pl-PL" sz="1600" dirty="0" smtClean="0"/>
              <a:t>kontaktu</a:t>
            </a:r>
            <a:br>
              <a:rPr lang="pl-PL" sz="1600" dirty="0" smtClean="0"/>
            </a:br>
            <a:r>
              <a:rPr lang="pl-PL" sz="1600" dirty="0" smtClean="0"/>
              <a:t>z </a:t>
            </a:r>
            <a:r>
              <a:rPr lang="pl-PL" sz="1600" dirty="0"/>
              <a:t>substancją</a:t>
            </a:r>
          </a:p>
        </p:txBody>
      </p:sp>
      <p:sp>
        <p:nvSpPr>
          <p:cNvPr id="14" name="pole tekstowe 13"/>
          <p:cNvSpPr txBox="1"/>
          <p:nvPr/>
        </p:nvSpPr>
        <p:spPr>
          <a:xfrm>
            <a:off x="5934403" y="2979928"/>
            <a:ext cx="2662705" cy="1077218"/>
          </a:xfrm>
          <a:prstGeom prst="rect">
            <a:avLst/>
          </a:prstGeom>
          <a:noFill/>
          <a:ln w="12700">
            <a:solidFill>
              <a:srgbClr val="07B79C"/>
            </a:solidFill>
          </a:ln>
        </p:spPr>
        <p:txBody>
          <a:bodyPr wrap="square" rtlCol="0">
            <a:spAutoFit/>
          </a:bodyPr>
          <a:lstStyle/>
          <a:p>
            <a:r>
              <a:rPr lang="pl-PL" sz="1600" dirty="0"/>
              <a:t>zalecenia, jak ich </a:t>
            </a:r>
            <a:r>
              <a:rPr lang="pl-PL" sz="1600" dirty="0" smtClean="0"/>
              <a:t>używać</a:t>
            </a:r>
            <a:br>
              <a:rPr lang="pl-PL" sz="1600" dirty="0" smtClean="0"/>
            </a:br>
            <a:r>
              <a:rPr lang="pl-PL" sz="1600" dirty="0" smtClean="0"/>
              <a:t>(np. chronić </a:t>
            </a:r>
            <a:r>
              <a:rPr lang="pl-PL" sz="1600" dirty="0"/>
              <a:t>przed dziećmi</a:t>
            </a:r>
            <a:r>
              <a:rPr lang="pl-PL" sz="1600" dirty="0" smtClean="0"/>
              <a:t>,</a:t>
            </a:r>
            <a:br>
              <a:rPr lang="pl-PL" sz="1600" dirty="0" smtClean="0"/>
            </a:br>
            <a:r>
              <a:rPr lang="pl-PL" sz="1600" dirty="0" smtClean="0"/>
              <a:t>nie </a:t>
            </a:r>
            <a:r>
              <a:rPr lang="pl-PL" sz="1600" dirty="0"/>
              <a:t>wdychać pyłu, </a:t>
            </a:r>
            <a:r>
              <a:rPr lang="pl-PL" sz="1600" dirty="0" smtClean="0"/>
              <a:t/>
            </a:r>
            <a:br>
              <a:rPr lang="pl-PL" sz="1600" dirty="0" smtClean="0"/>
            </a:br>
            <a:r>
              <a:rPr lang="pl-PL" sz="1600" dirty="0" smtClean="0"/>
              <a:t>stosować </a:t>
            </a:r>
            <a:r>
              <a:rPr lang="pl-PL" sz="1600" dirty="0"/>
              <a:t>rękawice ochronne)</a:t>
            </a:r>
          </a:p>
        </p:txBody>
      </p:sp>
      <p:sp>
        <p:nvSpPr>
          <p:cNvPr id="15" name="pole tekstowe 14"/>
          <p:cNvSpPr txBox="1"/>
          <p:nvPr/>
        </p:nvSpPr>
        <p:spPr>
          <a:xfrm>
            <a:off x="5934176" y="4774238"/>
            <a:ext cx="2664000" cy="338554"/>
          </a:xfrm>
          <a:prstGeom prst="rect">
            <a:avLst/>
          </a:prstGeom>
          <a:noFill/>
          <a:ln w="12700">
            <a:solidFill>
              <a:srgbClr val="07B79C"/>
            </a:solidFill>
          </a:ln>
        </p:spPr>
        <p:txBody>
          <a:bodyPr wrap="square" rtlCol="0">
            <a:spAutoFit/>
          </a:bodyPr>
          <a:lstStyle/>
          <a:p>
            <a:r>
              <a:rPr lang="pl-PL" sz="1600" dirty="0"/>
              <a:t>opis rodzajów zagrożenia</a:t>
            </a:r>
          </a:p>
        </p:txBody>
      </p:sp>
      <p:cxnSp>
        <p:nvCxnSpPr>
          <p:cNvPr id="21" name="Łącznik prosty ze strzałką 20"/>
          <p:cNvCxnSpPr>
            <a:stCxn id="15" idx="1"/>
          </p:cNvCxnSpPr>
          <p:nvPr/>
        </p:nvCxnSpPr>
        <p:spPr>
          <a:xfrm flipH="1" flipV="1">
            <a:off x="5250426" y="4774238"/>
            <a:ext cx="683750" cy="169277"/>
          </a:xfrm>
          <a:prstGeom prst="straightConnector1">
            <a:avLst/>
          </a:prstGeom>
          <a:ln w="12700">
            <a:solidFill>
              <a:srgbClr val="07B79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Łącznik prosty ze strzałką 22"/>
          <p:cNvCxnSpPr>
            <a:stCxn id="5" idx="3"/>
          </p:cNvCxnSpPr>
          <p:nvPr/>
        </p:nvCxnSpPr>
        <p:spPr>
          <a:xfrm flipV="1">
            <a:off x="3027930" y="3709164"/>
            <a:ext cx="1014007" cy="161255"/>
          </a:xfrm>
          <a:prstGeom prst="straightConnector1">
            <a:avLst/>
          </a:prstGeom>
          <a:ln w="12700">
            <a:solidFill>
              <a:srgbClr val="07B79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Łącznik prosty ze strzałką 25"/>
          <p:cNvCxnSpPr>
            <a:stCxn id="14" idx="1"/>
          </p:cNvCxnSpPr>
          <p:nvPr/>
        </p:nvCxnSpPr>
        <p:spPr>
          <a:xfrm flipH="1" flipV="1">
            <a:off x="5250426" y="3134032"/>
            <a:ext cx="683977" cy="384505"/>
          </a:xfrm>
          <a:prstGeom prst="straightConnector1">
            <a:avLst/>
          </a:prstGeom>
          <a:ln w="12700">
            <a:solidFill>
              <a:srgbClr val="07B79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Łącznik prosty ze strzałką 34"/>
          <p:cNvCxnSpPr>
            <a:stCxn id="9" idx="3"/>
          </p:cNvCxnSpPr>
          <p:nvPr/>
        </p:nvCxnSpPr>
        <p:spPr>
          <a:xfrm flipV="1">
            <a:off x="3029824" y="5312006"/>
            <a:ext cx="540000" cy="581496"/>
          </a:xfrm>
          <a:prstGeom prst="straightConnector1">
            <a:avLst/>
          </a:prstGeom>
          <a:ln w="12700">
            <a:solidFill>
              <a:srgbClr val="07B79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Obraz 15"/>
          <p:cNvPicPr>
            <a:picLocks noChangeAspect="1"/>
          </p:cNvPicPr>
          <p:nvPr/>
        </p:nvPicPr>
        <p:blipFill rotWithShape="1">
          <a:blip r:embed="rId4"/>
          <a:srcRect r="54008"/>
          <a:stretch/>
        </p:blipFill>
        <p:spPr>
          <a:xfrm>
            <a:off x="8230217" y="180000"/>
            <a:ext cx="733783" cy="720000"/>
          </a:xfrm>
          <a:prstGeom prst="rect">
            <a:avLst/>
          </a:prstGeom>
        </p:spPr>
      </p:pic>
      <p:pic>
        <p:nvPicPr>
          <p:cNvPr id="17" name="Obraz 16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-9000"/>
            <a:ext cx="360000" cy="6876000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2037820" y="1893504"/>
            <a:ext cx="5428358" cy="369332"/>
          </a:xfrm>
          <a:prstGeom prst="rect">
            <a:avLst/>
          </a:prstGeom>
          <a:solidFill>
            <a:srgbClr val="C7FDF5"/>
          </a:solidFill>
          <a:ln w="12700">
            <a:solidFill>
              <a:srgbClr val="07B79C"/>
            </a:solidFill>
          </a:ln>
        </p:spPr>
        <p:txBody>
          <a:bodyPr wrap="square" rtlCol="0">
            <a:spAutoFit/>
          </a:bodyPr>
          <a:lstStyle/>
          <a:p>
            <a:r>
              <a:rPr lang="pl-PL" dirty="0"/>
              <a:t>Znajdują się tu ważne informacje tekstowe i </a:t>
            </a:r>
            <a:r>
              <a:rPr lang="pl-PL" dirty="0" smtClean="0"/>
              <a:t>obrazkowe.</a:t>
            </a:r>
            <a:endParaRPr lang="pl-PL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081312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833"/>
    </mc:Choice>
    <mc:Fallback>
      <p:transition spd="slow" advTm="1883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4" grpId="0" animBg="1"/>
      <p:bldP spid="1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a 7"/>
          <p:cNvGrpSpPr/>
          <p:nvPr/>
        </p:nvGrpSpPr>
        <p:grpSpPr>
          <a:xfrm>
            <a:off x="899999" y="4522256"/>
            <a:ext cx="3807032" cy="1851926"/>
            <a:chOff x="4996258" y="4522256"/>
            <a:chExt cx="3807032" cy="1851926"/>
          </a:xfrm>
        </p:grpSpPr>
        <p:pic>
          <p:nvPicPr>
            <p:cNvPr id="13" name="Obraz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20002" y="4869000"/>
              <a:ext cx="1920001" cy="1440000"/>
            </a:xfrm>
            <a:prstGeom prst="rect">
              <a:avLst/>
            </a:prstGeom>
          </p:spPr>
        </p:pic>
        <p:sp>
          <p:nvSpPr>
            <p:cNvPr id="22" name="Prostokąt 21"/>
            <p:cNvSpPr/>
            <p:nvPr/>
          </p:nvSpPr>
          <p:spPr>
            <a:xfrm>
              <a:off x="4996258" y="4522256"/>
              <a:ext cx="2018401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pl-PL" sz="1600" dirty="0" smtClean="0">
                  <a:solidFill>
                    <a:schemeClr val="accent3">
                      <a:lumMod val="50000"/>
                    </a:schemeClr>
                  </a:solidFill>
                </a:rPr>
                <a:t>barszcz Sosnowskiego</a:t>
              </a:r>
              <a:endParaRPr lang="pl-PL" sz="1600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23" name="Prostokąt 22"/>
            <p:cNvSpPr/>
            <p:nvPr/>
          </p:nvSpPr>
          <p:spPr>
            <a:xfrm>
              <a:off x="6961494" y="5204631"/>
              <a:ext cx="1841796" cy="116955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pl-PL" sz="1400" dirty="0"/>
                <a:t>Dotknięcie tej rośliny, </a:t>
              </a:r>
            </a:p>
            <a:p>
              <a:r>
                <a:rPr lang="pl-PL" sz="1400" dirty="0"/>
                <a:t>a nawet </a:t>
              </a:r>
              <a:r>
                <a:rPr lang="pl-PL" sz="1400" dirty="0" smtClean="0"/>
                <a:t>przejście</a:t>
              </a:r>
              <a:br>
                <a:rPr lang="pl-PL" sz="1400" dirty="0" smtClean="0"/>
              </a:br>
              <a:r>
                <a:rPr lang="pl-PL" sz="1400" dirty="0" smtClean="0"/>
                <a:t>w </a:t>
              </a:r>
              <a:r>
                <a:rPr lang="pl-PL" sz="1400" dirty="0"/>
                <a:t>jej </a:t>
              </a:r>
              <a:r>
                <a:rPr lang="pl-PL" sz="1400" dirty="0" smtClean="0"/>
                <a:t>pobliżu, może </a:t>
              </a:r>
              <a:r>
                <a:rPr lang="pl-PL" sz="1400" dirty="0"/>
                <a:t>spowodować groźne oparzenia.</a:t>
              </a:r>
            </a:p>
          </p:txBody>
        </p:sp>
      </p:grp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99998" y="397175"/>
            <a:ext cx="7704002" cy="730499"/>
          </a:xfrm>
        </p:spPr>
        <p:txBody>
          <a:bodyPr>
            <a:noAutofit/>
          </a:bodyPr>
          <a:lstStyle/>
          <a:p>
            <a:pPr algn="ctr"/>
            <a:r>
              <a:rPr lang="pl-PL" b="1" dirty="0" smtClean="0">
                <a:solidFill>
                  <a:srgbClr val="07B79C"/>
                </a:solidFill>
                <a:latin typeface="+mn-lt"/>
              </a:rPr>
              <a:t>Trujące rośliny</a:t>
            </a:r>
            <a:endParaRPr lang="pl-PL" b="1" dirty="0">
              <a:solidFill>
                <a:srgbClr val="07B79C"/>
              </a:solidFill>
              <a:latin typeface="+mn-lt"/>
            </a:endParaRPr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1817" y="2155940"/>
            <a:ext cx="1890000" cy="1260000"/>
          </a:xfrm>
        </p:spPr>
      </p:pic>
      <p:pic>
        <p:nvPicPr>
          <p:cNvPr id="14" name="Obraz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3475" y="1798698"/>
            <a:ext cx="1260000" cy="1890000"/>
          </a:xfrm>
          <a:prstGeom prst="rect">
            <a:avLst/>
          </a:prstGeom>
        </p:spPr>
      </p:pic>
      <p:grpSp>
        <p:nvGrpSpPr>
          <p:cNvPr id="7" name="Grupa 6"/>
          <p:cNvGrpSpPr/>
          <p:nvPr/>
        </p:nvGrpSpPr>
        <p:grpSpPr>
          <a:xfrm>
            <a:off x="7058932" y="2010747"/>
            <a:ext cx="1587600" cy="3291101"/>
            <a:chOff x="804900" y="2010747"/>
            <a:chExt cx="1587600" cy="3291101"/>
          </a:xfrm>
        </p:grpSpPr>
        <p:pic>
          <p:nvPicPr>
            <p:cNvPr id="11" name="Obraz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911318" y="2594453"/>
              <a:ext cx="1440000" cy="2174117"/>
            </a:xfrm>
            <a:prstGeom prst="rect">
              <a:avLst/>
            </a:prstGeom>
          </p:spPr>
        </p:pic>
        <p:sp>
          <p:nvSpPr>
            <p:cNvPr id="3" name="Prostokąt 2"/>
            <p:cNvSpPr/>
            <p:nvPr/>
          </p:nvSpPr>
          <p:spPr>
            <a:xfrm>
              <a:off x="804900" y="4778628"/>
              <a:ext cx="158760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l-PL" sz="1400" dirty="0"/>
                <a:t>Jej liście zawierają </a:t>
              </a:r>
            </a:p>
            <a:p>
              <a:pPr algn="ctr"/>
              <a:r>
                <a:rPr lang="pl-PL" sz="1400" dirty="0"/>
                <a:t>trujące substancje.</a:t>
              </a:r>
            </a:p>
          </p:txBody>
        </p:sp>
        <p:sp>
          <p:nvSpPr>
            <p:cNvPr id="6" name="pole tekstowe 5"/>
            <p:cNvSpPr txBox="1"/>
            <p:nvPr/>
          </p:nvSpPr>
          <p:spPr>
            <a:xfrm>
              <a:off x="911316" y="2010747"/>
              <a:ext cx="144000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1600" dirty="0">
                  <a:solidFill>
                    <a:srgbClr val="CC00FF"/>
                  </a:solidFill>
                </a:rPr>
                <a:t>naparstnica purpurowa</a:t>
              </a:r>
            </a:p>
          </p:txBody>
        </p:sp>
      </p:grpSp>
      <p:sp>
        <p:nvSpPr>
          <p:cNvPr id="9" name="Prostokąt 8"/>
          <p:cNvSpPr/>
          <p:nvPr/>
        </p:nvSpPr>
        <p:spPr>
          <a:xfrm>
            <a:off x="5306295" y="1848056"/>
            <a:ext cx="124104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600" dirty="0">
                <a:solidFill>
                  <a:srgbClr val="FF0000"/>
                </a:solidFill>
              </a:rPr>
              <a:t>cis pospolity</a:t>
            </a:r>
          </a:p>
        </p:txBody>
      </p:sp>
      <p:sp>
        <p:nvSpPr>
          <p:cNvPr id="10" name="Prostokąt 9"/>
          <p:cNvSpPr/>
          <p:nvPr/>
        </p:nvSpPr>
        <p:spPr>
          <a:xfrm>
            <a:off x="4950405" y="3498668"/>
            <a:ext cx="195282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400" dirty="0"/>
              <a:t>Prawie wszystkie </a:t>
            </a:r>
            <a:r>
              <a:rPr lang="pl-PL" sz="1400" dirty="0" smtClean="0"/>
              <a:t>części</a:t>
            </a:r>
            <a:br>
              <a:rPr lang="pl-PL" sz="1400" dirty="0" smtClean="0"/>
            </a:br>
            <a:r>
              <a:rPr lang="pl-PL" sz="1400" dirty="0" smtClean="0"/>
              <a:t>tej </a:t>
            </a:r>
            <a:r>
              <a:rPr lang="pl-PL" sz="1400" dirty="0"/>
              <a:t>rośliny </a:t>
            </a:r>
            <a:r>
              <a:rPr lang="pl-PL" sz="1400" dirty="0" smtClean="0"/>
              <a:t>zawierają</a:t>
            </a:r>
            <a:br>
              <a:rPr lang="pl-PL" sz="1400" dirty="0" smtClean="0"/>
            </a:br>
            <a:r>
              <a:rPr lang="pl-PL" sz="1400" dirty="0" smtClean="0"/>
              <a:t>trujące </a:t>
            </a:r>
            <a:r>
              <a:rPr lang="pl-PL" sz="1400" dirty="0"/>
              <a:t>substancje</a:t>
            </a:r>
            <a:r>
              <a:rPr lang="pl-PL" sz="1400" dirty="0"/>
              <a:t>.</a:t>
            </a:r>
          </a:p>
        </p:txBody>
      </p:sp>
      <p:sp>
        <p:nvSpPr>
          <p:cNvPr id="15" name="Prostokąt 14"/>
          <p:cNvSpPr/>
          <p:nvPr/>
        </p:nvSpPr>
        <p:spPr>
          <a:xfrm>
            <a:off x="3079440" y="1360330"/>
            <a:ext cx="13372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l-PL" sz="1600" dirty="0" smtClean="0">
                <a:solidFill>
                  <a:schemeClr val="accent4">
                    <a:lumMod val="50000"/>
                  </a:schemeClr>
                </a:solidFill>
              </a:rPr>
              <a:t>pokrzyk</a:t>
            </a:r>
            <a:br>
              <a:rPr lang="pl-PL" sz="1600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pl-PL" sz="1600" dirty="0" smtClean="0">
                <a:solidFill>
                  <a:schemeClr val="accent4">
                    <a:lumMod val="50000"/>
                  </a:schemeClr>
                </a:solidFill>
              </a:rPr>
              <a:t>wilcza </a:t>
            </a:r>
            <a:r>
              <a:rPr lang="pl-PL" sz="1600" dirty="0">
                <a:solidFill>
                  <a:schemeClr val="accent4">
                    <a:lumMod val="50000"/>
                  </a:schemeClr>
                </a:solidFill>
              </a:rPr>
              <a:t>jagoda</a:t>
            </a:r>
          </a:p>
        </p:txBody>
      </p:sp>
      <p:sp>
        <p:nvSpPr>
          <p:cNvPr id="16" name="Prostokąt 15"/>
          <p:cNvSpPr/>
          <p:nvPr/>
        </p:nvSpPr>
        <p:spPr>
          <a:xfrm>
            <a:off x="2780430" y="3711320"/>
            <a:ext cx="19352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400" dirty="0"/>
              <a:t>Najbardziej </a:t>
            </a:r>
            <a:r>
              <a:rPr lang="pl-PL" sz="1400" dirty="0"/>
              <a:t>trujące</a:t>
            </a:r>
            <a:br>
              <a:rPr lang="pl-PL" sz="1400" dirty="0"/>
            </a:br>
            <a:r>
              <a:rPr lang="pl-PL" sz="1400" dirty="0"/>
              <a:t>są </a:t>
            </a:r>
            <a:r>
              <a:rPr lang="pl-PL" sz="1400" dirty="0"/>
              <a:t>owoce tej rośliny.</a:t>
            </a:r>
          </a:p>
        </p:txBody>
      </p:sp>
      <p:grpSp>
        <p:nvGrpSpPr>
          <p:cNvPr id="31" name="Grupa 30"/>
          <p:cNvGrpSpPr/>
          <p:nvPr/>
        </p:nvGrpSpPr>
        <p:grpSpPr>
          <a:xfrm>
            <a:off x="793669" y="1147678"/>
            <a:ext cx="1644195" cy="2640350"/>
            <a:chOff x="7078456" y="1147678"/>
            <a:chExt cx="1644195" cy="2640350"/>
          </a:xfrm>
        </p:grpSpPr>
        <p:pic>
          <p:nvPicPr>
            <p:cNvPr id="12" name="Obraz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443107" y="1464234"/>
              <a:ext cx="957739" cy="1436608"/>
            </a:xfrm>
            <a:prstGeom prst="rect">
              <a:avLst/>
            </a:prstGeom>
          </p:spPr>
        </p:pic>
        <p:sp>
          <p:nvSpPr>
            <p:cNvPr id="17" name="Prostokąt 16"/>
            <p:cNvSpPr/>
            <p:nvPr/>
          </p:nvSpPr>
          <p:spPr>
            <a:xfrm>
              <a:off x="7078456" y="1147678"/>
              <a:ext cx="1644195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l-PL" sz="1600" dirty="0">
                  <a:solidFill>
                    <a:schemeClr val="accent6">
                      <a:lumMod val="50000"/>
                    </a:schemeClr>
                  </a:solidFill>
                </a:rPr>
                <a:t>konwalia majowa </a:t>
              </a:r>
            </a:p>
          </p:txBody>
        </p:sp>
        <p:sp>
          <p:nvSpPr>
            <p:cNvPr id="18" name="Prostokąt 17"/>
            <p:cNvSpPr/>
            <p:nvPr/>
          </p:nvSpPr>
          <p:spPr>
            <a:xfrm>
              <a:off x="7214311" y="3049364"/>
              <a:ext cx="1486677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l-PL" sz="1400" dirty="0"/>
                <a:t>Jej kwiaty</a:t>
              </a:r>
              <a:r>
                <a:rPr lang="pl-PL" sz="1400" dirty="0" smtClean="0"/>
                <a:t>, owoce,</a:t>
              </a:r>
              <a:br>
                <a:rPr lang="pl-PL" sz="1400" dirty="0" smtClean="0"/>
              </a:br>
              <a:r>
                <a:rPr lang="pl-PL" sz="1400" dirty="0" smtClean="0"/>
                <a:t>a </a:t>
              </a:r>
              <a:r>
                <a:rPr lang="pl-PL" sz="1400" dirty="0"/>
                <a:t>nawet </a:t>
              </a:r>
              <a:r>
                <a:rPr lang="pl-PL" sz="1400" dirty="0" smtClean="0"/>
                <a:t>liście</a:t>
              </a:r>
              <a:br>
                <a:rPr lang="pl-PL" sz="1400" dirty="0" smtClean="0"/>
              </a:br>
              <a:r>
                <a:rPr lang="pl-PL" sz="1400" dirty="0" smtClean="0"/>
                <a:t>są </a:t>
              </a:r>
              <a:r>
                <a:rPr lang="pl-PL" sz="1400" dirty="0"/>
                <a:t>trujące.</a:t>
              </a:r>
            </a:p>
          </p:txBody>
        </p:sp>
      </p:grpSp>
      <p:pic>
        <p:nvPicPr>
          <p:cNvPr id="19" name="Obraz 18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705"/>
          <a:stretch/>
        </p:blipFill>
        <p:spPr>
          <a:xfrm>
            <a:off x="5174591" y="4989724"/>
            <a:ext cx="1380389" cy="880517"/>
          </a:xfrm>
          <a:prstGeom prst="rect">
            <a:avLst/>
          </a:prstGeom>
        </p:spPr>
      </p:pic>
      <p:sp>
        <p:nvSpPr>
          <p:cNvPr id="20" name="Prostokąt 19"/>
          <p:cNvSpPr/>
          <p:nvPr/>
        </p:nvSpPr>
        <p:spPr>
          <a:xfrm>
            <a:off x="5031638" y="4660485"/>
            <a:ext cx="166629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600" dirty="0">
                <a:solidFill>
                  <a:schemeClr val="accent6">
                    <a:lumMod val="75000"/>
                  </a:schemeClr>
                </a:solidFill>
              </a:rPr>
              <a:t>śnieguliczka biała</a:t>
            </a:r>
          </a:p>
        </p:txBody>
      </p:sp>
      <p:sp>
        <p:nvSpPr>
          <p:cNvPr id="21" name="Prostokąt 20"/>
          <p:cNvSpPr/>
          <p:nvPr/>
        </p:nvSpPr>
        <p:spPr>
          <a:xfrm>
            <a:off x="4889207" y="5840334"/>
            <a:ext cx="182356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400" dirty="0"/>
              <a:t>Te białe </a:t>
            </a:r>
            <a:r>
              <a:rPr lang="pl-PL" sz="1400" dirty="0" smtClean="0"/>
              <a:t>kulki</a:t>
            </a:r>
            <a:br>
              <a:rPr lang="pl-PL" sz="1400" dirty="0" smtClean="0"/>
            </a:br>
            <a:r>
              <a:rPr lang="pl-PL" sz="1400" dirty="0" smtClean="0"/>
              <a:t>to </a:t>
            </a:r>
            <a:r>
              <a:rPr lang="pl-PL" sz="1400" dirty="0"/>
              <a:t>trujące </a:t>
            </a:r>
            <a:r>
              <a:rPr lang="pl-PL" sz="1400" dirty="0"/>
              <a:t>owoce</a:t>
            </a:r>
            <a:r>
              <a:rPr lang="pl-PL" sz="1400" dirty="0"/>
              <a:t>.</a:t>
            </a:r>
          </a:p>
        </p:txBody>
      </p:sp>
      <p:pic>
        <p:nvPicPr>
          <p:cNvPr id="24" name="Obraz 23"/>
          <p:cNvPicPr>
            <a:picLocks noChangeAspect="1"/>
          </p:cNvPicPr>
          <p:nvPr/>
        </p:nvPicPr>
        <p:blipFill rotWithShape="1">
          <a:blip r:embed="rId9"/>
          <a:srcRect r="54008"/>
          <a:stretch/>
        </p:blipFill>
        <p:spPr>
          <a:xfrm>
            <a:off x="8230217" y="180000"/>
            <a:ext cx="733783" cy="720000"/>
          </a:xfrm>
          <a:prstGeom prst="rect">
            <a:avLst/>
          </a:prstGeom>
        </p:spPr>
      </p:pic>
      <p:pic>
        <p:nvPicPr>
          <p:cNvPr id="25" name="Obraz 24"/>
          <p:cNvPicPr>
            <a:picLocks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-9000"/>
            <a:ext cx="360000" cy="6876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340444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9367"/>
    </mc:Choice>
    <mc:Fallback>
      <p:transition spd="slow" advTm="1936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5" grpId="0"/>
      <p:bldP spid="16" grpId="0"/>
      <p:bldP spid="20" grpId="0"/>
      <p:bldP spid="2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4.9|2.8|3.1|3|2.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1.3|1.5|4.2|3.9|3.5|3.9|1.5|1.8|3.4|3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2.2|2.2|4.1|2.4|2.8|2.8|4|3|3.2|2.6|2.9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1.1|0.9|3.3|3.7|3.2|3.6|1.5|2.3|3.7|4|3.2|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2.4|0.9|1.9|2.5|2.3|1.6|0.6|1.8|2|2.2|0.6|1.3|2|3.5|1.2|0.6|2.6|2.3|2.6|1.7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2.9|2.8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2|3|2.3|1.7|1.8|1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5|4.8|4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5.2|2.9|3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4|4|3.9|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4|2.5|2.9|1.5|2.8|3|1.8|2.2|3.2|3.6|2.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3|1.5|3|1.5|3.8|3.3|3.9|1.3|2.6|2|2.2|2.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1|3|3.9|3.5|2.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3.8|2.7|2.8|2.3|2.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5|4.5|4.2|4.4|3.5|3.9|3.6"/>
</p:tagLst>
</file>

<file path=ppt/theme/theme1.xml><?xml version="1.0" encoding="utf-8"?>
<a:theme xmlns:a="http://schemas.openxmlformats.org/drawingml/2006/main" name="Motyw pakietu Offic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1399</TotalTime>
  <Words>392</Words>
  <Application>Microsoft Office PowerPoint</Application>
  <PresentationFormat>Pokaz na ekranie (4:3)</PresentationFormat>
  <Paragraphs>142</Paragraphs>
  <Slides>16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Wingdings</vt:lpstr>
      <vt:lpstr>Motyw pakietu Office</vt:lpstr>
      <vt:lpstr>Prezentacja programu PowerPoint</vt:lpstr>
      <vt:lpstr>Z czego jest zbudowany  otaczający cię świat?</vt:lpstr>
      <vt:lpstr>Stany skupienia substancji: stały, ciekły i gazowy</vt:lpstr>
      <vt:lpstr> Ze względu na wytrzymałość ciała stałe dzielimy na 3 grupy.</vt:lpstr>
      <vt:lpstr>Jakie mogą być substancje niebezpieczne?</vt:lpstr>
      <vt:lpstr>  </vt:lpstr>
      <vt:lpstr>Prezentacja programu PowerPoint</vt:lpstr>
      <vt:lpstr>Zawsze dokładnie czytaj etykietę na preparatach!</vt:lpstr>
      <vt:lpstr>Trujące rośliny</vt:lpstr>
      <vt:lpstr>Jadowite zwierzęta</vt:lpstr>
      <vt:lpstr>Jak postępować, gdy zdarzy się wypadek?</vt:lpstr>
      <vt:lpstr>Jak postępować, gdy zdarzy się wypadek?</vt:lpstr>
      <vt:lpstr>Jak postępować, gdy zdarzy się wypadek?</vt:lpstr>
      <vt:lpstr>Jak wypoczywać bezpiecznie?</vt:lpstr>
      <vt:lpstr>Prezentacja programu PowerPoint</vt:lpstr>
      <vt:lpstr>Zasady bezpieczeństwa nad wodą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Marcin Szymkowiak</dc:creator>
  <cp:lastModifiedBy>Aleksandra Golecka-Mazur</cp:lastModifiedBy>
  <cp:revision>190</cp:revision>
  <cp:lastPrinted>2022-08-29T11:50:52Z</cp:lastPrinted>
  <dcterms:created xsi:type="dcterms:W3CDTF">2022-07-13T10:45:05Z</dcterms:created>
  <dcterms:modified xsi:type="dcterms:W3CDTF">2022-10-27T12:34:42Z</dcterms:modified>
</cp:coreProperties>
</file>