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71" r:id="rId5"/>
    <p:sldId id="266" r:id="rId6"/>
    <p:sldId id="265" r:id="rId7"/>
    <p:sldId id="272" r:id="rId8"/>
    <p:sldId id="270" r:id="rId9"/>
    <p:sldId id="268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D01"/>
    <a:srgbClr val="FB4F4F"/>
    <a:srgbClr val="582242"/>
    <a:srgbClr val="E4322B"/>
    <a:srgbClr val="009ED5"/>
    <a:srgbClr val="EF7E2D"/>
    <a:srgbClr val="009642"/>
    <a:srgbClr val="009ED6"/>
    <a:srgbClr val="EF7D2D"/>
    <a:srgbClr val="E5F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0" autoAdjust="0"/>
    <p:restoredTop sz="94246" autoAdjust="0"/>
  </p:normalViewPr>
  <p:slideViewPr>
    <p:cSldViewPr snapToGrid="0">
      <p:cViewPr varScale="1">
        <p:scale>
          <a:sx n="105" d="100"/>
          <a:sy n="105" d="100"/>
        </p:scale>
        <p:origin x="1842" y="10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390A-E348-4FDF-96BB-1F4267F5E01E}" type="datetimeFigureOut">
              <a:rPr lang="pl-PL" smtClean="0"/>
              <a:t>11.08.2025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017-7350-4EFF-ABDB-4AC6D4DE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4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390A-E348-4FDF-96BB-1F4267F5E01E}" type="datetimeFigureOut">
              <a:rPr lang="pl-PL" smtClean="0"/>
              <a:t>11.08.2025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017-7350-4EFF-ABDB-4AC6D4DE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14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390A-E348-4FDF-96BB-1F4267F5E01E}" type="datetimeFigureOut">
              <a:rPr lang="pl-PL" smtClean="0"/>
              <a:t>11.08.2025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017-7350-4EFF-ABDB-4AC6D4DE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22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390A-E348-4FDF-96BB-1F4267F5E01E}" type="datetimeFigureOut">
              <a:rPr lang="pl-PL" smtClean="0"/>
              <a:t>11.08.2025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017-7350-4EFF-ABDB-4AC6D4DE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12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390A-E348-4FDF-96BB-1F4267F5E01E}" type="datetimeFigureOut">
              <a:rPr lang="pl-PL" smtClean="0"/>
              <a:t>11.08.2025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017-7350-4EFF-ABDB-4AC6D4DE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390A-E348-4FDF-96BB-1F4267F5E01E}" type="datetimeFigureOut">
              <a:rPr lang="pl-PL" smtClean="0"/>
              <a:t>11.08.2025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017-7350-4EFF-ABDB-4AC6D4DE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017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390A-E348-4FDF-96BB-1F4267F5E01E}" type="datetimeFigureOut">
              <a:rPr lang="pl-PL" smtClean="0"/>
              <a:t>11.08.2025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017-7350-4EFF-ABDB-4AC6D4DE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16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390A-E348-4FDF-96BB-1F4267F5E01E}" type="datetimeFigureOut">
              <a:rPr lang="pl-PL" smtClean="0"/>
              <a:t>11.08.2025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017-7350-4EFF-ABDB-4AC6D4DE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15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390A-E348-4FDF-96BB-1F4267F5E01E}" type="datetimeFigureOut">
              <a:rPr lang="pl-PL" smtClean="0"/>
              <a:t>11.08.2025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017-7350-4EFF-ABDB-4AC6D4DE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86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390A-E348-4FDF-96BB-1F4267F5E01E}" type="datetimeFigureOut">
              <a:rPr lang="pl-PL" smtClean="0"/>
              <a:t>11.08.2025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017-7350-4EFF-ABDB-4AC6D4DE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43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390A-E348-4FDF-96BB-1F4267F5E01E}" type="datetimeFigureOut">
              <a:rPr lang="pl-PL" smtClean="0"/>
              <a:t>11.08.2025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4017-7350-4EFF-ABDB-4AC6D4DE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95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A390A-E348-4FDF-96BB-1F4267F5E01E}" type="datetimeFigureOut">
              <a:rPr lang="pl-PL" smtClean="0"/>
              <a:t>11.08.2025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4017-7350-4EFF-ABDB-4AC6D4DE8C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844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jpe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9.tiff"/><Relationship Id="rId7" Type="http://schemas.openxmlformats.org/officeDocument/2006/relationships/image" Target="../media/image11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11" Type="http://schemas.openxmlformats.org/officeDocument/2006/relationships/image" Target="../media/image15.tiff"/><Relationship Id="rId5" Type="http://schemas.openxmlformats.org/officeDocument/2006/relationships/image" Target="../media/image3.tiff"/><Relationship Id="rId10" Type="http://schemas.openxmlformats.org/officeDocument/2006/relationships/image" Target="../media/image14.tiff"/><Relationship Id="rId4" Type="http://schemas.openxmlformats.org/officeDocument/2006/relationships/image" Target="../media/image2.jpeg"/><Relationship Id="rId9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8"/>
          <a:stretch/>
        </p:blipFill>
        <p:spPr>
          <a:xfrm>
            <a:off x="395650" y="0"/>
            <a:ext cx="8748350" cy="6858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422187" y="-102726"/>
            <a:ext cx="330423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</a:rPr>
              <a:t>Ruch</a:t>
            </a:r>
          </a:p>
          <a:p>
            <a:r>
              <a:rPr lang="pl-PL" sz="6000" b="1" dirty="0" smtClean="0">
                <a:solidFill>
                  <a:schemeClr val="bg1"/>
                </a:solidFill>
              </a:rPr>
              <a:t>obrotowy</a:t>
            </a:r>
          </a:p>
          <a:p>
            <a:r>
              <a:rPr lang="pl-PL" sz="6000" b="1" dirty="0" smtClean="0">
                <a:solidFill>
                  <a:schemeClr val="bg1"/>
                </a:solidFill>
              </a:rPr>
              <a:t>Ziemi</a:t>
            </a:r>
            <a:endParaRPr lang="pl-PL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55" y="2568157"/>
            <a:ext cx="5445945" cy="37210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="" xmlns:a16="http://schemas.microsoft.com/office/drawing/2014/main" id="{B0FEB436-8383-49E3-4824-6593EC4FED93}"/>
              </a:ext>
            </a:extLst>
          </p:cNvPr>
          <p:cNvSpPr txBox="1">
            <a:spLocks/>
          </p:cNvSpPr>
          <p:nvPr/>
        </p:nvSpPr>
        <p:spPr>
          <a:xfrm>
            <a:off x="871670" y="364226"/>
            <a:ext cx="7655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rgbClr val="0070C0"/>
                </a:solidFill>
                <a:latin typeface="+mn-lt"/>
              </a:rPr>
              <a:t>Cechy </a:t>
            </a: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ruchu</a:t>
            </a:r>
          </a:p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obrotowego Ziemi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892239" y="1860026"/>
            <a:ext cx="561477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/>
              <a:t>Ziemia obraca się wokół własnej osi z </a:t>
            </a:r>
            <a:r>
              <a:rPr lang="pl-PL" b="1" dirty="0"/>
              <a:t>zachodu na </a:t>
            </a:r>
            <a:r>
              <a:rPr lang="pl-PL" b="1" dirty="0" smtClean="0"/>
              <a:t>wschód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3844483" y="2980129"/>
            <a:ext cx="1863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rgbClr val="00B050"/>
                </a:solidFill>
              </a:rPr>
              <a:t>k</a:t>
            </a:r>
            <a:r>
              <a:rPr lang="pl-PL" sz="1400" b="1" dirty="0" smtClean="0">
                <a:solidFill>
                  <a:srgbClr val="00B050"/>
                </a:solidFill>
              </a:rPr>
              <a:t>ierunek obrotu Ziemi</a:t>
            </a:r>
            <a:endParaRPr lang="pl-PL" sz="1400" b="1" dirty="0">
              <a:solidFill>
                <a:srgbClr val="00B050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290692" y="2568157"/>
            <a:ext cx="137160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rgbClr val="FF0000"/>
                </a:solidFill>
              </a:rPr>
              <a:t>oś </a:t>
            </a:r>
            <a:r>
              <a:rPr lang="pl-PL" sz="1400" b="1" dirty="0" smtClean="0">
                <a:solidFill>
                  <a:srgbClr val="FF0000"/>
                </a:solidFill>
              </a:rPr>
              <a:t>obrotu Ziemi</a:t>
            </a:r>
            <a:endParaRPr lang="pl-PL" sz="1400" b="1" dirty="0">
              <a:solidFill>
                <a:srgbClr val="FF0000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098884" y="2690336"/>
            <a:ext cx="15638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Pełny obrót Ziemi</a:t>
            </a:r>
          </a:p>
          <a:p>
            <a:r>
              <a:rPr lang="pl-PL" sz="1400" b="1" dirty="0" smtClean="0">
                <a:solidFill>
                  <a:srgbClr val="FF0000"/>
                </a:solidFill>
              </a:rPr>
              <a:t>wokół własnej osi</a:t>
            </a:r>
            <a:r>
              <a:rPr lang="pl-PL" sz="1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pl-PL" sz="1400" dirty="0" smtClean="0"/>
              <a:t>trwa ok. 24 godzin.</a:t>
            </a:r>
            <a:endParaRPr lang="pl-PL" sz="1400" dirty="0"/>
          </a:p>
        </p:txBody>
      </p:sp>
      <p:sp>
        <p:nvSpPr>
          <p:cNvPr id="19" name="Prostokąt 18"/>
          <p:cNvSpPr/>
          <p:nvPr/>
        </p:nvSpPr>
        <p:spPr>
          <a:xfrm>
            <a:off x="1098884" y="5335144"/>
            <a:ext cx="23885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Na części Ziemi skierowanej ku Słońcu</a:t>
            </a:r>
            <a:r>
              <a:rPr lang="pl-PL" sz="1400" dirty="0"/>
              <a:t> </a:t>
            </a:r>
            <a:r>
              <a:rPr lang="pl-PL" sz="1400" dirty="0" smtClean="0"/>
              <a:t>panuje </a:t>
            </a:r>
            <a:r>
              <a:rPr lang="pl-PL" sz="1400" b="1" dirty="0" smtClean="0">
                <a:solidFill>
                  <a:srgbClr val="FF6600"/>
                </a:solidFill>
              </a:rPr>
              <a:t>DZIEŃ</a:t>
            </a:r>
            <a:r>
              <a:rPr lang="pl-PL" sz="1400" dirty="0" smtClean="0"/>
              <a:t>,</a:t>
            </a:r>
          </a:p>
          <a:p>
            <a:r>
              <a:rPr lang="pl-PL" sz="1400" dirty="0" smtClean="0"/>
              <a:t>a </a:t>
            </a:r>
            <a:r>
              <a:rPr lang="pl-PL" sz="1400" dirty="0"/>
              <a:t>na </a:t>
            </a:r>
            <a:r>
              <a:rPr lang="pl-PL" sz="1400" dirty="0" smtClean="0"/>
              <a:t>drugiej, nie oświetlonej przez Słońce – </a:t>
            </a:r>
            <a:r>
              <a:rPr lang="pl-PL" sz="1400" b="1" dirty="0" smtClean="0">
                <a:solidFill>
                  <a:srgbClr val="7030A0"/>
                </a:solidFill>
              </a:rPr>
              <a:t>NOC</a:t>
            </a:r>
            <a:r>
              <a:rPr lang="pl-PL" sz="1400" dirty="0" smtClean="0"/>
              <a:t>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4964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7031" y="11566"/>
            <a:ext cx="75600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Konsekwencje ruchu</a:t>
            </a:r>
            <a:br>
              <a:rPr lang="pl-PL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obrotowego Ziemi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3848753" y="4671002"/>
            <a:ext cx="2340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accent4">
                    <a:lumMod val="50000"/>
                  </a:schemeClr>
                </a:solidFill>
              </a:rPr>
              <a:t>DOBOWY RYTM</a:t>
            </a:r>
          </a:p>
          <a:p>
            <a:pPr algn="ctr"/>
            <a:r>
              <a:rPr lang="pl-PL" sz="1600" b="1" dirty="0" smtClean="0">
                <a:solidFill>
                  <a:schemeClr val="accent4">
                    <a:lumMod val="50000"/>
                  </a:schemeClr>
                </a:solidFill>
              </a:rPr>
              <a:t>ŻYCIA ZWIERZĄT</a:t>
            </a:r>
          </a:p>
          <a:p>
            <a:pPr algn="ctr"/>
            <a:endParaRPr lang="pl-PL" sz="1200" dirty="0" smtClean="0"/>
          </a:p>
          <a:p>
            <a:r>
              <a:rPr lang="pl-PL" sz="1200" dirty="0" smtClean="0"/>
              <a:t>Niektóre zwierzęta są </a:t>
            </a:r>
            <a:r>
              <a:rPr lang="pl-PL" sz="1200" dirty="0"/>
              <a:t>aktywne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w </a:t>
            </a:r>
            <a:r>
              <a:rPr lang="pl-PL" sz="1200" dirty="0"/>
              <a:t>ciągu dnia, a </a:t>
            </a:r>
            <a:r>
              <a:rPr lang="pl-PL" sz="1200" dirty="0" smtClean="0"/>
              <a:t>nocą śpią. Inne – na odwrót.</a:t>
            </a:r>
            <a:endParaRPr lang="pl-PL" sz="1200" dirty="0"/>
          </a:p>
        </p:txBody>
      </p:sp>
      <p:sp>
        <p:nvSpPr>
          <p:cNvPr id="14" name="Prostokąt 13"/>
          <p:cNvSpPr/>
          <p:nvPr/>
        </p:nvSpPr>
        <p:spPr>
          <a:xfrm>
            <a:off x="7051668" y="3490084"/>
            <a:ext cx="17627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7030A0"/>
                </a:solidFill>
              </a:rPr>
              <a:t>DOBOWE ZMIANY</a:t>
            </a:r>
          </a:p>
          <a:p>
            <a:pPr algn="ctr"/>
            <a:r>
              <a:rPr lang="pl-PL" sz="1600" b="1" dirty="0" smtClean="0">
                <a:solidFill>
                  <a:srgbClr val="7030A0"/>
                </a:solidFill>
              </a:rPr>
              <a:t>TEMPERATURY POWIETRZA </a:t>
            </a:r>
          </a:p>
          <a:p>
            <a:endParaRPr lang="pl-PL" sz="1200" dirty="0" smtClean="0"/>
          </a:p>
          <a:p>
            <a:r>
              <a:rPr lang="pl-PL" sz="1200" dirty="0" smtClean="0"/>
              <a:t>Zazwyczaj nocą temperatura powietrza</a:t>
            </a:r>
          </a:p>
          <a:p>
            <a:r>
              <a:rPr lang="pl-PL" sz="1200" dirty="0" smtClean="0"/>
              <a:t>jest </a:t>
            </a:r>
            <a:r>
              <a:rPr lang="pl-PL" sz="1200" dirty="0"/>
              <a:t>niższa niż za </a:t>
            </a:r>
            <a:r>
              <a:rPr lang="pl-PL" sz="1200" dirty="0" smtClean="0"/>
              <a:t>dnia.</a:t>
            </a:r>
            <a:endParaRPr lang="pl-PL" sz="1200" dirty="0"/>
          </a:p>
        </p:txBody>
      </p:sp>
      <p:sp>
        <p:nvSpPr>
          <p:cNvPr id="6" name="Prostokąt 5"/>
          <p:cNvSpPr/>
          <p:nvPr/>
        </p:nvSpPr>
        <p:spPr>
          <a:xfrm>
            <a:off x="2066441" y="1857323"/>
            <a:ext cx="548342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/>
              <a:t>Najbardziej </a:t>
            </a:r>
            <a:r>
              <a:rPr lang="pl-PL" dirty="0" smtClean="0"/>
              <a:t>odczuwanym </a:t>
            </a:r>
            <a:r>
              <a:rPr lang="pl-PL" dirty="0"/>
              <a:t>przez ludzi skutkiem </a:t>
            </a:r>
            <a:endParaRPr lang="pl-PL" dirty="0" smtClean="0"/>
          </a:p>
          <a:p>
            <a:pPr algn="ctr"/>
            <a:r>
              <a:rPr lang="pl-PL" dirty="0" smtClean="0"/>
              <a:t>ruchu obrotowego </a:t>
            </a:r>
            <a:r>
              <a:rPr lang="pl-PL" dirty="0"/>
              <a:t>Ziemi jest występowanie dnia i nocy.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909371" y="3501452"/>
            <a:ext cx="19408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00B050"/>
                </a:solidFill>
              </a:rPr>
              <a:t>DOBOWY RYTM</a:t>
            </a:r>
          </a:p>
          <a:p>
            <a:pPr algn="ctr"/>
            <a:r>
              <a:rPr lang="pl-PL" sz="1600" b="1" dirty="0" smtClean="0">
                <a:solidFill>
                  <a:srgbClr val="00B050"/>
                </a:solidFill>
              </a:rPr>
              <a:t>ŻYCIA LUDZI </a:t>
            </a:r>
          </a:p>
          <a:p>
            <a:pPr algn="ctr"/>
            <a:endParaRPr lang="pl-PL" sz="1600" b="1" dirty="0">
              <a:solidFill>
                <a:srgbClr val="00B050"/>
              </a:solidFill>
            </a:endParaRPr>
          </a:p>
          <a:p>
            <a:r>
              <a:rPr lang="pl-PL" sz="1200" dirty="0" smtClean="0"/>
              <a:t>Naturalny dobowy </a:t>
            </a:r>
            <a:r>
              <a:rPr lang="pl-PL" sz="1200" dirty="0" smtClean="0"/>
              <a:t>rytm funkcjonowania ludzi to aktywność w ciągu dnia, </a:t>
            </a:r>
          </a:p>
          <a:p>
            <a:r>
              <a:rPr lang="pl-PL" sz="1200" dirty="0" smtClean="0"/>
              <a:t>a w nocy sen.</a:t>
            </a:r>
          </a:p>
          <a:p>
            <a:endParaRPr lang="pl-PL" sz="1200" dirty="0" smtClean="0"/>
          </a:p>
        </p:txBody>
      </p:sp>
      <p:grpSp>
        <p:nvGrpSpPr>
          <p:cNvPr id="29" name="Grupa 28"/>
          <p:cNvGrpSpPr/>
          <p:nvPr/>
        </p:nvGrpSpPr>
        <p:grpSpPr>
          <a:xfrm>
            <a:off x="2850248" y="3501452"/>
            <a:ext cx="4022992" cy="1024828"/>
            <a:chOff x="2509128" y="2903553"/>
            <a:chExt cx="4022992" cy="1024828"/>
          </a:xfrm>
        </p:grpSpPr>
        <p:sp>
          <p:nvSpPr>
            <p:cNvPr id="21" name="Prostokąt 20"/>
            <p:cNvSpPr/>
            <p:nvPr/>
          </p:nvSpPr>
          <p:spPr>
            <a:xfrm>
              <a:off x="3297031" y="2903553"/>
              <a:ext cx="2761205" cy="5847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FF0000"/>
                  </a:solidFill>
                </a:rPr>
                <a:t>KONSEKWENCJE</a:t>
              </a:r>
            </a:p>
            <a:p>
              <a:pPr algn="ctr"/>
              <a:r>
                <a:rPr lang="pl-PL" sz="1600" b="1" dirty="0" smtClean="0">
                  <a:solidFill>
                    <a:srgbClr val="FF0000"/>
                  </a:solidFill>
                </a:rPr>
                <a:t>WYSTĘPOWANIA DNIA I NOCY</a:t>
              </a:r>
              <a:endParaRPr lang="pl-PL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Łącznik prosty ze strzałką 22"/>
            <p:cNvCxnSpPr>
              <a:stCxn id="21" idx="1"/>
            </p:cNvCxnSpPr>
            <p:nvPr/>
          </p:nvCxnSpPr>
          <p:spPr>
            <a:xfrm flipH="1">
              <a:off x="2509128" y="3195941"/>
              <a:ext cx="78790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ze strzałką 25"/>
            <p:cNvCxnSpPr>
              <a:stCxn id="21" idx="2"/>
            </p:cNvCxnSpPr>
            <p:nvPr/>
          </p:nvCxnSpPr>
          <p:spPr>
            <a:xfrm flipH="1">
              <a:off x="4677633" y="3488328"/>
              <a:ext cx="1" cy="44005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>
              <a:stCxn id="21" idx="3"/>
            </p:cNvCxnSpPr>
            <p:nvPr/>
          </p:nvCxnSpPr>
          <p:spPr>
            <a:xfrm flipV="1">
              <a:off x="6058236" y="3195940"/>
              <a:ext cx="473884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49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71" y="3515389"/>
            <a:ext cx="4320000" cy="2020056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72" y="4927917"/>
            <a:ext cx="540000" cy="540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71" y="4683901"/>
            <a:ext cx="4320000" cy="16212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="" xmlns:a16="http://schemas.microsoft.com/office/drawing/2014/main" id="{B0FEB436-8383-49E3-4824-6593EC4FED93}"/>
              </a:ext>
            </a:extLst>
          </p:cNvPr>
          <p:cNvSpPr txBox="1">
            <a:spLocks/>
          </p:cNvSpPr>
          <p:nvPr/>
        </p:nvSpPr>
        <p:spPr>
          <a:xfrm>
            <a:off x="521282" y="11566"/>
            <a:ext cx="75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>
                <a:solidFill>
                  <a:srgbClr val="0070C0"/>
                </a:solidFill>
                <a:latin typeface="+mn-lt"/>
              </a:rPr>
              <a:t>Pozorna </a:t>
            </a: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wędrówka</a:t>
            </a:r>
            <a:br>
              <a:rPr lang="pl-PL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ciał niebieskich po niebie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812348" y="1299726"/>
            <a:ext cx="797046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Wskutek obrotu Ziemi wokół własnej osi Słońce, Księżyc </a:t>
            </a:r>
            <a:r>
              <a:rPr lang="pl-PL" dirty="0"/>
              <a:t>i</a:t>
            </a:r>
            <a:r>
              <a:rPr lang="pl-PL" dirty="0" smtClean="0"/>
              <a:t> </a:t>
            </a:r>
            <a:r>
              <a:rPr lang="pl-PL" dirty="0" smtClean="0"/>
              <a:t>gwiazdy zmieniają swoje położenie na niebie w ciągu doby. Jest to </a:t>
            </a:r>
            <a:r>
              <a:rPr lang="pl-PL" dirty="0"/>
              <a:t>ruch </a:t>
            </a:r>
            <a:r>
              <a:rPr lang="pl-PL" dirty="0" smtClean="0"/>
              <a:t>pozorny, </a:t>
            </a:r>
            <a:r>
              <a:rPr lang="pl-PL" dirty="0" smtClean="0"/>
              <a:t>ponieważ </a:t>
            </a:r>
          </a:p>
          <a:p>
            <a:pPr algn="just"/>
            <a:r>
              <a:rPr lang="pl-PL" dirty="0" smtClean="0"/>
              <a:t>w rzeczywistości obiekty te </a:t>
            </a:r>
            <a:r>
              <a:rPr lang="pl-PL" dirty="0" smtClean="0"/>
              <a:t>pozostają nieruchome.</a:t>
            </a:r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Ta pozorna </a:t>
            </a:r>
            <a:r>
              <a:rPr lang="pl-PL" dirty="0"/>
              <a:t>wędrówka </a:t>
            </a:r>
            <a:r>
              <a:rPr lang="pl-PL" dirty="0" smtClean="0"/>
              <a:t>ciał niebieskich </a:t>
            </a:r>
            <a:r>
              <a:rPr lang="pl-PL" dirty="0"/>
              <a:t>po niebie odbywa się ze </a:t>
            </a:r>
            <a:r>
              <a:rPr lang="pl-PL" b="1" dirty="0"/>
              <a:t>wschodu na </a:t>
            </a:r>
            <a:r>
              <a:rPr lang="pl-PL" b="1" dirty="0" smtClean="0"/>
              <a:t>zachód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993996" y="2899685"/>
            <a:ext cx="14904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N </a:t>
            </a:r>
            <a:r>
              <a:rPr lang="pl-PL" sz="1400" dirty="0"/>
              <a:t>– północ </a:t>
            </a:r>
            <a:endParaRPr lang="pl-PL" sz="1400" dirty="0" smtClean="0"/>
          </a:p>
          <a:p>
            <a:r>
              <a:rPr lang="pl-PL" sz="1400" b="1" dirty="0" smtClean="0"/>
              <a:t>W </a:t>
            </a:r>
            <a:r>
              <a:rPr lang="pl-PL" sz="1400" dirty="0" smtClean="0"/>
              <a:t>– zachód </a:t>
            </a:r>
          </a:p>
          <a:p>
            <a:r>
              <a:rPr lang="pl-PL" sz="1400" b="1" dirty="0" smtClean="0"/>
              <a:t>E </a:t>
            </a:r>
            <a:r>
              <a:rPr lang="pl-PL" sz="1400" dirty="0"/>
              <a:t>– wschód </a:t>
            </a:r>
          </a:p>
          <a:p>
            <a:r>
              <a:rPr lang="pl-PL" sz="1400" b="1" dirty="0"/>
              <a:t>S </a:t>
            </a:r>
            <a:r>
              <a:rPr lang="pl-PL" sz="1400" dirty="0"/>
              <a:t>– południe </a:t>
            </a:r>
            <a:endParaRPr lang="pl-PL" sz="1400" dirty="0" smtClean="0"/>
          </a:p>
        </p:txBody>
      </p:sp>
      <p:grpSp>
        <p:nvGrpSpPr>
          <p:cNvPr id="7" name="Grupa 6"/>
          <p:cNvGrpSpPr/>
          <p:nvPr/>
        </p:nvGrpSpPr>
        <p:grpSpPr>
          <a:xfrm>
            <a:off x="1776145" y="4685120"/>
            <a:ext cx="5278626" cy="1620000"/>
            <a:chOff x="1776145" y="4685120"/>
            <a:chExt cx="5278626" cy="1620000"/>
          </a:xfrm>
        </p:grpSpPr>
        <p:cxnSp>
          <p:nvCxnSpPr>
            <p:cNvPr id="36" name="Łącznik prosty ze strzałką 35"/>
            <p:cNvCxnSpPr/>
            <p:nvPr/>
          </p:nvCxnSpPr>
          <p:spPr>
            <a:xfrm>
              <a:off x="1776145" y="5486616"/>
              <a:ext cx="972000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ipsa 8"/>
            <p:cNvSpPr/>
            <p:nvPr/>
          </p:nvSpPr>
          <p:spPr>
            <a:xfrm>
              <a:off x="2734771" y="4685120"/>
              <a:ext cx="4320000" cy="162000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Prostokąt 14"/>
          <p:cNvSpPr/>
          <p:nvPr/>
        </p:nvSpPr>
        <p:spPr>
          <a:xfrm>
            <a:off x="956617" y="5323584"/>
            <a:ext cx="1568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rgbClr val="7030A0"/>
                </a:solidFill>
              </a:rPr>
              <a:t>horyzont</a:t>
            </a:r>
          </a:p>
          <a:p>
            <a:r>
              <a:rPr lang="pl-PL" sz="1200" dirty="0" smtClean="0"/>
              <a:t>linia w kształcie</a:t>
            </a:r>
          </a:p>
          <a:p>
            <a:r>
              <a:rPr lang="pl-PL" sz="1200" dirty="0" smtClean="0"/>
              <a:t>okręgu, oddzielająca </a:t>
            </a:r>
          </a:p>
          <a:p>
            <a:r>
              <a:rPr lang="pl-PL" sz="1200" dirty="0" smtClean="0"/>
              <a:t>widoczną część </a:t>
            </a:r>
            <a:r>
              <a:rPr lang="pl-PL" sz="1200" dirty="0"/>
              <a:t>nieba</a:t>
            </a:r>
          </a:p>
          <a:p>
            <a:r>
              <a:rPr lang="pl-PL" sz="1200" dirty="0"/>
              <a:t>od tej niewidocznej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78" y="3250276"/>
            <a:ext cx="540000" cy="54000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04" y="5549720"/>
            <a:ext cx="540000" cy="540000"/>
          </a:xfrm>
          <a:prstGeom prst="rect">
            <a:avLst/>
          </a:prstGeom>
        </p:spPr>
      </p:pic>
      <p:sp>
        <p:nvSpPr>
          <p:cNvPr id="18" name="Strzałka w prawo 17"/>
          <p:cNvSpPr/>
          <p:nvPr/>
        </p:nvSpPr>
        <p:spPr>
          <a:xfrm rot="18551608">
            <a:off x="3018620" y="4558423"/>
            <a:ext cx="269339" cy="216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prawo 18"/>
          <p:cNvSpPr/>
          <p:nvPr/>
        </p:nvSpPr>
        <p:spPr>
          <a:xfrm rot="19554424">
            <a:off x="3385967" y="4115377"/>
            <a:ext cx="269339" cy="216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 rot="20402270">
            <a:off x="3809527" y="3844158"/>
            <a:ext cx="269339" cy="216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 rot="20944915">
            <a:off x="4375948" y="3603628"/>
            <a:ext cx="269339" cy="216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 rot="1493556">
            <a:off x="5542125" y="3698626"/>
            <a:ext cx="269339" cy="216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 w prawo 24"/>
          <p:cNvSpPr/>
          <p:nvPr/>
        </p:nvSpPr>
        <p:spPr>
          <a:xfrm rot="2326494">
            <a:off x="6025100" y="4038427"/>
            <a:ext cx="269339" cy="216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 w prawo 25"/>
          <p:cNvSpPr/>
          <p:nvPr/>
        </p:nvSpPr>
        <p:spPr>
          <a:xfrm rot="2789865">
            <a:off x="6407159" y="4384397"/>
            <a:ext cx="269339" cy="216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1047517" y="4314964"/>
            <a:ext cx="147726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200" dirty="0"/>
              <a:t>Dzień zaczyna </a:t>
            </a:r>
            <a:r>
              <a:rPr lang="pl-PL" sz="1200" dirty="0" smtClean="0"/>
              <a:t>się, </a:t>
            </a:r>
          </a:p>
          <a:p>
            <a:r>
              <a:rPr lang="pl-PL" sz="1200" dirty="0" smtClean="0"/>
              <a:t>gdy </a:t>
            </a:r>
            <a:r>
              <a:rPr lang="pl-PL" sz="1200" dirty="0"/>
              <a:t>Słońce </a:t>
            </a:r>
            <a:r>
              <a:rPr lang="pl-PL" sz="1200" dirty="0" smtClean="0"/>
              <a:t>pojawia</a:t>
            </a:r>
          </a:p>
          <a:p>
            <a:r>
              <a:rPr lang="pl-PL" sz="1200" dirty="0" smtClean="0"/>
              <a:t>się nad </a:t>
            </a:r>
            <a:r>
              <a:rPr lang="pl-PL" sz="1200" dirty="0"/>
              <a:t>horyzontem, </a:t>
            </a:r>
            <a:endParaRPr lang="pl-PL" sz="1200" dirty="0" smtClean="0"/>
          </a:p>
          <a:p>
            <a:r>
              <a:rPr lang="pl-PL" sz="1200" dirty="0" smtClean="0"/>
              <a:t>czyli </a:t>
            </a:r>
            <a:r>
              <a:rPr lang="pl-PL" sz="1200" b="1" dirty="0" smtClean="0"/>
              <a:t>wschodzi</a:t>
            </a:r>
            <a:r>
              <a:rPr lang="pl-PL" sz="1200" dirty="0" smtClean="0"/>
              <a:t>. </a:t>
            </a:r>
            <a:endParaRPr lang="pl-PL" sz="1200" dirty="0"/>
          </a:p>
        </p:txBody>
      </p:sp>
      <p:sp>
        <p:nvSpPr>
          <p:cNvPr id="28" name="Prostokąt 27"/>
          <p:cNvSpPr/>
          <p:nvPr/>
        </p:nvSpPr>
        <p:spPr>
          <a:xfrm>
            <a:off x="2939189" y="2947646"/>
            <a:ext cx="11267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200" dirty="0" smtClean="0"/>
              <a:t>Później Słońce przemieszcza </a:t>
            </a:r>
          </a:p>
          <a:p>
            <a:r>
              <a:rPr lang="pl-PL" sz="1200" dirty="0" smtClean="0"/>
              <a:t>się w górę.</a:t>
            </a:r>
            <a:endParaRPr lang="pl-PL" sz="1200" dirty="0"/>
          </a:p>
        </p:txBody>
      </p:sp>
      <p:sp>
        <p:nvSpPr>
          <p:cNvPr id="29" name="Prostokąt 28"/>
          <p:cNvSpPr/>
          <p:nvPr/>
        </p:nvSpPr>
        <p:spPr>
          <a:xfrm>
            <a:off x="5393173" y="2857844"/>
            <a:ext cx="315763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200" dirty="0"/>
              <a:t>Kiedy Słońce znajduje się </a:t>
            </a:r>
            <a:r>
              <a:rPr lang="pl-PL" sz="1200" dirty="0" smtClean="0"/>
              <a:t>w </a:t>
            </a:r>
            <a:r>
              <a:rPr lang="pl-PL" sz="1200" dirty="0"/>
              <a:t>najwyższym punkcie </a:t>
            </a:r>
            <a:endParaRPr lang="pl-PL" sz="1200" dirty="0" smtClean="0"/>
          </a:p>
          <a:p>
            <a:r>
              <a:rPr lang="pl-PL" sz="1200" dirty="0" smtClean="0"/>
              <a:t>nad </a:t>
            </a:r>
            <a:r>
              <a:rPr lang="pl-PL" sz="1200" dirty="0"/>
              <a:t>horyzontem, </a:t>
            </a:r>
            <a:r>
              <a:rPr lang="pl-PL" sz="1200" dirty="0" smtClean="0"/>
              <a:t>mówimy, że </a:t>
            </a:r>
            <a:r>
              <a:rPr lang="pl-PL" sz="1200" b="1" dirty="0" smtClean="0"/>
              <a:t>góruje</a:t>
            </a:r>
            <a:r>
              <a:rPr lang="pl-PL" sz="1200" dirty="0" smtClean="0"/>
              <a:t>. </a:t>
            </a:r>
          </a:p>
          <a:p>
            <a:r>
              <a:rPr lang="pl-PL" sz="1200" dirty="0" smtClean="0"/>
              <a:t>Nazywamy </a:t>
            </a:r>
            <a:r>
              <a:rPr lang="pl-PL" sz="1200" dirty="0"/>
              <a:t>to</a:t>
            </a:r>
            <a:r>
              <a:rPr lang="pl-PL" sz="1200" dirty="0">
                <a:solidFill>
                  <a:srgbClr val="FFC000"/>
                </a:solidFill>
              </a:rPr>
              <a:t> </a:t>
            </a:r>
            <a:r>
              <a:rPr lang="pl-PL" sz="1200" b="1" dirty="0" smtClean="0"/>
              <a:t>południem słonecznym</a:t>
            </a:r>
            <a:r>
              <a:rPr lang="pl-PL" sz="1200" dirty="0" smtClean="0"/>
              <a:t>.</a:t>
            </a:r>
            <a:r>
              <a:rPr lang="pl-PL" sz="1200" dirty="0" smtClean="0">
                <a:solidFill>
                  <a:srgbClr val="FFC000"/>
                </a:solidFill>
              </a:rPr>
              <a:t> </a:t>
            </a:r>
            <a:endParaRPr lang="pl-PL" sz="1200" dirty="0">
              <a:solidFill>
                <a:srgbClr val="FFC0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7308855" y="5823328"/>
            <a:ext cx="126073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pl-PL" sz="1200" dirty="0" smtClean="0"/>
              <a:t>W końcu Słońce </a:t>
            </a:r>
            <a:r>
              <a:rPr lang="pl-PL" sz="1200" b="1" dirty="0"/>
              <a:t>zachodzi</a:t>
            </a:r>
            <a:r>
              <a:rPr lang="pl-PL" sz="1200" dirty="0">
                <a:solidFill>
                  <a:srgbClr val="FF6600"/>
                </a:solidFill>
              </a:rPr>
              <a:t> </a:t>
            </a:r>
            <a:r>
              <a:rPr lang="pl-PL" sz="1200" dirty="0" smtClean="0"/>
              <a:t>– znika</a:t>
            </a:r>
          </a:p>
          <a:p>
            <a:r>
              <a:rPr lang="pl-PL" sz="1200" dirty="0" smtClean="0"/>
              <a:t>za horyzontem.</a:t>
            </a:r>
            <a:endParaRPr lang="pl-PL" sz="1200" dirty="0"/>
          </a:p>
        </p:txBody>
      </p:sp>
      <p:sp>
        <p:nvSpPr>
          <p:cNvPr id="31" name="Prostokąt 30"/>
          <p:cNvSpPr/>
          <p:nvPr/>
        </p:nvSpPr>
        <p:spPr>
          <a:xfrm>
            <a:off x="6869544" y="4098112"/>
            <a:ext cx="170957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pl-PL" sz="1200" dirty="0" smtClean="0"/>
              <a:t>Następnie Słońce obniża</a:t>
            </a:r>
            <a:endParaRPr lang="pl-PL" sz="1200" dirty="0"/>
          </a:p>
          <a:p>
            <a:r>
              <a:rPr lang="pl-PL" sz="1200" dirty="0" smtClean="0"/>
              <a:t>swoją </a:t>
            </a:r>
            <a:r>
              <a:rPr lang="pl-PL" sz="1200" dirty="0"/>
              <a:t>pozycję.</a:t>
            </a:r>
          </a:p>
        </p:txBody>
      </p:sp>
      <p:sp>
        <p:nvSpPr>
          <p:cNvPr id="32" name="Strzałka w prawo 31"/>
          <p:cNvSpPr/>
          <p:nvPr/>
        </p:nvSpPr>
        <p:spPr>
          <a:xfrm rot="3533726">
            <a:off x="6651671" y="4870371"/>
            <a:ext cx="269339" cy="2160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0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652" y="2705121"/>
            <a:ext cx="3554930" cy="3600000"/>
          </a:xfrm>
          <a:prstGeom prst="rect">
            <a:avLst/>
          </a:prstGeom>
        </p:spPr>
      </p:pic>
      <p:pic>
        <p:nvPicPr>
          <p:cNvPr id="95" name="Obraz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88" y="5501413"/>
            <a:ext cx="1633728" cy="76809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1047516" y="74981"/>
            <a:ext cx="75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Różnice czasu na Ziemi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047516" y="1253865"/>
            <a:ext cx="7560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/>
            <a:r>
              <a:rPr lang="pl-PL" dirty="0"/>
              <a:t>Granica między dniem </a:t>
            </a:r>
            <a:r>
              <a:rPr lang="pl-PL" dirty="0" smtClean="0"/>
              <a:t>a </a:t>
            </a:r>
            <a:r>
              <a:rPr lang="pl-PL" dirty="0"/>
              <a:t>nocą przesuwa się po naszym globie przez całą dobę. Dlatego w </a:t>
            </a:r>
            <a:r>
              <a:rPr lang="pl-PL" dirty="0" smtClean="0"/>
              <a:t>znacznie oddalonych od siebie miejscach </a:t>
            </a:r>
            <a:r>
              <a:rPr lang="pl-PL" dirty="0"/>
              <a:t>na Ziemi </a:t>
            </a:r>
            <a:r>
              <a:rPr lang="pl-PL" dirty="0" smtClean="0"/>
              <a:t>jest inna pora dnia lub nocy, a </a:t>
            </a:r>
            <a:r>
              <a:rPr lang="pl-PL" dirty="0" smtClean="0"/>
              <a:t>zatem – </a:t>
            </a:r>
            <a:r>
              <a:rPr lang="pl-PL" dirty="0" smtClean="0"/>
              <a:t>inna godzina</a:t>
            </a:r>
            <a:r>
              <a:rPr lang="pl-PL" dirty="0"/>
              <a:t>.</a:t>
            </a:r>
          </a:p>
        </p:txBody>
      </p:sp>
      <p:sp>
        <p:nvSpPr>
          <p:cNvPr id="58" name="Prostokąt 57"/>
          <p:cNvSpPr/>
          <p:nvPr/>
        </p:nvSpPr>
        <p:spPr>
          <a:xfrm>
            <a:off x="3728025" y="2267876"/>
            <a:ext cx="2331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granica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między dniem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nocą</a:t>
            </a:r>
          </a:p>
        </p:txBody>
      </p:sp>
      <p:cxnSp>
        <p:nvCxnSpPr>
          <p:cNvPr id="82" name="Łącznik prosty 81"/>
          <p:cNvCxnSpPr/>
          <p:nvPr/>
        </p:nvCxnSpPr>
        <p:spPr>
          <a:xfrm>
            <a:off x="2597668" y="2681094"/>
            <a:ext cx="952256" cy="1515593"/>
          </a:xfrm>
          <a:prstGeom prst="line">
            <a:avLst/>
          </a:prstGeom>
          <a:ln w="12700">
            <a:solidFill>
              <a:srgbClr val="EF7D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Łącznik prosty 83"/>
          <p:cNvCxnSpPr/>
          <p:nvPr/>
        </p:nvCxnSpPr>
        <p:spPr>
          <a:xfrm flipV="1">
            <a:off x="2591028" y="4196687"/>
            <a:ext cx="1428238" cy="90516"/>
          </a:xfrm>
          <a:prstGeom prst="line">
            <a:avLst/>
          </a:prstGeom>
          <a:ln w="12700">
            <a:solidFill>
              <a:srgbClr val="E43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Łącznik prosty 85"/>
          <p:cNvCxnSpPr/>
          <p:nvPr/>
        </p:nvCxnSpPr>
        <p:spPr>
          <a:xfrm flipH="1">
            <a:off x="2591028" y="4196687"/>
            <a:ext cx="1871994" cy="1708438"/>
          </a:xfrm>
          <a:prstGeom prst="line">
            <a:avLst/>
          </a:prstGeom>
          <a:ln w="12700">
            <a:solidFill>
              <a:srgbClr val="009E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prosty 87"/>
          <p:cNvCxnSpPr/>
          <p:nvPr/>
        </p:nvCxnSpPr>
        <p:spPr>
          <a:xfrm flipH="1">
            <a:off x="4912188" y="2681094"/>
            <a:ext cx="2102368" cy="1515593"/>
          </a:xfrm>
          <a:prstGeom prst="line">
            <a:avLst/>
          </a:prstGeom>
          <a:ln w="12700">
            <a:solidFill>
              <a:srgbClr val="009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Łącznik prosty 89"/>
          <p:cNvCxnSpPr/>
          <p:nvPr/>
        </p:nvCxnSpPr>
        <p:spPr>
          <a:xfrm flipH="1" flipV="1">
            <a:off x="5373950" y="4196687"/>
            <a:ext cx="1635346" cy="1688774"/>
          </a:xfrm>
          <a:prstGeom prst="line">
            <a:avLst/>
          </a:prstGeom>
          <a:ln w="12700">
            <a:solidFill>
              <a:srgbClr val="EF7E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Łącznik prosty 91"/>
          <p:cNvCxnSpPr/>
          <p:nvPr/>
        </p:nvCxnSpPr>
        <p:spPr>
          <a:xfrm>
            <a:off x="6267635" y="3929849"/>
            <a:ext cx="674605" cy="357519"/>
          </a:xfrm>
          <a:prstGeom prst="line">
            <a:avLst/>
          </a:prstGeom>
          <a:ln w="12700">
            <a:solidFill>
              <a:srgbClr val="009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Obraz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32" y="3904844"/>
            <a:ext cx="1700784" cy="765048"/>
          </a:xfrm>
          <a:prstGeom prst="rect">
            <a:avLst/>
          </a:prstGeom>
        </p:spPr>
      </p:pic>
      <p:pic>
        <p:nvPicPr>
          <p:cNvPr id="96" name="Obraz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88" y="2297046"/>
            <a:ext cx="1633728" cy="768096"/>
          </a:xfrm>
          <a:prstGeom prst="rect">
            <a:avLst/>
          </a:prstGeom>
        </p:spPr>
      </p:pic>
      <p:pic>
        <p:nvPicPr>
          <p:cNvPr id="97" name="Obraz 9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16" y="5512641"/>
            <a:ext cx="1588008" cy="792480"/>
          </a:xfrm>
          <a:prstGeom prst="rect">
            <a:avLst/>
          </a:prstGeom>
        </p:spPr>
      </p:pic>
      <p:pic>
        <p:nvPicPr>
          <p:cNvPr id="98" name="Obraz 9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16" y="3904844"/>
            <a:ext cx="1588008" cy="768096"/>
          </a:xfrm>
          <a:prstGeom prst="rect">
            <a:avLst/>
          </a:prstGeom>
        </p:spPr>
      </p:pic>
      <p:pic>
        <p:nvPicPr>
          <p:cNvPr id="99" name="Obraz 9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16" y="2297046"/>
            <a:ext cx="1588008" cy="768096"/>
          </a:xfrm>
          <a:prstGeom prst="rect">
            <a:avLst/>
          </a:prstGeom>
        </p:spPr>
      </p:pic>
      <p:pic>
        <p:nvPicPr>
          <p:cNvPr id="121" name="Obraz 1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51" y="2735815"/>
            <a:ext cx="715493" cy="3600000"/>
          </a:xfrm>
          <a:prstGeom prst="rect">
            <a:avLst/>
          </a:prstGeom>
        </p:spPr>
      </p:pic>
      <p:cxnSp>
        <p:nvCxnSpPr>
          <p:cNvPr id="115" name="Łącznik prosty ze strzałką 114"/>
          <p:cNvCxnSpPr/>
          <p:nvPr/>
        </p:nvCxnSpPr>
        <p:spPr>
          <a:xfrm flipH="1">
            <a:off x="4612019" y="2565253"/>
            <a:ext cx="239156" cy="21834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8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/>
          </p:cNvSpPr>
          <p:nvPr/>
        </p:nvSpPr>
        <p:spPr>
          <a:xfrm>
            <a:off x="861668" y="9986"/>
            <a:ext cx="75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Strefy czasowe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16" y="1824553"/>
            <a:ext cx="7560000" cy="367057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127516" y="1175991"/>
            <a:ext cx="648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Im dalej na </a:t>
            </a:r>
            <a:r>
              <a:rPr lang="pl-PL" sz="1200" b="1" dirty="0" smtClean="0">
                <a:solidFill>
                  <a:srgbClr val="FF0000"/>
                </a:solidFill>
              </a:rPr>
              <a:t>zachód między południkiem 0° a linią zmiany daty, tym </a:t>
            </a:r>
            <a:r>
              <a:rPr lang="pl-PL" sz="1200" b="1" dirty="0">
                <a:solidFill>
                  <a:srgbClr val="FF0000"/>
                </a:solidFill>
              </a:rPr>
              <a:t>wcześniejsza godzina.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47516" y="1475996"/>
            <a:ext cx="648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b="1" dirty="0">
                <a:solidFill>
                  <a:srgbClr val="7030A0"/>
                </a:solidFill>
              </a:rPr>
              <a:t>Im dalej na </a:t>
            </a:r>
            <a:r>
              <a:rPr lang="pl-PL" sz="1200" b="1" dirty="0" smtClean="0">
                <a:solidFill>
                  <a:srgbClr val="7030A0"/>
                </a:solidFill>
              </a:rPr>
              <a:t>wschód między południkiem 0° a linią zmiany daty, </a:t>
            </a:r>
            <a:r>
              <a:rPr lang="pl-PL" sz="1200" b="1" dirty="0">
                <a:solidFill>
                  <a:srgbClr val="7030A0"/>
                </a:solidFill>
              </a:rPr>
              <a:t>tym późniejsza godzina.</a:t>
            </a:r>
            <a:endParaRPr lang="pl-PL" sz="1200" dirty="0">
              <a:solidFill>
                <a:srgbClr val="7030A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761555" y="5751346"/>
            <a:ext cx="1739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/>
              <a:t>We </a:t>
            </a:r>
            <a:r>
              <a:rPr lang="pl-PL" sz="1200" dirty="0" smtClean="0"/>
              <a:t>wszystkich miejscach leżących w </a:t>
            </a:r>
            <a:r>
              <a:rPr lang="pl-PL" sz="1200" dirty="0"/>
              <a:t>danej </a:t>
            </a:r>
            <a:r>
              <a:rPr lang="pl-PL" sz="1200" dirty="0" smtClean="0"/>
              <a:t>strefie czasowej obowiązuje</a:t>
            </a:r>
            <a:br>
              <a:rPr lang="pl-PL" sz="1200" dirty="0" smtClean="0"/>
            </a:br>
            <a:r>
              <a:rPr lang="pl-PL" sz="1200" dirty="0" smtClean="0"/>
              <a:t>ten sam czas urzędowy.</a:t>
            </a:r>
            <a:endParaRPr lang="pl-PL" sz="1200" dirty="0"/>
          </a:p>
        </p:txBody>
      </p:sp>
      <p:sp>
        <p:nvSpPr>
          <p:cNvPr id="6" name="Prostokąt 5"/>
          <p:cNvSpPr/>
          <p:nvPr/>
        </p:nvSpPr>
        <p:spPr>
          <a:xfrm>
            <a:off x="1163951" y="5751346"/>
            <a:ext cx="2065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Wyznaczając granice między strefami </a:t>
            </a:r>
            <a:r>
              <a:rPr lang="pl-PL" sz="1200" dirty="0" smtClean="0"/>
              <a:t>czasowymi, </a:t>
            </a:r>
            <a:r>
              <a:rPr lang="pl-PL" sz="1200" dirty="0" smtClean="0"/>
              <a:t>uwzględniono granice państw </a:t>
            </a:r>
          </a:p>
          <a:p>
            <a:r>
              <a:rPr lang="pl-PL" sz="1200" dirty="0" smtClean="0"/>
              <a:t>i regionów</a:t>
            </a:r>
            <a:r>
              <a:rPr lang="pl-PL" sz="1200" dirty="0"/>
              <a:t>.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12895" y="5752014"/>
            <a:ext cx="2218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Czas</a:t>
            </a:r>
            <a:r>
              <a:rPr lang="pl-PL" sz="1200" dirty="0"/>
              <a:t> </a:t>
            </a:r>
            <a:r>
              <a:rPr lang="pl-PL" sz="1200" dirty="0" smtClean="0"/>
              <a:t>urzędowy w sąsiednich strefach czasowych w większości przypadków</a:t>
            </a:r>
            <a:r>
              <a:rPr lang="pl-PL" sz="1200" dirty="0"/>
              <a:t> </a:t>
            </a:r>
            <a:r>
              <a:rPr lang="pl-PL" sz="1200" dirty="0" smtClean="0"/>
              <a:t>różni się o </a:t>
            </a:r>
            <a:r>
              <a:rPr lang="pl-PL" sz="1200" dirty="0"/>
              <a:t>godzinę.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1257301" y="1452990"/>
            <a:ext cx="6748462" cy="230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1257300" y="1752995"/>
            <a:ext cx="6748463" cy="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7808200" y="3105834"/>
            <a:ext cx="1766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linia </a:t>
            </a:r>
          </a:p>
          <a:p>
            <a:pPr algn="ctr"/>
            <a:r>
              <a:rPr lang="pl-PL" sz="1200" dirty="0" smtClean="0"/>
              <a:t>zmiany </a:t>
            </a:r>
          </a:p>
          <a:p>
            <a:pPr algn="ctr"/>
            <a:r>
              <a:rPr lang="pl-PL" sz="1200" dirty="0" smtClean="0"/>
              <a:t>daty</a:t>
            </a:r>
            <a:endParaRPr lang="pl-PL" sz="1200" dirty="0"/>
          </a:p>
        </p:txBody>
      </p:sp>
      <p:cxnSp>
        <p:nvCxnSpPr>
          <p:cNvPr id="49" name="Łącznik prosty ze strzałką 48"/>
          <p:cNvCxnSpPr/>
          <p:nvPr/>
        </p:nvCxnSpPr>
        <p:spPr>
          <a:xfrm flipH="1">
            <a:off x="8077411" y="3428999"/>
            <a:ext cx="34425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ole tekstowe 51"/>
          <p:cNvSpPr txBox="1"/>
          <p:nvPr/>
        </p:nvSpPr>
        <p:spPr>
          <a:xfrm>
            <a:off x="-216823" y="3105834"/>
            <a:ext cx="1766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linia </a:t>
            </a:r>
          </a:p>
          <a:p>
            <a:pPr algn="ctr"/>
            <a:r>
              <a:rPr lang="pl-PL" sz="1200" dirty="0" smtClean="0"/>
              <a:t>zmiany </a:t>
            </a:r>
          </a:p>
          <a:p>
            <a:pPr algn="ctr"/>
            <a:r>
              <a:rPr lang="pl-PL" sz="1200" dirty="0" smtClean="0"/>
              <a:t>daty</a:t>
            </a:r>
            <a:endParaRPr lang="pl-PL" sz="1200" dirty="0"/>
          </a:p>
        </p:txBody>
      </p:sp>
      <p:cxnSp>
        <p:nvCxnSpPr>
          <p:cNvPr id="61" name="Łącznik prosty ze strzałką 60"/>
          <p:cNvCxnSpPr/>
          <p:nvPr/>
        </p:nvCxnSpPr>
        <p:spPr>
          <a:xfrm>
            <a:off x="942150" y="3433760"/>
            <a:ext cx="221801" cy="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43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4318" y="5154386"/>
            <a:ext cx="8515351" cy="5236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400" dirty="0" smtClean="0"/>
              <a:t>Niektóre bardzo duże państwa są położone w </a:t>
            </a:r>
            <a:r>
              <a:rPr lang="pl-PL" sz="1400" dirty="0" smtClean="0"/>
              <a:t>większej liczbie stref czasowych.</a:t>
            </a: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r="689" b="10370"/>
          <a:stretch/>
        </p:blipFill>
        <p:spPr>
          <a:xfrm>
            <a:off x="1347751" y="2012391"/>
            <a:ext cx="6448499" cy="2833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9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803676" y="8403"/>
            <a:ext cx="75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Linia zmiany daty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2218257" y="1655719"/>
            <a:ext cx="47308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/>
              <a:t>Częściowo wzdłuż południka 180° biegnie </a:t>
            </a:r>
            <a:r>
              <a:rPr lang="pl-PL" dirty="0" smtClean="0"/>
              <a:t>linia, </a:t>
            </a:r>
          </a:p>
          <a:p>
            <a:pPr algn="ctr"/>
            <a:r>
              <a:rPr lang="pl-PL" dirty="0" smtClean="0"/>
              <a:t>po </a:t>
            </a:r>
            <a:r>
              <a:rPr lang="pl-PL" dirty="0"/>
              <a:t>której obu stronach data różni się o dobę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58" y="2973413"/>
            <a:ext cx="2370489" cy="279627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2" y="3097137"/>
            <a:ext cx="4968241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8CBD96A6-A3A5-09D9-EEA6-C335EAA62774}"/>
              </a:ext>
            </a:extLst>
          </p:cNvPr>
          <p:cNvSpPr txBox="1"/>
          <p:nvPr/>
        </p:nvSpPr>
        <p:spPr>
          <a:xfrm>
            <a:off x="2007421" y="1493602"/>
            <a:ext cx="79349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PYTANIA</a:t>
            </a:r>
            <a:endParaRPr lang="pl-PL" sz="1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9B642267-3D4D-FA0E-6689-7203C2AD3522}"/>
              </a:ext>
            </a:extLst>
          </p:cNvPr>
          <p:cNvSpPr txBox="1"/>
          <p:nvPr/>
        </p:nvSpPr>
        <p:spPr>
          <a:xfrm>
            <a:off x="6256531" y="1493602"/>
            <a:ext cx="107414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ODPOWIEDZI</a:t>
            </a:r>
            <a:endParaRPr lang="pl-PL" sz="1013" b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9EF05F0E-06C7-F721-4F4D-473A434C1A69}"/>
              </a:ext>
            </a:extLst>
          </p:cNvPr>
          <p:cNvSpPr txBox="1"/>
          <p:nvPr/>
        </p:nvSpPr>
        <p:spPr>
          <a:xfrm>
            <a:off x="1022105" y="1893410"/>
            <a:ext cx="2903465" cy="47089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sz="1200" b="1" dirty="0" smtClean="0"/>
              <a:t>1. </a:t>
            </a:r>
            <a:r>
              <a:rPr lang="pl-PL" sz="1200" dirty="0" smtClean="0"/>
              <a:t>Wokół </a:t>
            </a:r>
            <a:r>
              <a:rPr lang="pl-PL" sz="1200" dirty="0"/>
              <a:t>czego obraca się Ziemia</a:t>
            </a:r>
            <a:r>
              <a:rPr lang="pl-PL" sz="1200" dirty="0" smtClean="0"/>
              <a:t>?</a:t>
            </a:r>
          </a:p>
          <a:p>
            <a:pPr marL="192881" indent="-192881">
              <a:buFontTx/>
              <a:buAutoNum type="arabicPeriod"/>
            </a:pPr>
            <a:endParaRPr lang="pl-PL" sz="1200" dirty="0"/>
          </a:p>
          <a:p>
            <a:r>
              <a:rPr lang="pl-PL" sz="1200" b="1" dirty="0" smtClean="0"/>
              <a:t>2. </a:t>
            </a:r>
            <a:r>
              <a:rPr lang="pl-PL" sz="1200" dirty="0" smtClean="0"/>
              <a:t>Jak </a:t>
            </a:r>
            <a:r>
              <a:rPr lang="pl-PL" sz="1200" dirty="0"/>
              <a:t>długo trwa jeden pełen obrót Ziemi</a:t>
            </a:r>
            <a:r>
              <a:rPr lang="pl-PL" sz="1200" dirty="0" smtClean="0"/>
              <a:t>?</a:t>
            </a:r>
          </a:p>
          <a:p>
            <a:pPr marL="192881" indent="-192881">
              <a:buFontTx/>
              <a:buAutoNum type="arabicPeriod"/>
            </a:pPr>
            <a:endParaRPr lang="pl-PL" sz="1200" dirty="0"/>
          </a:p>
          <a:p>
            <a:r>
              <a:rPr lang="pl-PL" sz="1200" b="1" dirty="0" smtClean="0"/>
              <a:t>3. </a:t>
            </a:r>
            <a:r>
              <a:rPr lang="pl-PL" sz="1200" dirty="0" smtClean="0"/>
              <a:t>Jakie są konsekwencje </a:t>
            </a:r>
            <a:r>
              <a:rPr lang="pl-PL" sz="1200" dirty="0"/>
              <a:t>obrotu </a:t>
            </a:r>
            <a:r>
              <a:rPr lang="pl-PL" sz="1200" dirty="0" smtClean="0"/>
              <a:t>Ziemi?</a:t>
            </a:r>
          </a:p>
          <a:p>
            <a:pPr marL="192881" indent="-192881">
              <a:buFontTx/>
              <a:buAutoNum type="arabicPeriod"/>
            </a:pPr>
            <a:endParaRPr lang="pl-PL" sz="1200" dirty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endParaRPr lang="pl-PL" sz="1200" dirty="0" smtClean="0"/>
          </a:p>
          <a:p>
            <a:r>
              <a:rPr lang="pl-PL" sz="1200" b="1" dirty="0" smtClean="0"/>
              <a:t>4. </a:t>
            </a:r>
            <a:r>
              <a:rPr lang="pl-PL" sz="1200" dirty="0" smtClean="0"/>
              <a:t>Co to znaczy, że wędrówka ciał niebieskich</a:t>
            </a:r>
            <a:r>
              <a:rPr lang="pl-PL" sz="1200" dirty="0"/>
              <a:t> </a:t>
            </a:r>
            <a:r>
              <a:rPr lang="pl-PL" sz="1200" dirty="0" smtClean="0"/>
              <a:t>po niebie jest pozorna?</a:t>
            </a:r>
          </a:p>
          <a:p>
            <a:pPr marL="192881" indent="-192881">
              <a:buFontTx/>
              <a:buAutoNum type="arabicPeriod"/>
            </a:pPr>
            <a:endParaRPr lang="pl-PL" sz="1200" dirty="0"/>
          </a:p>
          <a:p>
            <a:r>
              <a:rPr lang="pl-PL" sz="1200" b="1" dirty="0" smtClean="0"/>
              <a:t>5. </a:t>
            </a:r>
            <a:r>
              <a:rPr lang="pl-PL" sz="1200" dirty="0" smtClean="0"/>
              <a:t>Na </a:t>
            </a:r>
            <a:r>
              <a:rPr lang="pl-PL" sz="1200" dirty="0"/>
              <a:t>ile stref czasowych </a:t>
            </a:r>
            <a:r>
              <a:rPr lang="pl-PL" sz="1200" dirty="0" smtClean="0"/>
              <a:t>podzielona</a:t>
            </a:r>
            <a:br>
              <a:rPr lang="pl-PL" sz="1200" dirty="0" smtClean="0"/>
            </a:br>
            <a:r>
              <a:rPr lang="pl-PL" sz="1200" dirty="0" smtClean="0"/>
              <a:t>jest </a:t>
            </a:r>
            <a:r>
              <a:rPr lang="pl-PL" sz="1200" dirty="0"/>
              <a:t>Ziemia</a:t>
            </a:r>
            <a:r>
              <a:rPr lang="pl-PL" sz="1200" dirty="0" smtClean="0"/>
              <a:t>?</a:t>
            </a:r>
          </a:p>
          <a:p>
            <a:endParaRPr lang="pl-PL" sz="1200" dirty="0"/>
          </a:p>
          <a:p>
            <a:r>
              <a:rPr lang="pl-PL" sz="1200" b="1" dirty="0" smtClean="0"/>
              <a:t>6. </a:t>
            </a:r>
            <a:r>
              <a:rPr lang="pl-PL" sz="1200" dirty="0" smtClean="0"/>
              <a:t>O ile, w większości przypadków, różni się </a:t>
            </a:r>
            <a:r>
              <a:rPr lang="pl-PL" sz="1200" dirty="0" smtClean="0"/>
              <a:t>czas </a:t>
            </a:r>
            <a:r>
              <a:rPr lang="pl-PL" sz="1200" dirty="0" smtClean="0"/>
              <a:t>w sąsiednich strefach czasowych?</a:t>
            </a:r>
          </a:p>
          <a:p>
            <a:pPr marL="192881" indent="-192881">
              <a:buFontTx/>
              <a:buAutoNum type="arabicPeriod"/>
            </a:pPr>
            <a:endParaRPr lang="pl-PL" sz="1200" dirty="0"/>
          </a:p>
          <a:p>
            <a:r>
              <a:rPr lang="pl-PL" sz="1200" b="1" dirty="0" smtClean="0"/>
              <a:t>7. </a:t>
            </a:r>
            <a:r>
              <a:rPr lang="pl-PL" sz="1200" dirty="0" smtClean="0"/>
              <a:t>Jak zmienia się czas urzędowy na Ziemi?</a:t>
            </a:r>
          </a:p>
          <a:p>
            <a:pPr marL="192881" indent="-192881">
              <a:buFontTx/>
              <a:buAutoNum type="arabicPeriod"/>
            </a:pPr>
            <a:endParaRPr lang="pl-PL" sz="1200" dirty="0" smtClean="0"/>
          </a:p>
          <a:p>
            <a:pPr marL="192881" indent="-192881">
              <a:buFontTx/>
              <a:buAutoNum type="arabicPeriod"/>
            </a:pPr>
            <a:endParaRPr lang="pl-PL" sz="1200" dirty="0"/>
          </a:p>
          <a:p>
            <a:endParaRPr lang="pl-PL" sz="1200" dirty="0" smtClean="0"/>
          </a:p>
          <a:p>
            <a:endParaRPr lang="pl-PL" sz="1200" dirty="0"/>
          </a:p>
          <a:p>
            <a:r>
              <a:rPr lang="pl-PL" sz="1200" b="1" dirty="0" smtClean="0"/>
              <a:t>8. </a:t>
            </a:r>
            <a:r>
              <a:rPr lang="pl-PL" sz="1200" dirty="0" smtClean="0"/>
              <a:t>Czym </a:t>
            </a:r>
            <a:r>
              <a:rPr lang="pl-PL" sz="1200" dirty="0"/>
              <a:t>jest linia zmiany daty</a:t>
            </a:r>
            <a:r>
              <a:rPr lang="pl-PL" sz="1200" dirty="0" smtClean="0"/>
              <a:t>?</a:t>
            </a:r>
            <a:endParaRPr lang="pl-PL" sz="1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95363E70-2216-CEE8-06BF-85268975CCE7}"/>
              </a:ext>
            </a:extLst>
          </p:cNvPr>
          <p:cNvSpPr txBox="1"/>
          <p:nvPr/>
        </p:nvSpPr>
        <p:spPr>
          <a:xfrm>
            <a:off x="4687050" y="1893410"/>
            <a:ext cx="4213110" cy="4893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1200" b="1" dirty="0" smtClean="0"/>
              <a:t>1</a:t>
            </a:r>
            <a:r>
              <a:rPr lang="pl-PL" sz="1200" b="1" dirty="0"/>
              <a:t>. </a:t>
            </a:r>
            <a:r>
              <a:rPr lang="pl-PL" sz="1200" dirty="0" smtClean="0"/>
              <a:t>Ziemia obraca się wokół własnej osi.</a:t>
            </a:r>
          </a:p>
          <a:p>
            <a:pPr algn="just"/>
            <a:endParaRPr lang="pl-PL" sz="1200" b="1" dirty="0"/>
          </a:p>
          <a:p>
            <a:pPr algn="just"/>
            <a:r>
              <a:rPr lang="pl-PL" sz="1200" b="1" dirty="0"/>
              <a:t>2. </a:t>
            </a:r>
            <a:r>
              <a:rPr lang="pl-PL" sz="1200" dirty="0" smtClean="0"/>
              <a:t>Jeden pełen obrót Ziemi trwa ok. 24 godzin.</a:t>
            </a:r>
            <a:endParaRPr lang="pl-PL" sz="1200" dirty="0"/>
          </a:p>
          <a:p>
            <a:pPr algn="just"/>
            <a:endParaRPr lang="pl-PL" sz="1200" b="1" dirty="0"/>
          </a:p>
          <a:p>
            <a:pPr algn="just"/>
            <a:r>
              <a:rPr lang="pl-PL" sz="1200" b="1" dirty="0" smtClean="0"/>
              <a:t>3. </a:t>
            </a:r>
            <a:r>
              <a:rPr lang="pl-PL" sz="1200" dirty="0" smtClean="0"/>
              <a:t>m.in.:</a:t>
            </a:r>
          </a:p>
          <a:p>
            <a:r>
              <a:rPr lang="pl-PL" sz="1200" dirty="0" smtClean="0"/>
              <a:t>- występowanie dnia i nocy (dobowy rytm życia ludzi i zwierząt, dobowe zmiany temperatury powietrza)</a:t>
            </a:r>
          </a:p>
          <a:p>
            <a:r>
              <a:rPr lang="pl-PL" sz="1200" dirty="0" smtClean="0"/>
              <a:t>- zróżnicowanie </a:t>
            </a:r>
            <a:r>
              <a:rPr lang="pl-PL" sz="1200" dirty="0" smtClean="0"/>
              <a:t>czasu na Ziemi</a:t>
            </a:r>
          </a:p>
          <a:p>
            <a:r>
              <a:rPr lang="pl-PL" sz="1200" dirty="0" smtClean="0"/>
              <a:t>- pozorna </a:t>
            </a:r>
            <a:r>
              <a:rPr lang="pl-PL" sz="1200" dirty="0" smtClean="0"/>
              <a:t>wędrówka ciał niebieskich po niebie w ciągu doby</a:t>
            </a:r>
          </a:p>
          <a:p>
            <a:pPr algn="just"/>
            <a:endParaRPr lang="pl-PL" sz="1200" dirty="0"/>
          </a:p>
          <a:p>
            <a:r>
              <a:rPr lang="pl-PL" sz="1200" b="1" dirty="0" smtClean="0"/>
              <a:t>4. </a:t>
            </a:r>
            <a:r>
              <a:rPr lang="pl-PL" sz="1200" dirty="0" smtClean="0"/>
              <a:t>Ciała niebieskie tak naprawdę się nie poruszają, tylko obrót Ziemi sprawia, że widzimy je w różnych miejscach na niebie.</a:t>
            </a:r>
          </a:p>
          <a:p>
            <a:pPr algn="just"/>
            <a:endParaRPr lang="pl-PL" sz="1200" dirty="0"/>
          </a:p>
          <a:p>
            <a:pPr algn="just"/>
            <a:r>
              <a:rPr lang="pl-PL" sz="1200" b="1" dirty="0" smtClean="0"/>
              <a:t>5. </a:t>
            </a:r>
            <a:r>
              <a:rPr lang="pl-PL" sz="1200" dirty="0" smtClean="0"/>
              <a:t>Ziemia jest podzielona na 24 </a:t>
            </a:r>
            <a:r>
              <a:rPr lang="pl-PL" sz="1200" dirty="0"/>
              <a:t>strefy </a:t>
            </a:r>
            <a:r>
              <a:rPr lang="pl-PL" sz="1200" dirty="0" smtClean="0"/>
              <a:t>czasowe.</a:t>
            </a:r>
          </a:p>
          <a:p>
            <a:pPr algn="just"/>
            <a:endParaRPr lang="pl-PL" sz="1200" dirty="0"/>
          </a:p>
          <a:p>
            <a:pPr algn="just"/>
            <a:endParaRPr lang="pl-PL" sz="1200" dirty="0" smtClean="0"/>
          </a:p>
          <a:p>
            <a:pPr algn="just"/>
            <a:r>
              <a:rPr lang="pl-PL" sz="1200" b="1" dirty="0" smtClean="0"/>
              <a:t>6. </a:t>
            </a:r>
            <a:r>
              <a:rPr lang="pl-PL" sz="1200" dirty="0" smtClean="0"/>
              <a:t>O godzinę.</a:t>
            </a:r>
          </a:p>
          <a:p>
            <a:pPr algn="just"/>
            <a:endParaRPr lang="pl-PL" sz="1200" dirty="0"/>
          </a:p>
          <a:p>
            <a:pPr algn="just"/>
            <a:endParaRPr lang="pl-PL" sz="1200" dirty="0" smtClean="0"/>
          </a:p>
          <a:p>
            <a:pPr algn="just"/>
            <a:r>
              <a:rPr lang="pl-PL" sz="1200" b="1" dirty="0"/>
              <a:t>7</a:t>
            </a:r>
            <a:r>
              <a:rPr lang="pl-PL" sz="1200" b="1" dirty="0" smtClean="0"/>
              <a:t>. </a:t>
            </a:r>
            <a:r>
              <a:rPr lang="pl-PL" sz="1200" dirty="0" smtClean="0"/>
              <a:t>Im dalej na zachód </a:t>
            </a:r>
            <a:r>
              <a:rPr lang="pl-PL" sz="1200" dirty="0"/>
              <a:t>od </a:t>
            </a:r>
            <a:r>
              <a:rPr lang="pl-PL" sz="1200" dirty="0" smtClean="0"/>
              <a:t>południka 0° w stronę linii zmiany czasu, tym wcześniejsza godzina. </a:t>
            </a:r>
          </a:p>
          <a:p>
            <a:pPr algn="just"/>
            <a:r>
              <a:rPr lang="pl-PL" sz="1200" dirty="0" smtClean="0"/>
              <a:t>Im dalej na wschód </a:t>
            </a:r>
            <a:r>
              <a:rPr lang="pl-PL" sz="1200" dirty="0"/>
              <a:t>od południka 0° w stronę linii zmiany czasu, tym </a:t>
            </a:r>
            <a:r>
              <a:rPr lang="pl-PL" sz="1200" dirty="0" smtClean="0"/>
              <a:t>późniejsza godzina</a:t>
            </a:r>
            <a:r>
              <a:rPr lang="pl-PL" sz="1200" dirty="0"/>
              <a:t>. </a:t>
            </a:r>
            <a:endParaRPr lang="pl-PL" sz="1200" dirty="0" smtClean="0"/>
          </a:p>
          <a:p>
            <a:pPr algn="just"/>
            <a:endParaRPr lang="pl-PL" sz="1200" dirty="0"/>
          </a:p>
          <a:p>
            <a:r>
              <a:rPr lang="pl-PL" sz="1200" b="1" dirty="0"/>
              <a:t>8</a:t>
            </a:r>
            <a:r>
              <a:rPr lang="pl-PL" sz="1200" b="1" dirty="0" smtClean="0"/>
              <a:t>. </a:t>
            </a:r>
            <a:r>
              <a:rPr lang="pl-PL" sz="1200" dirty="0"/>
              <a:t>Linia biegnąca </a:t>
            </a:r>
            <a:r>
              <a:rPr lang="pl-PL" sz="1200" dirty="0" smtClean="0"/>
              <a:t>częściowo wzdłuż południka </a:t>
            </a:r>
            <a:r>
              <a:rPr lang="pl-PL" sz="1200" dirty="0"/>
              <a:t>180</a:t>
            </a:r>
            <a:r>
              <a:rPr lang="pl-PL" sz="1200" dirty="0" smtClean="0"/>
              <a:t>°,</a:t>
            </a:r>
            <a:br>
              <a:rPr lang="pl-PL" sz="1200" dirty="0" smtClean="0"/>
            </a:br>
            <a:r>
              <a:rPr lang="pl-PL" sz="1200" dirty="0" smtClean="0"/>
              <a:t>po której obu stronach </a:t>
            </a:r>
            <a:r>
              <a:rPr lang="pl-PL" sz="1200" dirty="0"/>
              <a:t>data różni się o </a:t>
            </a:r>
            <a:r>
              <a:rPr lang="pl-PL" sz="1200" dirty="0" smtClean="0"/>
              <a:t>dobę.</a:t>
            </a:r>
            <a:endParaRPr lang="pl-PL" sz="1200" dirty="0"/>
          </a:p>
        </p:txBody>
      </p:sp>
      <p:sp>
        <p:nvSpPr>
          <p:cNvPr id="12" name="Strzałka: w prawo 14">
            <a:extLst>
              <a:ext uri="{FF2B5EF4-FFF2-40B4-BE49-F238E27FC236}">
                <a16:creationId xmlns:a16="http://schemas.microsoft.com/office/drawing/2014/main" xmlns="" id="{3A0704EC-B6D7-9042-B3E6-3EF08000CFFE}"/>
              </a:ext>
            </a:extLst>
          </p:cNvPr>
          <p:cNvSpPr/>
          <p:nvPr/>
        </p:nvSpPr>
        <p:spPr>
          <a:xfrm>
            <a:off x="4036310" y="1910688"/>
            <a:ext cx="540000" cy="26043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sp>
        <p:nvSpPr>
          <p:cNvPr id="13" name="Strzałka: w prawo 14">
            <a:extLst>
              <a:ext uri="{FF2B5EF4-FFF2-40B4-BE49-F238E27FC236}">
                <a16:creationId xmlns:a16="http://schemas.microsoft.com/office/drawing/2014/main" xmlns="" id="{3A0704EC-B6D7-9042-B3E6-3EF08000CFFE}"/>
              </a:ext>
            </a:extLst>
          </p:cNvPr>
          <p:cNvSpPr/>
          <p:nvPr/>
        </p:nvSpPr>
        <p:spPr>
          <a:xfrm>
            <a:off x="4036310" y="2268447"/>
            <a:ext cx="540000" cy="26043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l-PL" sz="1013" dirty="0"/>
          </a:p>
        </p:txBody>
      </p:sp>
      <p:sp>
        <p:nvSpPr>
          <p:cNvPr id="14" name="Strzałka: w prawo 14">
            <a:extLst>
              <a:ext uri="{FF2B5EF4-FFF2-40B4-BE49-F238E27FC236}">
                <a16:creationId xmlns:a16="http://schemas.microsoft.com/office/drawing/2014/main" xmlns="" id="{3A0704EC-B6D7-9042-B3E6-3EF08000CFFE}"/>
              </a:ext>
            </a:extLst>
          </p:cNvPr>
          <p:cNvSpPr/>
          <p:nvPr/>
        </p:nvSpPr>
        <p:spPr>
          <a:xfrm>
            <a:off x="4035540" y="3743007"/>
            <a:ext cx="540000" cy="26043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xmlns="" id="{3A0704EC-B6D7-9042-B3E6-3EF08000CFFE}"/>
              </a:ext>
            </a:extLst>
          </p:cNvPr>
          <p:cNvSpPr/>
          <p:nvPr/>
        </p:nvSpPr>
        <p:spPr>
          <a:xfrm>
            <a:off x="4022553" y="4279298"/>
            <a:ext cx="540000" cy="26043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sp>
        <p:nvSpPr>
          <p:cNvPr id="16" name="Strzałka: w prawo 14">
            <a:extLst>
              <a:ext uri="{FF2B5EF4-FFF2-40B4-BE49-F238E27FC236}">
                <a16:creationId xmlns:a16="http://schemas.microsoft.com/office/drawing/2014/main" xmlns="" id="{3A0704EC-B6D7-9042-B3E6-3EF08000CFFE}"/>
              </a:ext>
            </a:extLst>
          </p:cNvPr>
          <p:cNvSpPr/>
          <p:nvPr/>
        </p:nvSpPr>
        <p:spPr>
          <a:xfrm>
            <a:off x="4022553" y="4829075"/>
            <a:ext cx="540000" cy="26043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sp>
        <p:nvSpPr>
          <p:cNvPr id="17" name="Strzałka: w prawo 14">
            <a:extLst>
              <a:ext uri="{FF2B5EF4-FFF2-40B4-BE49-F238E27FC236}">
                <a16:creationId xmlns:a16="http://schemas.microsoft.com/office/drawing/2014/main" xmlns="" id="{3A0704EC-B6D7-9042-B3E6-3EF08000CFFE}"/>
              </a:ext>
            </a:extLst>
          </p:cNvPr>
          <p:cNvSpPr/>
          <p:nvPr/>
        </p:nvSpPr>
        <p:spPr>
          <a:xfrm>
            <a:off x="4035540" y="5395008"/>
            <a:ext cx="540000" cy="26043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21952875-DC3A-7827-2A8D-B9007E781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25" y="0"/>
            <a:ext cx="434512" cy="6858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05" y="224768"/>
            <a:ext cx="899160" cy="899160"/>
          </a:xfrm>
          <a:prstGeom prst="rect">
            <a:avLst/>
          </a:prstGeom>
        </p:spPr>
      </p:pic>
      <p:sp>
        <p:nvSpPr>
          <p:cNvPr id="21" name="Tytuł 1"/>
          <p:cNvSpPr txBox="1">
            <a:spLocks/>
          </p:cNvSpPr>
          <p:nvPr/>
        </p:nvSpPr>
        <p:spPr>
          <a:xfrm>
            <a:off x="1047516" y="74981"/>
            <a:ext cx="756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Sprawdź, ile pamiętasz</a:t>
            </a:r>
            <a:endParaRPr lang="pl-PL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2" name="Strzałka: w prawo 14">
            <a:extLst>
              <a:ext uri="{FF2B5EF4-FFF2-40B4-BE49-F238E27FC236}">
                <a16:creationId xmlns:a16="http://schemas.microsoft.com/office/drawing/2014/main" xmlns="" id="{3A0704EC-B6D7-9042-B3E6-3EF08000CFFE}"/>
              </a:ext>
            </a:extLst>
          </p:cNvPr>
          <p:cNvSpPr/>
          <p:nvPr/>
        </p:nvSpPr>
        <p:spPr>
          <a:xfrm>
            <a:off x="4035540" y="2629315"/>
            <a:ext cx="540000" cy="26043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l-PL" sz="1013" dirty="0"/>
          </a:p>
        </p:txBody>
      </p:sp>
      <p:sp>
        <p:nvSpPr>
          <p:cNvPr id="20" name="Strzałka: w prawo 14">
            <a:extLst>
              <a:ext uri="{FF2B5EF4-FFF2-40B4-BE49-F238E27FC236}">
                <a16:creationId xmlns:a16="http://schemas.microsoft.com/office/drawing/2014/main" xmlns="" id="{3A0704EC-B6D7-9042-B3E6-3EF08000CFFE}"/>
              </a:ext>
            </a:extLst>
          </p:cNvPr>
          <p:cNvSpPr/>
          <p:nvPr/>
        </p:nvSpPr>
        <p:spPr>
          <a:xfrm>
            <a:off x="4022553" y="6295803"/>
            <a:ext cx="540000" cy="26043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</p:spTree>
    <p:extLst>
      <p:ext uri="{BB962C8B-B14F-4D97-AF65-F5344CB8AC3E}">
        <p14:creationId xmlns:p14="http://schemas.microsoft.com/office/powerpoint/2010/main" val="36145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2210</TotalTime>
  <Words>602</Words>
  <Application>Microsoft Office PowerPoint</Application>
  <PresentationFormat>Pokaz na ekranie (4:3)</PresentationFormat>
  <Paragraphs>125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Konsekwencje ruchu obrotowego Ziemi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Ruch obrotowy Ziemi</dc:title>
  <dc:creator>Zuza Kocięcka</dc:creator>
  <cp:lastModifiedBy>Aneta Leśniewska</cp:lastModifiedBy>
  <cp:revision>116</cp:revision>
  <dcterms:created xsi:type="dcterms:W3CDTF">2024-10-01T20:22:12Z</dcterms:created>
  <dcterms:modified xsi:type="dcterms:W3CDTF">2025-08-11T15:02:55Z</dcterms:modified>
</cp:coreProperties>
</file>